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1" r:id="rId6"/>
    <p:sldId id="262" r:id="rId7"/>
    <p:sldId id="277" r:id="rId8"/>
    <p:sldId id="279" r:id="rId9"/>
    <p:sldId id="278" r:id="rId10"/>
    <p:sldId id="264" r:id="rId11"/>
    <p:sldId id="280" r:id="rId12"/>
    <p:sldId id="265" r:id="rId13"/>
    <p:sldId id="267" r:id="rId14"/>
    <p:sldId id="268" r:id="rId15"/>
    <p:sldId id="269" r:id="rId16"/>
    <p:sldId id="283" r:id="rId17"/>
    <p:sldId id="284" r:id="rId18"/>
    <p:sldId id="285" r:id="rId19"/>
    <p:sldId id="270" r:id="rId20"/>
    <p:sldId id="271" r:id="rId21"/>
    <p:sldId id="272" r:id="rId22"/>
    <p:sldId id="273" r:id="rId23"/>
    <p:sldId id="288" r:id="rId24"/>
    <p:sldId id="286" r:id="rId25"/>
    <p:sldId id="282" r:id="rId26"/>
    <p:sldId id="289" r:id="rId27"/>
    <p:sldId id="274" r:id="rId28"/>
    <p:sldId id="291" r:id="rId29"/>
    <p:sldId id="275"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749" autoAdjust="0"/>
  </p:normalViewPr>
  <p:slideViewPr>
    <p:cSldViewPr>
      <p:cViewPr>
        <p:scale>
          <a:sx n="60" d="100"/>
          <a:sy n="60" d="100"/>
        </p:scale>
        <p:origin x="-1478"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4CE8A8-5C5B-4272-AA39-4AC708A46F0D}" type="datetimeFigureOut">
              <a:rPr lang="en-GB" smtClean="0"/>
              <a:t>21/09/2016</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7215A-F26A-474C-8CEC-FFD05D81151C}" type="slidenum">
              <a:rPr lang="en-GB" smtClean="0"/>
              <a:t>‹Nº›</a:t>
            </a:fld>
            <a:endParaRPr lang="en-GB"/>
          </a:p>
        </p:txBody>
      </p:sp>
    </p:spTree>
    <p:extLst>
      <p:ext uri="{BB962C8B-B14F-4D97-AF65-F5344CB8AC3E}">
        <p14:creationId xmlns:p14="http://schemas.microsoft.com/office/powerpoint/2010/main" val="1055372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_ENREF_9"/><Relationship Id="rId7" Type="http://schemas.openxmlformats.org/officeDocument/2006/relationships/hyperlink" Target="#_ENREF_32"/><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_ENREF_31"/><Relationship Id="rId5" Type="http://schemas.openxmlformats.org/officeDocument/2006/relationships/hyperlink" Target="#_ENREF_14"/><Relationship Id="rId4" Type="http://schemas.openxmlformats.org/officeDocument/2006/relationships/hyperlink" Target="#_ENREF_10"/></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This</a:t>
            </a:r>
            <a:r>
              <a:rPr lang="es-AR" sz="1200" kern="1200" dirty="0" smtClean="0">
                <a:solidFill>
                  <a:schemeClr val="tx1"/>
                </a:solidFill>
                <a:effectLst/>
                <a:latin typeface="+mn-lt"/>
                <a:ea typeface="+mn-ea"/>
                <a:cs typeface="+mn-cs"/>
              </a:rPr>
              <a:t> a </a:t>
            </a:r>
            <a:r>
              <a:rPr lang="es-AR" sz="1200" kern="1200" dirty="0" err="1" smtClean="0">
                <a:solidFill>
                  <a:schemeClr val="tx1"/>
                </a:solidFill>
                <a:effectLst/>
                <a:latin typeface="+mn-lt"/>
                <a:ea typeface="+mn-ea"/>
                <a:cs typeface="+mn-cs"/>
              </a:rPr>
              <a:t>research</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are </a:t>
            </a:r>
            <a:r>
              <a:rPr lang="es-AR" sz="1200" kern="1200" baseline="0" dirty="0" err="1" smtClean="0">
                <a:solidFill>
                  <a:schemeClr val="tx1"/>
                </a:solidFill>
                <a:effectLst/>
                <a:latin typeface="+mn-lt"/>
                <a:ea typeface="+mn-ea"/>
                <a:cs typeface="+mn-cs"/>
              </a:rPr>
              <a:t>doing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with</a:t>
            </a:r>
            <a:r>
              <a:rPr lang="es-AR" sz="1200" kern="1200" baseline="0" dirty="0" smtClean="0">
                <a:solidFill>
                  <a:schemeClr val="tx1"/>
                </a:solidFill>
                <a:effectLst/>
                <a:latin typeface="+mn-lt"/>
                <a:ea typeface="+mn-ea"/>
                <a:cs typeface="+mn-cs"/>
              </a:rPr>
              <a:t> Martin……</a:t>
            </a:r>
            <a:r>
              <a:rPr lang="es-AR" sz="1200" kern="1200" baseline="0" dirty="0" err="1" smtClean="0">
                <a:solidFill>
                  <a:schemeClr val="tx1"/>
                </a:solidFill>
                <a:effectLst/>
                <a:latin typeface="+mn-lt"/>
                <a:ea typeface="+mn-ea"/>
                <a:cs typeface="+mn-cs"/>
              </a:rPr>
              <a:t>funded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Red Sur/IDRC, </a:t>
            </a:r>
            <a:r>
              <a:rPr lang="es-AR" sz="1200" kern="1200" baseline="0" dirty="0" err="1" smtClean="0">
                <a:solidFill>
                  <a:schemeClr val="tx1"/>
                </a:solidFill>
                <a:effectLst/>
                <a:latin typeface="+mn-lt"/>
                <a:ea typeface="+mn-ea"/>
                <a:cs typeface="+mn-cs"/>
              </a:rPr>
              <a:t>but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related</a:t>
            </a:r>
            <a:r>
              <a:rPr lang="es-AR" sz="1200" kern="1200" baseline="0" dirty="0" smtClean="0">
                <a:solidFill>
                  <a:schemeClr val="tx1"/>
                </a:solidFill>
                <a:effectLst/>
                <a:latin typeface="+mn-lt"/>
                <a:ea typeface="+mn-ea"/>
                <a:cs typeface="+mn-cs"/>
              </a:rPr>
              <a:t> to a </a:t>
            </a:r>
            <a:r>
              <a:rPr lang="es-AR" sz="1200" kern="1200" baseline="0" dirty="0" err="1" smtClean="0">
                <a:solidFill>
                  <a:schemeClr val="tx1"/>
                </a:solidFill>
                <a:effectLst/>
                <a:latin typeface="+mn-lt"/>
                <a:ea typeface="+mn-ea"/>
                <a:cs typeface="+mn-cs"/>
              </a:rPr>
              <a:t>number</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projects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have</a:t>
            </a:r>
            <a:r>
              <a:rPr lang="es-AR" sz="1200" kern="1200" baseline="0" dirty="0" smtClean="0">
                <a:solidFill>
                  <a:schemeClr val="tx1"/>
                </a:solidFill>
                <a:effectLst/>
                <a:latin typeface="+mn-lt"/>
                <a:ea typeface="+mn-ea"/>
                <a:cs typeface="+mn-cs"/>
              </a:rPr>
              <a:t> done </a:t>
            </a:r>
            <a:r>
              <a:rPr lang="es-AR" sz="1200" kern="1200" baseline="0" dirty="0" err="1" smtClean="0">
                <a:solidFill>
                  <a:schemeClr val="tx1"/>
                </a:solidFill>
                <a:effectLst/>
                <a:latin typeface="+mn-lt"/>
                <a:ea typeface="+mn-ea"/>
                <a:cs typeface="+mn-cs"/>
              </a:rPr>
              <a:t>previously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NRs</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innovaiton</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Latin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Ameria</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It</a:t>
            </a:r>
            <a:r>
              <a:rPr lang="es-AR" sz="1200" kern="1200" baseline="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is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ongoing</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research</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we</a:t>
            </a:r>
            <a:r>
              <a:rPr lang="es-AR" sz="1200" kern="1200" dirty="0" smtClean="0">
                <a:solidFill>
                  <a:schemeClr val="tx1"/>
                </a:solidFill>
                <a:effectLst/>
                <a:latin typeface="+mn-lt"/>
                <a:ea typeface="+mn-ea"/>
                <a:cs typeface="+mn-cs"/>
              </a:rPr>
              <a:t> are in </a:t>
            </a:r>
            <a:r>
              <a:rPr lang="es-AR" sz="1200" kern="1200" dirty="0" err="1" smtClean="0">
                <a:solidFill>
                  <a:schemeClr val="tx1"/>
                </a:solidFill>
                <a:effectLst/>
                <a:latin typeface="+mn-lt"/>
                <a:ea typeface="+mn-ea"/>
                <a:cs typeface="+mn-cs"/>
              </a:rPr>
              <a:t>the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middle</a:t>
            </a:r>
            <a:r>
              <a:rPr lang="es-AR" sz="1200" kern="1200" dirty="0" smtClean="0">
                <a:solidFill>
                  <a:schemeClr val="tx1"/>
                </a:solidFill>
                <a:effectLst/>
                <a:latin typeface="+mn-lt"/>
                <a:ea typeface="+mn-ea"/>
                <a:cs typeface="+mn-cs"/>
              </a:rPr>
              <a:t> of </a:t>
            </a:r>
            <a:r>
              <a:rPr lang="es-AR" sz="1200" kern="1200" dirty="0" err="1" smtClean="0">
                <a:solidFill>
                  <a:schemeClr val="tx1"/>
                </a:solidFill>
                <a:effectLst/>
                <a:latin typeface="+mn-lt"/>
                <a:ea typeface="+mn-ea"/>
                <a:cs typeface="+mn-cs"/>
              </a:rPr>
              <a:t>finalising</a:t>
            </a:r>
            <a:r>
              <a:rPr lang="es-AR" sz="1200" kern="1200" dirty="0" smtClean="0">
                <a:solidFill>
                  <a:schemeClr val="tx1"/>
                </a:solidFill>
                <a:effectLst/>
                <a:latin typeface="+mn-lt"/>
                <a:ea typeface="+mn-ea"/>
                <a:cs typeface="+mn-cs"/>
              </a:rPr>
              <a:t> to </a:t>
            </a:r>
            <a:r>
              <a:rPr lang="es-AR" sz="1200" kern="1200" dirty="0" err="1" smtClean="0">
                <a:solidFill>
                  <a:schemeClr val="tx1"/>
                </a:solidFill>
                <a:effectLst/>
                <a:latin typeface="+mn-lt"/>
                <a:ea typeface="+mn-ea"/>
                <a:cs typeface="+mn-cs"/>
              </a:rPr>
              <a:t>process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our</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info</a:t>
            </a:r>
            <a:r>
              <a:rPr lang="es-AR" sz="1200" kern="1200" dirty="0" smtClean="0">
                <a:solidFill>
                  <a:schemeClr val="tx1"/>
                </a:solidFill>
                <a:effectLst/>
                <a:latin typeface="+mn-lt"/>
                <a:ea typeface="+mn-ea"/>
                <a:cs typeface="+mn-cs"/>
              </a:rPr>
              <a:t>, and </a:t>
            </a:r>
            <a:r>
              <a:rPr lang="es-AR" sz="1200" kern="1200" dirty="0" err="1" smtClean="0">
                <a:solidFill>
                  <a:schemeClr val="tx1"/>
                </a:solidFill>
                <a:effectLst/>
                <a:latin typeface="+mn-lt"/>
                <a:ea typeface="+mn-ea"/>
                <a:cs typeface="+mn-cs"/>
              </a:rPr>
              <a:t>maninly</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think</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reflect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implications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our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research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future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research</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policy</a:t>
            </a:r>
            <a:r>
              <a:rPr lang="es-AR" sz="1200" kern="1200" baseline="0" dirty="0" smtClean="0">
                <a:solidFill>
                  <a:schemeClr val="tx1"/>
                </a:solidFill>
                <a:effectLst/>
                <a:latin typeface="+mn-lt"/>
                <a:ea typeface="+mn-ea"/>
                <a:cs typeface="+mn-cs"/>
              </a:rPr>
              <a:t>. </a:t>
            </a:r>
            <a:endParaRPr lang="en-GB" dirty="0" smtClean="0"/>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1</a:t>
            </a:fld>
            <a:endParaRPr lang="en-GB"/>
          </a:p>
        </p:txBody>
      </p:sp>
    </p:spTree>
    <p:extLst>
      <p:ext uri="{BB962C8B-B14F-4D97-AF65-F5344CB8AC3E}">
        <p14:creationId xmlns:p14="http://schemas.microsoft.com/office/powerpoint/2010/main" val="3457125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La recolección de información se basa en fuentes secundarias y en entrevistas </a:t>
            </a:r>
            <a:r>
              <a:rPr lang="es-ES" sz="1200" kern="1200" dirty="0" err="1">
                <a:solidFill>
                  <a:schemeClr val="tx1"/>
                </a:solidFill>
                <a:effectLst/>
                <a:latin typeface="+mn-lt"/>
                <a:ea typeface="+mn-ea"/>
                <a:cs typeface="+mn-cs"/>
              </a:rPr>
              <a:t>semi</a:t>
            </a:r>
            <a:r>
              <a:rPr lang="es-ES" sz="1200" kern="1200" dirty="0">
                <a:solidFill>
                  <a:schemeClr val="tx1"/>
                </a:solidFill>
                <a:effectLst/>
                <a:latin typeface="+mn-lt"/>
                <a:ea typeface="+mn-ea"/>
                <a:cs typeface="+mn-cs"/>
              </a:rPr>
              <a:t>-estructuradas con informantes clave, según se detalla en la </a:t>
            </a:r>
            <a:r>
              <a:rPr lang="es-AR" sz="1200" kern="1200" dirty="0">
                <a:solidFill>
                  <a:schemeClr val="tx1"/>
                </a:solidFill>
                <a:effectLst/>
                <a:latin typeface="+mn-lt"/>
                <a:ea typeface="+mn-ea"/>
                <a:cs typeface="+mn-cs"/>
              </a:rPr>
              <a:t>Tabla 2</a:t>
            </a:r>
            <a:r>
              <a:rPr lang="es-E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11</a:t>
            </a:fld>
            <a:endParaRPr lang="en-GB"/>
          </a:p>
        </p:txBody>
      </p:sp>
    </p:spTree>
    <p:extLst>
      <p:ext uri="{BB962C8B-B14F-4D97-AF65-F5344CB8AC3E}">
        <p14:creationId xmlns:p14="http://schemas.microsoft.com/office/powerpoint/2010/main" val="3535074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a:solidFill>
                  <a:schemeClr val="tx1"/>
                </a:solidFill>
                <a:effectLst/>
                <a:latin typeface="+mn-lt"/>
                <a:ea typeface="+mn-ea"/>
                <a:cs typeface="+mn-cs"/>
              </a:rPr>
              <a:t>programa “Capital humano” que busca aumentar de 350 a 600 el número de investigadores de excelencia en la industria minera para el 2035. Con financiamiento de la Comisión Nacional de Investigación Científica y Tecnológica (CONICYT), el programa es un concurso para asignar becas para realizar estudios de doctorado y postdoctorado en el exterior. La segunda iniciativa, que continúa los esfuerzos del Consejo de Competencia Mineras en la promoción y mejora de la formación de técnicos y profesionales del sector minero, busca generar información pública para adecuar el perfil de la oferta laboral a las necesidades de la industria. Esta iniciativa tiene financiamiento del Consejo Minero y cuenta con la asesoría de </a:t>
            </a:r>
            <a:r>
              <a:rPr lang="es-AR" sz="1200" kern="1200" dirty="0" err="1">
                <a:solidFill>
                  <a:schemeClr val="tx1"/>
                </a:solidFill>
                <a:effectLst/>
                <a:latin typeface="+mn-lt"/>
                <a:ea typeface="+mn-ea"/>
                <a:cs typeface="+mn-cs"/>
              </a:rPr>
              <a:t>Innovum</a:t>
            </a:r>
            <a:r>
              <a:rPr lang="es-AR" sz="1200" kern="1200" dirty="0">
                <a:solidFill>
                  <a:schemeClr val="tx1"/>
                </a:solidFill>
                <a:effectLst/>
                <a:latin typeface="+mn-lt"/>
                <a:ea typeface="+mn-ea"/>
                <a:cs typeface="+mn-cs"/>
              </a:rPr>
              <a:t> Fundación Chile. </a:t>
            </a:r>
            <a:endParaRPr lang="en-GB" sz="1200" kern="1200" dirty="0">
              <a:solidFill>
                <a:schemeClr val="tx1"/>
              </a:solidFill>
              <a:effectLst/>
              <a:latin typeface="+mn-lt"/>
              <a:ea typeface="+mn-ea"/>
              <a:cs typeface="+mn-cs"/>
            </a:endParaRP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15</a:t>
            </a:fld>
            <a:endParaRPr lang="en-GB"/>
          </a:p>
        </p:txBody>
      </p:sp>
    </p:spTree>
    <p:extLst>
      <p:ext uri="{BB962C8B-B14F-4D97-AF65-F5344CB8AC3E}">
        <p14:creationId xmlns:p14="http://schemas.microsoft.com/office/powerpoint/2010/main" val="4089626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2"/>
            <a:r>
              <a:rPr lang="en-GB" dirty="0" smtClean="0"/>
              <a:t>Inefficient technologies based on evaporation</a:t>
            </a:r>
          </a:p>
          <a:p>
            <a:pPr lvl="2"/>
            <a:r>
              <a:rPr lang="en-GB" dirty="0" smtClean="0"/>
              <a:t>Underexploited resources: production activities based on potassium and lithium chloride. Other resources in brines: magnesium, calcium, borates, </a:t>
            </a:r>
            <a:r>
              <a:rPr lang="en-GB" dirty="0" err="1" smtClean="0"/>
              <a:t>sulfates</a:t>
            </a:r>
            <a:r>
              <a:rPr lang="en-GB" dirty="0" smtClean="0"/>
              <a:t>, carbonates, rubidium and </a:t>
            </a:r>
            <a:r>
              <a:rPr lang="en-GB" dirty="0" err="1" smtClean="0"/>
              <a:t>cesium</a:t>
            </a:r>
            <a:r>
              <a:rPr lang="en-GB" dirty="0" smtClean="0"/>
              <a:t>.</a:t>
            </a:r>
          </a:p>
          <a:p>
            <a:pPr lvl="2"/>
            <a:r>
              <a:rPr lang="en-GB" dirty="0" smtClean="0"/>
              <a:t>Lack of knowledge of local geology: geometry and brines dynamics</a:t>
            </a: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19</a:t>
            </a:fld>
            <a:endParaRPr lang="en-GB"/>
          </a:p>
        </p:txBody>
      </p:sp>
    </p:spTree>
    <p:extLst>
      <p:ext uri="{BB962C8B-B14F-4D97-AF65-F5344CB8AC3E}">
        <p14:creationId xmlns:p14="http://schemas.microsoft.com/office/powerpoint/2010/main" val="176078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a:t>The literature in general identifies two…, we identify a third type of niche.. Not</a:t>
            </a:r>
            <a:r>
              <a:rPr lang="en-GB" baseline="0" dirty="0"/>
              <a:t> very clear if will contribute to expand the </a:t>
            </a:r>
            <a:r>
              <a:rPr lang="en-GB" baseline="0" dirty="0" err="1"/>
              <a:t>reguime</a:t>
            </a:r>
            <a:r>
              <a:rPr lang="en-GB" baseline="0" dirty="0"/>
              <a:t>, or questioned it at the end, by gaining importance</a:t>
            </a:r>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22</a:t>
            </a:fld>
            <a:endParaRPr lang="en-GB"/>
          </a:p>
        </p:txBody>
      </p:sp>
    </p:spTree>
    <p:extLst>
      <p:ext uri="{BB962C8B-B14F-4D97-AF65-F5344CB8AC3E}">
        <p14:creationId xmlns:p14="http://schemas.microsoft.com/office/powerpoint/2010/main" val="786757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a:t>The literature in general identifies two…, we identify a third type of niche.. Not</a:t>
            </a:r>
            <a:r>
              <a:rPr lang="en-GB" baseline="0" dirty="0"/>
              <a:t> very clear if will contribute to expand the </a:t>
            </a:r>
            <a:r>
              <a:rPr lang="en-GB" baseline="0" dirty="0" err="1"/>
              <a:t>reguime</a:t>
            </a:r>
            <a:r>
              <a:rPr lang="en-GB" baseline="0" dirty="0"/>
              <a:t>, or questioned it at the end, by gaining importance</a:t>
            </a:r>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23</a:t>
            </a:fld>
            <a:endParaRPr lang="en-GB"/>
          </a:p>
        </p:txBody>
      </p:sp>
    </p:spTree>
    <p:extLst>
      <p:ext uri="{BB962C8B-B14F-4D97-AF65-F5344CB8AC3E}">
        <p14:creationId xmlns:p14="http://schemas.microsoft.com/office/powerpoint/2010/main" val="38565533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spcBef>
                <a:spcPts val="1200"/>
              </a:spcBef>
            </a:pPr>
            <a:r>
              <a:rPr lang="en-GB" dirty="0"/>
              <a:t>Downstream niche:</a:t>
            </a:r>
          </a:p>
          <a:p>
            <a:pPr lvl="1">
              <a:spcBef>
                <a:spcPts val="1200"/>
              </a:spcBef>
            </a:pPr>
            <a:r>
              <a:rPr lang="en-GB" dirty="0"/>
              <a:t>Normative frame does not provide “location advantages” for downstream niches. Initiatives are based on “symbolic” and “strategic” visions pushed by socio-economic pressures.</a:t>
            </a:r>
          </a:p>
          <a:p>
            <a:pPr lvl="1">
              <a:spcBef>
                <a:spcPts val="1200"/>
              </a:spcBef>
            </a:pPr>
            <a:r>
              <a:rPr lang="en-GB" dirty="0"/>
              <a:t>Commercialisation constrains (hierarchical value chains, e.g. vehicles)</a:t>
            </a: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24</a:t>
            </a:fld>
            <a:endParaRPr lang="en-GB"/>
          </a:p>
        </p:txBody>
      </p:sp>
    </p:spTree>
    <p:extLst>
      <p:ext uri="{BB962C8B-B14F-4D97-AF65-F5344CB8AC3E}">
        <p14:creationId xmlns:p14="http://schemas.microsoft.com/office/powerpoint/2010/main" val="8310921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a:t>Historical</a:t>
            </a:r>
            <a:r>
              <a:rPr lang="en-GB" baseline="0" dirty="0"/>
              <a:t> studies have identified different type </a:t>
            </a:r>
            <a:r>
              <a:rPr lang="en-GB" baseline="0" dirty="0" err="1"/>
              <a:t>sof</a:t>
            </a:r>
            <a:r>
              <a:rPr lang="en-GB" baseline="0" dirty="0"/>
              <a:t> transformations and niches, two broad are: </a:t>
            </a:r>
            <a:r>
              <a:rPr lang="en-US" dirty="0"/>
              <a:t>In some circumstances, niche practices may become competitive in (changing) selection environments and translate into more mainstream business models and markets, gradually displace regime activities which are unable to manage technical, environmental or social weaknesses with incumbent practices. In others niche ideas demonstrate alternative ways of providing goods and services and some of these get appropriated into an adapting regime (Smith, 2007) In many circumstances niche activities never develop beyond small scale or experimental, prototype activities. </a:t>
            </a:r>
            <a:endParaRPr lang="en-GB" dirty="0"/>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25</a:t>
            </a:fld>
            <a:endParaRPr lang="en-GB"/>
          </a:p>
        </p:txBody>
      </p:sp>
    </p:spTree>
    <p:extLst>
      <p:ext uri="{BB962C8B-B14F-4D97-AF65-F5344CB8AC3E}">
        <p14:creationId xmlns:p14="http://schemas.microsoft.com/office/powerpoint/2010/main" val="1027515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27</a:t>
            </a:fld>
            <a:endParaRPr lang="en-GB"/>
          </a:p>
        </p:txBody>
      </p:sp>
    </p:spTree>
    <p:extLst>
      <p:ext uri="{BB962C8B-B14F-4D97-AF65-F5344CB8AC3E}">
        <p14:creationId xmlns:p14="http://schemas.microsoft.com/office/powerpoint/2010/main" val="3957083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understand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extractive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indusgtries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face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signficant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challenges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These</a:t>
            </a:r>
            <a:r>
              <a:rPr lang="es-AR" sz="1200" kern="1200" baseline="0" dirty="0" smtClean="0">
                <a:solidFill>
                  <a:schemeClr val="tx1"/>
                </a:solidFill>
                <a:effectLst/>
                <a:latin typeface="+mn-lt"/>
                <a:ea typeface="+mn-ea"/>
                <a:cs typeface="+mn-cs"/>
              </a:rPr>
              <a:t> industries are </a:t>
            </a:r>
            <a:r>
              <a:rPr lang="es-AR" sz="1200" kern="1200" baseline="0" dirty="0" err="1" smtClean="0">
                <a:solidFill>
                  <a:schemeClr val="tx1"/>
                </a:solidFill>
                <a:effectLst/>
                <a:latin typeface="+mn-lt"/>
                <a:ea typeface="+mn-ea"/>
                <a:cs typeface="+mn-cs"/>
              </a:rPr>
              <a:t>facing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enourmous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challengesm</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linked</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all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sort</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issues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productive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technological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need</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transform</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research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propose</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investigate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how</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useful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theoretical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framwork</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transitions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recently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developed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innovation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schoolars</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study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transformations</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sustainability</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Europe</a:t>
            </a:r>
            <a:r>
              <a:rPr lang="es-AR" sz="1200" kern="1200" baseline="0" dirty="0" smtClean="0">
                <a:solidFill>
                  <a:schemeClr val="tx1"/>
                </a:solidFill>
                <a:effectLst/>
                <a:latin typeface="+mn-lt"/>
                <a:ea typeface="+mn-ea"/>
                <a:cs typeface="+mn-cs"/>
              </a:rPr>
              <a:t>, can be to </a:t>
            </a:r>
            <a:r>
              <a:rPr lang="es-AR" sz="1200" kern="1200" baseline="0" dirty="0" err="1" smtClean="0">
                <a:solidFill>
                  <a:schemeClr val="tx1"/>
                </a:solidFill>
                <a:effectLst/>
                <a:latin typeface="+mn-lt"/>
                <a:ea typeface="+mn-ea"/>
                <a:cs typeface="+mn-cs"/>
              </a:rPr>
              <a:t>think</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about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problem</a:t>
            </a:r>
            <a:r>
              <a:rPr lang="es-AR" sz="1200" kern="1200" baseline="0" dirty="0" smtClean="0">
                <a:solidFill>
                  <a:schemeClr val="tx1"/>
                </a:solidFill>
                <a:effectLst/>
                <a:latin typeface="+mn-lt"/>
                <a:ea typeface="+mn-ea"/>
                <a:cs typeface="+mn-cs"/>
              </a:rPr>
              <a:t> ( </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baseline="0" dirty="0" smtClean="0">
                <a:solidFill>
                  <a:schemeClr val="tx1"/>
                </a:solidFill>
                <a:effectLst/>
                <a:latin typeface="+mn-lt"/>
                <a:ea typeface="+mn-ea"/>
                <a:cs typeface="+mn-cs"/>
              </a:rPr>
              <a:t>Top </a:t>
            </a:r>
            <a:r>
              <a:rPr lang="es-AR" sz="1200" kern="1200" baseline="0" dirty="0" err="1" smtClean="0">
                <a:solidFill>
                  <a:schemeClr val="tx1"/>
                </a:solidFill>
                <a:effectLst/>
                <a:latin typeface="+mn-lt"/>
                <a:ea typeface="+mn-ea"/>
                <a:cs typeface="+mn-cs"/>
              </a:rPr>
              <a:t>begin</a:t>
            </a:r>
            <a:r>
              <a:rPr lang="es-AR" sz="1200" kern="1200" baseline="0" dirty="0" smtClean="0">
                <a:solidFill>
                  <a:schemeClr val="tx1"/>
                </a:solidFill>
                <a:effectLst/>
                <a:latin typeface="+mn-lt"/>
                <a:ea typeface="+mn-ea"/>
                <a:cs typeface="+mn-cs"/>
              </a:rPr>
              <a:t> to test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framework</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use </a:t>
            </a:r>
            <a:r>
              <a:rPr lang="es-AR" sz="1200" kern="1200" baseline="0" dirty="0" err="1" smtClean="0">
                <a:solidFill>
                  <a:schemeClr val="tx1"/>
                </a:solidFill>
                <a:effectLst/>
                <a:latin typeface="+mn-lt"/>
                <a:ea typeface="+mn-ea"/>
                <a:cs typeface="+mn-cs"/>
              </a:rPr>
              <a:t>two</a:t>
            </a:r>
            <a:r>
              <a:rPr lang="es-AR" sz="1200" kern="1200" baseline="0" dirty="0" smtClean="0">
                <a:solidFill>
                  <a:schemeClr val="tx1"/>
                </a:solidFill>
                <a:effectLst/>
                <a:latin typeface="+mn-lt"/>
                <a:ea typeface="+mn-ea"/>
                <a:cs typeface="+mn-cs"/>
              </a:rPr>
              <a:t> cases, </a:t>
            </a:r>
            <a:r>
              <a:rPr lang="es-AR" sz="1200" kern="1200" baseline="0" dirty="0" err="1" smtClean="0">
                <a:solidFill>
                  <a:schemeClr val="tx1"/>
                </a:solidFill>
                <a:effectLst/>
                <a:latin typeface="+mn-lt"/>
                <a:ea typeface="+mn-ea"/>
                <a:cs typeface="+mn-cs"/>
              </a:rPr>
              <a:t>copper</a:t>
            </a:r>
            <a:r>
              <a:rPr lang="es-AR" sz="1200" kern="1200" baseline="0" dirty="0" smtClean="0">
                <a:solidFill>
                  <a:schemeClr val="tx1"/>
                </a:solidFill>
                <a:effectLst/>
                <a:latin typeface="+mn-lt"/>
                <a:ea typeface="+mn-ea"/>
                <a:cs typeface="+mn-cs"/>
              </a:rPr>
              <a:t> in Chile and </a:t>
            </a:r>
            <a:r>
              <a:rPr lang="es-AR" sz="1200" kern="1200" baseline="0" dirty="0" err="1" smtClean="0">
                <a:solidFill>
                  <a:schemeClr val="tx1"/>
                </a:solidFill>
                <a:effectLst/>
                <a:latin typeface="+mn-lt"/>
                <a:ea typeface="+mn-ea"/>
                <a:cs typeface="+mn-cs"/>
              </a:rPr>
              <a:t>lithium</a:t>
            </a:r>
            <a:r>
              <a:rPr lang="es-AR" sz="1200" kern="1200" baseline="0" dirty="0" smtClean="0">
                <a:solidFill>
                  <a:schemeClr val="tx1"/>
                </a:solidFill>
                <a:effectLst/>
                <a:latin typeface="+mn-lt"/>
                <a:ea typeface="+mn-ea"/>
                <a:cs typeface="+mn-cs"/>
              </a:rPr>
              <a:t> in Argentina. </a:t>
            </a:r>
            <a:r>
              <a:rPr lang="es-AR" sz="1200" kern="1200" dirty="0" err="1" smtClean="0">
                <a:solidFill>
                  <a:schemeClr val="tx1"/>
                </a:solidFill>
                <a:effectLst/>
                <a:latin typeface="+mn-lt"/>
                <a:ea typeface="+mn-ea"/>
                <a:cs typeface="+mn-cs"/>
              </a:rPr>
              <a:t>The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work</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is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exploroty</a:t>
            </a:r>
            <a:r>
              <a:rPr lang="es-AR" sz="1200" kern="1200" dirty="0" smtClean="0">
                <a:solidFill>
                  <a:schemeClr val="tx1"/>
                </a:solidFill>
                <a:effectLst/>
                <a:latin typeface="+mn-lt"/>
                <a:ea typeface="+mn-ea"/>
                <a:cs typeface="+mn-cs"/>
              </a:rPr>
              <a:t>, ti </a:t>
            </a:r>
            <a:r>
              <a:rPr lang="es-AR" sz="1200" kern="1200" dirty="0" err="1" smtClean="0">
                <a:solidFill>
                  <a:schemeClr val="tx1"/>
                </a:solidFill>
                <a:effectLst/>
                <a:latin typeface="+mn-lt"/>
                <a:ea typeface="+mn-ea"/>
                <a:cs typeface="+mn-cs"/>
              </a:rPr>
              <a:t>is</a:t>
            </a:r>
            <a:r>
              <a:rPr lang="es-AR" sz="1200" kern="1200" dirty="0" smtClean="0">
                <a:solidFill>
                  <a:schemeClr val="tx1"/>
                </a:solidFill>
                <a:effectLst/>
                <a:latin typeface="+mn-lt"/>
                <a:ea typeface="+mn-ea"/>
                <a:cs typeface="+mn-cs"/>
              </a:rPr>
              <a:t> a </a:t>
            </a:r>
            <a:r>
              <a:rPr lang="es-AR" sz="1200" kern="1200" dirty="0" err="1" smtClean="0">
                <a:solidFill>
                  <a:schemeClr val="tx1"/>
                </a:solidFill>
                <a:effectLst/>
                <a:latin typeface="+mn-lt"/>
                <a:ea typeface="+mn-ea"/>
                <a:cs typeface="+mn-cs"/>
              </a:rPr>
              <a:t>first</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go</a:t>
            </a:r>
            <a:r>
              <a:rPr lang="es-AR" sz="1200" kern="1200" dirty="0" smtClean="0">
                <a:solidFill>
                  <a:schemeClr val="tx1"/>
                </a:solidFill>
                <a:effectLst/>
                <a:latin typeface="+mn-lt"/>
                <a:ea typeface="+mn-ea"/>
                <a:cs typeface="+mn-cs"/>
              </a:rPr>
              <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do </a:t>
            </a:r>
            <a:r>
              <a:rPr lang="es-AR" sz="1200" kern="1200" baseline="0" dirty="0" err="1" smtClean="0">
                <a:solidFill>
                  <a:schemeClr val="tx1"/>
                </a:solidFill>
                <a:effectLst/>
                <a:latin typeface="+mn-lt"/>
                <a:ea typeface="+mn-ea"/>
                <a:cs typeface="+mn-cs"/>
              </a:rPr>
              <a:t>not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aim</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provide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definitve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answers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but</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begin</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experiment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with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farmework</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approach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problem</a:t>
            </a:r>
            <a:r>
              <a:rPr lang="es-AR" sz="1200" kern="1200" baseline="0" dirty="0" smtClean="0">
                <a:solidFill>
                  <a:schemeClr val="tx1"/>
                </a:solidFill>
                <a:effectLst/>
                <a:latin typeface="+mn-lt"/>
                <a:ea typeface="+mn-ea"/>
                <a:cs typeface="+mn-cs"/>
              </a:rPr>
              <a:t>, and to open up </a:t>
            </a:r>
            <a:r>
              <a:rPr lang="es-AR" sz="1200" kern="1200" baseline="0" dirty="0" err="1" smtClean="0">
                <a:solidFill>
                  <a:schemeClr val="tx1"/>
                </a:solidFill>
                <a:effectLst/>
                <a:latin typeface="+mn-lt"/>
                <a:ea typeface="+mn-ea"/>
                <a:cs typeface="+mn-cs"/>
              </a:rPr>
              <a:t>questions</a:t>
            </a:r>
            <a:r>
              <a:rPr lang="es-AR" sz="1200" kern="1200" baseline="0" dirty="0" smtClean="0">
                <a:solidFill>
                  <a:schemeClr val="tx1"/>
                </a:solidFill>
                <a:effectLst/>
                <a:latin typeface="+mn-lt"/>
                <a:ea typeface="+mn-ea"/>
                <a:cs typeface="+mn-cs"/>
              </a:rPr>
              <a:t> and ideas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future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reseatrch</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policy</a:t>
            </a:r>
            <a:r>
              <a:rPr lang="es-AR" sz="1200" kern="1200" baseline="0" dirty="0" smtClean="0">
                <a:solidFill>
                  <a:schemeClr val="tx1"/>
                </a:solidFill>
                <a:effectLst/>
                <a:latin typeface="+mn-lt"/>
                <a:ea typeface="+mn-ea"/>
                <a:cs typeface="+mn-cs"/>
              </a:rPr>
              <a:t>. </a:t>
            </a:r>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2</a:t>
            </a:fld>
            <a:endParaRPr lang="en-GB"/>
          </a:p>
        </p:txBody>
      </p:sp>
    </p:spTree>
    <p:extLst>
      <p:ext uri="{BB962C8B-B14F-4D97-AF65-F5344CB8AC3E}">
        <p14:creationId xmlns:p14="http://schemas.microsoft.com/office/powerpoint/2010/main" val="2694978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are interested in changes, transformation.</a:t>
            </a:r>
            <a:r>
              <a:rPr lang="en-US" baseline="0" dirty="0" smtClean="0"/>
              <a:t> Conventional economics does not provide much insights about this issue, </a:t>
            </a:r>
            <a:r>
              <a:rPr lang="en-US" baseline="0" dirty="0" err="1" smtClean="0"/>
              <a:t>evolutionst</a:t>
            </a:r>
            <a:r>
              <a:rPr lang="en-US" baseline="0" dirty="0" smtClean="0"/>
              <a:t> have done. </a:t>
            </a:r>
            <a:r>
              <a:rPr lang="en-US" baseline="0" dirty="0" err="1" smtClean="0"/>
              <a:t>Transtions</a:t>
            </a:r>
            <a:r>
              <a:rPr lang="en-US" baseline="0" dirty="0" smtClean="0"/>
              <a:t> studies start from evolutionists, with the idea of paradigms, and revolutions, but more interested in understanding how to </a:t>
            </a:r>
            <a:r>
              <a:rPr lang="en-US" baseline="0" dirty="0" err="1" smtClean="0"/>
              <a:t>encouragetransitions</a:t>
            </a:r>
            <a:r>
              <a:rPr lang="en-US" baseline="0" dirty="0" smtClean="0"/>
              <a:t> to sustainability, to help transitions, they add some new insights. </a:t>
            </a:r>
            <a:r>
              <a:rPr lang="en-US" baseline="0" dirty="0" err="1" smtClean="0"/>
              <a:t>Opver</a:t>
            </a:r>
            <a:r>
              <a:rPr lang="en-US" baseline="0" dirty="0" smtClean="0"/>
              <a:t> an </a:t>
            </a:r>
            <a:r>
              <a:rPr lang="en-US" baseline="0" dirty="0" err="1" smtClean="0"/>
              <a:t>beyon</a:t>
            </a:r>
            <a:r>
              <a:rPr lang="en-US" baseline="0" dirty="0" smtClean="0"/>
              <a:t> the issues </a:t>
            </a:r>
            <a:r>
              <a:rPr lang="en-US" baseline="0" dirty="0" err="1" smtClean="0"/>
              <a:t>ientiie</a:t>
            </a:r>
            <a:r>
              <a:rPr lang="en-US" baseline="0" dirty="0" smtClean="0"/>
              <a:t> by </a:t>
            </a:r>
            <a:r>
              <a:rPr lang="en-US" baseline="0" dirty="0" err="1" smtClean="0"/>
              <a:t>evolutionisis</a:t>
            </a:r>
            <a:r>
              <a:rPr lang="en-US" baseline="0" dirty="0" smtClean="0"/>
              <a:t> to encourage change, such as the </a:t>
            </a:r>
            <a:r>
              <a:rPr lang="en-US" baseline="0" dirty="0" err="1" smtClean="0"/>
              <a:t>imoprtance</a:t>
            </a:r>
            <a:r>
              <a:rPr lang="en-US" baseline="0" dirty="0" smtClean="0"/>
              <a:t> of </a:t>
            </a:r>
            <a:r>
              <a:rPr lang="en-US" baseline="0" dirty="0" err="1" smtClean="0"/>
              <a:t>accumuation</a:t>
            </a:r>
            <a:r>
              <a:rPr lang="en-US" baseline="0" dirty="0" smtClean="0"/>
              <a:t> of </a:t>
            </a:r>
            <a:r>
              <a:rPr lang="en-US" baseline="0" dirty="0" err="1" smtClean="0"/>
              <a:t>knwoledge</a:t>
            </a:r>
            <a:r>
              <a:rPr lang="en-US" baseline="0" dirty="0" smtClean="0"/>
              <a:t>, routines, communities of practices, convergence, selection mechanisms, in explaining stability and change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Transition studies </a:t>
            </a:r>
            <a:r>
              <a:rPr lang="en-US" baseline="0" dirty="0" err="1" smtClean="0"/>
              <a:t>emphasise</a:t>
            </a:r>
            <a:r>
              <a:rPr lang="en-US" baseline="0" dirty="0" smtClean="0"/>
              <a:t> the importance, of user practices, cultural values, institutions, power, directed influences, etc.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a:t>
            </a:r>
            <a:r>
              <a:rPr lang="en-US" dirty="0"/>
              <a:t>heterogeneous social and technical elements are understood as having co-evolved to form ‘socio-technical regimes’ that encompass both the supply and demand side of a technological system (Rip and Kemp 1998).</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With this more sociological conception of technology, path dependence results not only from the constraints imposed by existing knowledge and routines, and from the increasing returns that characterize an incumbent technological practice, but also (as evolutionary economist have also noted) from the ways regulations, existing institutions and sunk investments stabilize existing socio-technical practices; from the ways in which incumbent firms and institutions have interests in the continuation of a particular technological practice, and from users’ habits and expectations about how a socio-technical practice ought to perform. </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Así, cobran relevancia como factores explicativos de la transformación las estrategias y acciones de </a:t>
            </a:r>
            <a:r>
              <a:rPr lang="es-AR" sz="1200" kern="1200" dirty="0">
                <a:solidFill>
                  <a:schemeClr val="tx1"/>
                </a:solidFill>
                <a:effectLst/>
                <a:latin typeface="+mn-lt"/>
                <a:ea typeface="+mn-ea"/>
                <a:cs typeface="+mn-cs"/>
              </a:rPr>
              <a:t>la comunidad científica, de los usuarios, de los grupos de interés y de quienes están a cargo del diseño de políticas </a:t>
            </a:r>
            <a:r>
              <a:rPr lang="es-ES" sz="1200" kern="1200" dirty="0">
                <a:solidFill>
                  <a:schemeClr val="tx1"/>
                </a:solidFill>
                <a:effectLst/>
                <a:latin typeface="+mn-lt"/>
                <a:ea typeface="+mn-ea"/>
                <a:cs typeface="+mn-cs"/>
              </a:rPr>
              <a:t>(</a:t>
            </a:r>
            <a:r>
              <a:rPr lang="es-ES" sz="1200" u="none" strike="noStrike" kern="1200" dirty="0" err="1">
                <a:solidFill>
                  <a:schemeClr val="tx1"/>
                </a:solidFill>
                <a:effectLst/>
                <a:latin typeface="+mn-lt"/>
                <a:ea typeface="+mn-ea"/>
                <a:cs typeface="+mn-cs"/>
                <a:hlinkClick r:id="rId3" action="ppaction://hlinkfile" tooltip="Geels, 2002 #9"/>
              </a:rPr>
              <a:t>Geels</a:t>
            </a:r>
            <a:r>
              <a:rPr lang="es-ES" sz="1200" u="none" strike="noStrike" kern="1200" dirty="0">
                <a:solidFill>
                  <a:schemeClr val="tx1"/>
                </a:solidFill>
                <a:effectLst/>
                <a:latin typeface="+mn-lt"/>
                <a:ea typeface="+mn-ea"/>
                <a:cs typeface="+mn-cs"/>
                <a:hlinkClick r:id="rId3" action="ppaction://hlinkfile" tooltip="Geels, 2002 #9"/>
              </a:rPr>
              <a:t>, 2002</a:t>
            </a:r>
            <a:r>
              <a:rPr lang="es-ES" sz="1200" kern="1200" dirty="0">
                <a:solidFill>
                  <a:schemeClr val="tx1"/>
                </a:solidFill>
                <a:effectLst/>
                <a:latin typeface="+mn-lt"/>
                <a:ea typeface="+mn-ea"/>
                <a:cs typeface="+mn-cs"/>
              </a:rPr>
              <a:t>; </a:t>
            </a:r>
            <a:r>
              <a:rPr lang="es-ES" sz="1200" u="none" strike="noStrike" kern="1200" dirty="0" err="1">
                <a:solidFill>
                  <a:schemeClr val="tx1"/>
                </a:solidFill>
                <a:effectLst/>
                <a:latin typeface="+mn-lt"/>
                <a:ea typeface="+mn-ea"/>
                <a:cs typeface="+mn-cs"/>
                <a:hlinkClick r:id="rId4" action="ppaction://hlinkfile" tooltip="Geels, 2004 #920"/>
              </a:rPr>
              <a:t>Geels</a:t>
            </a:r>
            <a:r>
              <a:rPr lang="es-ES" sz="1200" u="none" strike="noStrike" kern="1200" dirty="0">
                <a:solidFill>
                  <a:schemeClr val="tx1"/>
                </a:solidFill>
                <a:effectLst/>
                <a:latin typeface="+mn-lt"/>
                <a:ea typeface="+mn-ea"/>
                <a:cs typeface="+mn-cs"/>
                <a:hlinkClick r:id="rId4" action="ppaction://hlinkfile" tooltip="Geels, 2004 #920"/>
              </a:rPr>
              <a:t>, 2004</a:t>
            </a:r>
            <a:r>
              <a:rPr lang="es-ES" sz="1200" kern="1200" dirty="0">
                <a:solidFill>
                  <a:schemeClr val="tx1"/>
                </a:solidFill>
                <a:effectLst/>
                <a:latin typeface="+mn-lt"/>
                <a:ea typeface="+mn-ea"/>
                <a:cs typeface="+mn-cs"/>
              </a:rPr>
              <a:t>; </a:t>
            </a:r>
            <a:r>
              <a:rPr lang="es-ES" sz="1200" u="none" strike="noStrike" kern="1200" dirty="0" err="1">
                <a:solidFill>
                  <a:schemeClr val="tx1"/>
                </a:solidFill>
                <a:effectLst/>
                <a:latin typeface="+mn-lt"/>
                <a:ea typeface="+mn-ea"/>
                <a:cs typeface="+mn-cs"/>
                <a:hlinkClick r:id="rId5" action="ppaction://hlinkfile" tooltip="Geels, 2007 #921"/>
              </a:rPr>
              <a:t>Geels</a:t>
            </a:r>
            <a:r>
              <a:rPr lang="es-ES" sz="1200" u="none" strike="noStrike" kern="1200" dirty="0">
                <a:solidFill>
                  <a:schemeClr val="tx1"/>
                </a:solidFill>
                <a:effectLst/>
                <a:latin typeface="+mn-lt"/>
                <a:ea typeface="+mn-ea"/>
                <a:cs typeface="+mn-cs"/>
                <a:hlinkClick r:id="rId5" action="ppaction://hlinkfile" tooltip="Geels, 2007 #921"/>
              </a:rPr>
              <a:t> and </a:t>
            </a:r>
            <a:r>
              <a:rPr lang="es-ES" sz="1200" u="none" strike="noStrike" kern="1200" dirty="0" err="1">
                <a:solidFill>
                  <a:schemeClr val="tx1"/>
                </a:solidFill>
                <a:effectLst/>
                <a:latin typeface="+mn-lt"/>
                <a:ea typeface="+mn-ea"/>
                <a:cs typeface="+mn-cs"/>
                <a:hlinkClick r:id="rId5" action="ppaction://hlinkfile" tooltip="Geels, 2007 #921"/>
              </a:rPr>
              <a:t>Kemp</a:t>
            </a:r>
            <a:r>
              <a:rPr lang="es-ES" sz="1200" u="none" strike="noStrike" kern="1200" dirty="0">
                <a:solidFill>
                  <a:schemeClr val="tx1"/>
                </a:solidFill>
                <a:effectLst/>
                <a:latin typeface="+mn-lt"/>
                <a:ea typeface="+mn-ea"/>
                <a:cs typeface="+mn-cs"/>
                <a:hlinkClick r:id="rId5" action="ppaction://hlinkfile" tooltip="Geels, 2007 #921"/>
              </a:rPr>
              <a:t>, 2007</a:t>
            </a:r>
            <a:r>
              <a:rPr lang="es-ES" sz="1200" kern="1200" dirty="0">
                <a:solidFill>
                  <a:schemeClr val="tx1"/>
                </a:solidFill>
                <a:effectLst/>
                <a:latin typeface="+mn-lt"/>
                <a:ea typeface="+mn-ea"/>
                <a:cs typeface="+mn-cs"/>
              </a:rPr>
              <a:t>; </a:t>
            </a:r>
            <a:r>
              <a:rPr lang="es-ES" sz="1200" u="none" strike="noStrike" kern="1200" dirty="0">
                <a:solidFill>
                  <a:schemeClr val="tx1"/>
                </a:solidFill>
                <a:effectLst/>
                <a:latin typeface="+mn-lt"/>
                <a:ea typeface="+mn-ea"/>
                <a:cs typeface="+mn-cs"/>
                <a:hlinkClick r:id="rId6" action="ppaction://hlinkfile" tooltip="Smith, 2005 #7"/>
              </a:rPr>
              <a:t>Smith</a:t>
            </a:r>
            <a:r>
              <a:rPr lang="es-ES" sz="1200" i="1" u="none" strike="noStrike" kern="1200" dirty="0">
                <a:solidFill>
                  <a:schemeClr val="tx1"/>
                </a:solidFill>
                <a:effectLst/>
                <a:latin typeface="+mn-lt"/>
                <a:ea typeface="+mn-ea"/>
                <a:cs typeface="+mn-cs"/>
                <a:hlinkClick r:id="rId6" action="ppaction://hlinkfile" tooltip="Smith, 2005 #7"/>
              </a:rPr>
              <a:t> et al.</a:t>
            </a:r>
            <a:r>
              <a:rPr lang="es-ES" sz="1200" u="none" strike="noStrike" kern="1200" dirty="0">
                <a:solidFill>
                  <a:schemeClr val="tx1"/>
                </a:solidFill>
                <a:effectLst/>
                <a:latin typeface="+mn-lt"/>
                <a:ea typeface="+mn-ea"/>
                <a:cs typeface="+mn-cs"/>
                <a:hlinkClick r:id="rId6" action="ppaction://hlinkfile" tooltip="Smith, 2005 #7"/>
              </a:rPr>
              <a:t>, 2005</a:t>
            </a:r>
            <a:r>
              <a:rPr lang="es-ES" sz="1200" kern="1200" dirty="0">
                <a:solidFill>
                  <a:schemeClr val="tx1"/>
                </a:solidFill>
                <a:effectLst/>
                <a:latin typeface="+mn-lt"/>
                <a:ea typeface="+mn-ea"/>
                <a:cs typeface="+mn-cs"/>
              </a:rPr>
              <a:t>; </a:t>
            </a:r>
            <a:r>
              <a:rPr lang="es-ES" sz="1200" u="none" strike="noStrike" kern="1200" dirty="0">
                <a:solidFill>
                  <a:schemeClr val="tx1"/>
                </a:solidFill>
                <a:effectLst/>
                <a:latin typeface="+mn-lt"/>
                <a:ea typeface="+mn-ea"/>
                <a:cs typeface="+mn-cs"/>
                <a:hlinkClick r:id="rId7" action="ppaction://hlinkfile" tooltip="Smith, 2010 #8"/>
              </a:rPr>
              <a:t>Smith</a:t>
            </a:r>
            <a:r>
              <a:rPr lang="es-ES" sz="1200" i="1" u="none" strike="noStrike" kern="1200" dirty="0">
                <a:solidFill>
                  <a:schemeClr val="tx1"/>
                </a:solidFill>
                <a:effectLst/>
                <a:latin typeface="+mn-lt"/>
                <a:ea typeface="+mn-ea"/>
                <a:cs typeface="+mn-cs"/>
                <a:hlinkClick r:id="rId7" action="ppaction://hlinkfile" tooltip="Smith, 2010 #8"/>
              </a:rPr>
              <a:t> et al.</a:t>
            </a:r>
            <a:r>
              <a:rPr lang="es-ES" sz="1200" u="none" strike="noStrike" kern="1200" dirty="0">
                <a:solidFill>
                  <a:schemeClr val="tx1"/>
                </a:solidFill>
                <a:effectLst/>
                <a:latin typeface="+mn-lt"/>
                <a:ea typeface="+mn-ea"/>
                <a:cs typeface="+mn-cs"/>
                <a:hlinkClick r:id="rId7" action="ppaction://hlinkfile" tooltip="Smith, 2010 #8"/>
              </a:rPr>
              <a:t>, 2010</a:t>
            </a:r>
            <a:r>
              <a:rPr lang="es-ES" sz="1200" kern="1200" dirty="0">
                <a:solidFill>
                  <a:schemeClr val="tx1"/>
                </a:solidFill>
                <a:effectLst/>
                <a:latin typeface="+mn-lt"/>
                <a:ea typeface="+mn-ea"/>
                <a:cs typeface="+mn-cs"/>
              </a:rPr>
              <a:t>)</a:t>
            </a:r>
            <a:r>
              <a:rPr lang="es-AR"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example, the socio-technical regime of intensive commodity crop production in Latin America would be understood not only as incorporating key artefacts such as high yielding crop varieties, chemical inputs, and machines, the firms and engineers who produce and improve on those technologies, and the scientific and engineering knowledge base upon which they draw. That regime also includes the economic power and lobbying capacities of technology supply firms and commodity exporters, the institutions and policies that train agronomists and provide public and private technical support to producers, intellectual property rules, business practices for </a:t>
            </a:r>
            <a:r>
              <a:rPr lang="en-US" sz="1200" kern="1200" dirty="0" err="1">
                <a:solidFill>
                  <a:schemeClr val="tx1"/>
                </a:solidFill>
                <a:effectLst/>
                <a:latin typeface="+mn-lt"/>
                <a:ea typeface="+mn-ea"/>
                <a:cs typeface="+mn-cs"/>
              </a:rPr>
              <a:t>organising</a:t>
            </a:r>
            <a:r>
              <a:rPr lang="en-US" sz="1200" kern="1200" dirty="0">
                <a:solidFill>
                  <a:schemeClr val="tx1"/>
                </a:solidFill>
                <a:effectLst/>
                <a:latin typeface="+mn-lt"/>
                <a:ea typeface="+mn-ea"/>
                <a:cs typeface="+mn-cs"/>
              </a:rPr>
              <a:t> large scale production, the political interests and commitments that develop as a result of the foreign currency inflows and production taxes arising from exporting commodity crops, and the shifting consumption practices and expectations that create and maintain an international market for those products. </a:t>
            </a: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4</a:t>
            </a:fld>
            <a:endParaRPr lang="en-GB"/>
          </a:p>
        </p:txBody>
      </p:sp>
    </p:spTree>
    <p:extLst>
      <p:ext uri="{BB962C8B-B14F-4D97-AF65-F5344CB8AC3E}">
        <p14:creationId xmlns:p14="http://schemas.microsoft.com/office/powerpoint/2010/main" val="3844520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But what I think the main difference is </a:t>
            </a:r>
            <a:r>
              <a:rPr lang="en-GB" dirty="0" err="1" smtClean="0"/>
              <a:t>betwenn</a:t>
            </a:r>
            <a:r>
              <a:rPr lang="en-GB" baseline="0" dirty="0" smtClean="0"/>
              <a:t> evolutionists and transition </a:t>
            </a:r>
            <a:r>
              <a:rPr lang="en-GB" baseline="0" dirty="0" err="1" smtClean="0"/>
              <a:t>schoolars</a:t>
            </a:r>
            <a:r>
              <a:rPr lang="en-GB" baseline="0" dirty="0" smtClean="0"/>
              <a:t>, is that transition study </a:t>
            </a:r>
            <a:r>
              <a:rPr lang="en-GB" baseline="0" dirty="0" err="1" smtClean="0"/>
              <a:t>schoolars</a:t>
            </a:r>
            <a:r>
              <a:rPr lang="en-GB" baseline="0" dirty="0" smtClean="0"/>
              <a:t> </a:t>
            </a:r>
            <a:r>
              <a:rPr lang="en-GB" baseline="0" dirty="0" err="1" smtClean="0"/>
              <a:t>emphasie</a:t>
            </a:r>
            <a:r>
              <a:rPr lang="en-GB" baseline="0" dirty="0" smtClean="0"/>
              <a:t> t he importance human agency. They recognise the importance of the path dependent nature and incremental nature of change, due to knowledge, routines, </a:t>
            </a:r>
            <a:r>
              <a:rPr lang="en-GB" baseline="0" dirty="0" err="1" smtClean="0"/>
              <a:t>inertioa</a:t>
            </a:r>
            <a:r>
              <a:rPr lang="en-GB" baseline="0" dirty="0" smtClean="0"/>
              <a:t> etc.. But they emphasise that actors, different kinds of actors make choices, </a:t>
            </a:r>
            <a:r>
              <a:rPr lang="en-GB" baseline="0" dirty="0" err="1" smtClean="0"/>
              <a:t>aniticipate</a:t>
            </a:r>
            <a:r>
              <a:rPr lang="en-GB" baseline="0" dirty="0" smtClean="0"/>
              <a:t> and </a:t>
            </a:r>
            <a:r>
              <a:rPr lang="en-GB" baseline="0" dirty="0" err="1" smtClean="0"/>
              <a:t>influnce</a:t>
            </a:r>
            <a:r>
              <a:rPr lang="en-GB" baseline="0" dirty="0" smtClean="0"/>
              <a:t> the decisions of other, try to modify selection environments, </a:t>
            </a:r>
            <a:endParaRPr lang="en-GB" dirty="0" smtClean="0"/>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5</a:t>
            </a:fld>
            <a:endParaRPr lang="en-GB"/>
          </a:p>
        </p:txBody>
      </p:sp>
    </p:spTree>
    <p:extLst>
      <p:ext uri="{BB962C8B-B14F-4D97-AF65-F5344CB8AC3E}">
        <p14:creationId xmlns:p14="http://schemas.microsoft.com/office/powerpoint/2010/main" val="3109444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Their</a:t>
            </a:r>
            <a:r>
              <a:rPr lang="es-AR" sz="1200" kern="1200" baseline="0" dirty="0" smtClean="0">
                <a:solidFill>
                  <a:schemeClr val="tx1"/>
                </a:solidFill>
                <a:effectLst/>
                <a:latin typeface="+mn-lt"/>
                <a:ea typeface="+mn-ea"/>
                <a:cs typeface="+mn-cs"/>
              </a:rPr>
              <a:t> ideas are </a:t>
            </a:r>
            <a:r>
              <a:rPr lang="es-AR" sz="1200" kern="1200" baseline="0" dirty="0" err="1" smtClean="0">
                <a:solidFill>
                  <a:schemeClr val="tx1"/>
                </a:solidFill>
                <a:effectLst/>
                <a:latin typeface="+mn-lt"/>
                <a:ea typeface="+mn-ea"/>
                <a:cs typeface="+mn-cs"/>
              </a:rPr>
              <a:t>based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study</a:t>
            </a:r>
            <a:r>
              <a:rPr lang="es-AR" sz="1200" kern="1200" baseline="0" dirty="0" smtClean="0">
                <a:solidFill>
                  <a:schemeClr val="tx1"/>
                </a:solidFill>
                <a:effectLst/>
                <a:latin typeface="+mn-lt"/>
                <a:ea typeface="+mn-ea"/>
                <a:cs typeface="+mn-cs"/>
              </a:rPr>
              <a:t> o </a:t>
            </a:r>
            <a:r>
              <a:rPr lang="es-AR" sz="1200" kern="1200" baseline="0" dirty="0" err="1" smtClean="0">
                <a:solidFill>
                  <a:schemeClr val="tx1"/>
                </a:solidFill>
                <a:effectLst/>
                <a:latin typeface="+mn-lt"/>
                <a:ea typeface="+mn-ea"/>
                <a:cs typeface="+mn-cs"/>
              </a:rPr>
              <a:t>several</a:t>
            </a:r>
            <a:r>
              <a:rPr lang="es-AR" sz="1200" kern="1200" baseline="0" dirty="0" smtClean="0">
                <a:solidFill>
                  <a:schemeClr val="tx1"/>
                </a:solidFill>
                <a:effectLst/>
                <a:latin typeface="+mn-lt"/>
                <a:ea typeface="+mn-ea"/>
                <a:cs typeface="+mn-cs"/>
              </a:rPr>
              <a:t> cases of </a:t>
            </a:r>
            <a:r>
              <a:rPr lang="es-AR" sz="1200" kern="1200" baseline="0" dirty="0" err="1" smtClean="0">
                <a:solidFill>
                  <a:schemeClr val="tx1"/>
                </a:solidFill>
                <a:effectLst/>
                <a:latin typeface="+mn-lt"/>
                <a:ea typeface="+mn-ea"/>
                <a:cs typeface="+mn-cs"/>
              </a:rPr>
              <a:t>transformation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large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scale</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now</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morec</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ently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also</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less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magnficient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transformations</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history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Based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these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studies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also</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have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proposed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can </a:t>
            </a:r>
            <a:r>
              <a:rPr lang="es-AR" sz="1200" kern="1200" baseline="0" dirty="0" err="1" smtClean="0">
                <a:solidFill>
                  <a:schemeClr val="tx1"/>
                </a:solidFill>
                <a:effectLst/>
                <a:latin typeface="+mn-lt"/>
                <a:ea typeface="+mn-ea"/>
                <a:cs typeface="+mn-cs"/>
              </a:rPr>
              <a:t>understand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hange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looking</a:t>
            </a:r>
            <a:r>
              <a:rPr lang="es-AR" sz="1200" kern="1200" baseline="0" dirty="0" smtClean="0">
                <a:solidFill>
                  <a:schemeClr val="tx1"/>
                </a:solidFill>
                <a:effectLst/>
                <a:latin typeface="+mn-lt"/>
                <a:ea typeface="+mn-ea"/>
                <a:cs typeface="+mn-cs"/>
              </a:rPr>
              <a:t> at </a:t>
            </a:r>
            <a:r>
              <a:rPr lang="es-AR" sz="1200" kern="1200" baseline="0" dirty="0" err="1" smtClean="0">
                <a:solidFill>
                  <a:schemeClr val="tx1"/>
                </a:solidFill>
                <a:effectLst/>
                <a:latin typeface="+mn-lt"/>
                <a:ea typeface="+mn-ea"/>
                <a:cs typeface="+mn-cs"/>
              </a:rPr>
              <a:t>three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levels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dominant</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institutionalised</a:t>
            </a:r>
            <a:r>
              <a:rPr lang="es-AR" sz="1200" kern="1200" baseline="0" dirty="0" smtClean="0">
                <a:solidFill>
                  <a:schemeClr val="tx1"/>
                </a:solidFill>
                <a:effectLst/>
                <a:latin typeface="+mn-lt"/>
                <a:ea typeface="+mn-ea"/>
                <a:cs typeface="+mn-cs"/>
              </a:rPr>
              <a:t> set of </a:t>
            </a:r>
            <a:r>
              <a:rPr lang="es-AR" sz="1200" kern="1200" baseline="0" dirty="0" err="1" smtClean="0">
                <a:solidFill>
                  <a:schemeClr val="tx1"/>
                </a:solidFill>
                <a:effectLst/>
                <a:latin typeface="+mn-lt"/>
                <a:ea typeface="+mn-ea"/>
                <a:cs typeface="+mn-cs"/>
              </a:rPr>
              <a:t>practices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institutions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technologies,etc</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interacting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explain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stability</a:t>
            </a:r>
            <a:r>
              <a:rPr lang="es-AR" sz="1200" kern="1200" baseline="0" dirty="0" smtClean="0">
                <a:solidFill>
                  <a:schemeClr val="tx1"/>
                </a:solidFill>
                <a:effectLst/>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landscape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opearating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outise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including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world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scale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phnomena</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such</a:t>
            </a:r>
            <a:r>
              <a:rPr lang="es-AR" sz="1200" kern="1200" baseline="0" dirty="0" smtClean="0">
                <a:solidFill>
                  <a:schemeClr val="tx1"/>
                </a:solidFill>
                <a:effectLst/>
                <a:latin typeface="+mn-lt"/>
                <a:ea typeface="+mn-ea"/>
                <a:cs typeface="+mn-cs"/>
              </a:rPr>
              <a:t> as </a:t>
            </a:r>
            <a:r>
              <a:rPr lang="es-AR" sz="1200" kern="1200" baseline="0" dirty="0" err="1" smtClean="0">
                <a:solidFill>
                  <a:schemeClr val="tx1"/>
                </a:solidFill>
                <a:effectLst/>
                <a:latin typeface="+mn-lt"/>
                <a:ea typeface="+mn-ea"/>
                <a:cs typeface="+mn-cs"/>
              </a:rPr>
              <a:t>climate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massive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advances</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knowledge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drop</a:t>
            </a:r>
            <a:r>
              <a:rPr lang="es-AR" sz="1200" kern="1200" baseline="0" dirty="0" smtClean="0">
                <a:solidFill>
                  <a:schemeClr val="tx1"/>
                </a:solidFill>
                <a:effectLst/>
                <a:latin typeface="+mn-lt"/>
                <a:ea typeface="+mn-ea"/>
                <a:cs typeface="+mn-cs"/>
              </a:rPr>
              <a:t> in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proces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commodities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which</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often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put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pressure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changes</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happen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within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a:t>
            </a:r>
            <a:r>
              <a:rPr lang="es-AR" sz="1200" kern="1200" baseline="0" dirty="0" smtClean="0">
                <a:solidFill>
                  <a:schemeClr val="tx1"/>
                </a:solidFill>
                <a:effectLst/>
                <a:latin typeface="+mn-lt"/>
                <a:ea typeface="+mn-ea"/>
                <a:cs typeface="+mn-cs"/>
              </a:rPr>
              <a:t>, and open </a:t>
            </a:r>
            <a:r>
              <a:rPr lang="es-AR" sz="1200" kern="1200" baseline="0" dirty="0" err="1" smtClean="0">
                <a:solidFill>
                  <a:schemeClr val="tx1"/>
                </a:solidFill>
                <a:effectLst/>
                <a:latin typeface="+mn-lt"/>
                <a:ea typeface="+mn-ea"/>
                <a:cs typeface="+mn-cs"/>
              </a:rPr>
              <a:t>opporutnities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a:t>
            </a:r>
            <a:r>
              <a:rPr lang="es-AR" sz="1200" kern="1200" baseline="0" dirty="0" smtClean="0">
                <a:solidFill>
                  <a:schemeClr val="tx1"/>
                </a:solidFill>
                <a:effectLst/>
                <a:latin typeface="+mn-lt"/>
                <a:ea typeface="+mn-ea"/>
                <a:cs typeface="+mn-cs"/>
              </a:rPr>
              <a:t>..and</a:t>
            </a:r>
          </a:p>
          <a:p>
            <a:pPr marL="0" marR="0" lvl="1" indent="0" algn="l" defTabSz="914400" rtl="0" eaLnBrk="1" fontAlgn="auto" latinLnBrk="0" hangingPunct="1">
              <a:lnSpc>
                <a:spcPct val="100000"/>
              </a:lnSpc>
              <a:spcBef>
                <a:spcPts val="0"/>
              </a:spcBef>
              <a:spcAft>
                <a:spcPts val="0"/>
              </a:spcAft>
              <a:buClrTx/>
              <a:buSzTx/>
              <a:buFontTx/>
              <a:buNone/>
              <a:tabLst/>
              <a:defRPr/>
            </a:pPr>
            <a:r>
              <a:rPr lang="es-AR" sz="1200" kern="1200" baseline="0" dirty="0" smtClean="0">
                <a:solidFill>
                  <a:schemeClr val="tx1"/>
                </a:solidFill>
                <a:effectLst/>
                <a:latin typeface="+mn-lt"/>
                <a:ea typeface="+mn-ea"/>
                <a:cs typeface="+mn-cs"/>
              </a:rPr>
              <a:t>Niches,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are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spaces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where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innovations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address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main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problems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a:t>
            </a:r>
            <a:r>
              <a:rPr lang="es-AR" sz="1200" kern="1200" baseline="0" dirty="0" smtClean="0">
                <a:solidFill>
                  <a:schemeClr val="tx1"/>
                </a:solidFill>
                <a:effectLst/>
                <a:latin typeface="+mn-lt"/>
                <a:ea typeface="+mn-ea"/>
                <a:cs typeface="+mn-cs"/>
              </a:rPr>
              <a:t> are </a:t>
            </a:r>
            <a:r>
              <a:rPr lang="es-AR" sz="1200" kern="1200" baseline="0" dirty="0" err="1" smtClean="0">
                <a:solidFill>
                  <a:schemeClr val="tx1"/>
                </a:solidFill>
                <a:effectLst/>
                <a:latin typeface="+mn-lt"/>
                <a:ea typeface="+mn-ea"/>
                <a:cs typeface="+mn-cs"/>
              </a:rPr>
              <a:t>being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developed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These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have</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protected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from</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selection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mehanismos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a:t>
            </a:r>
            <a:r>
              <a:rPr lang="es-AR" sz="1200" kern="1200" baseline="0" dirty="0" smtClean="0">
                <a:solidFill>
                  <a:schemeClr val="tx1"/>
                </a:solidFill>
                <a:effectLst/>
                <a:latin typeface="+mn-lt"/>
                <a:ea typeface="+mn-ea"/>
                <a:cs typeface="+mn-cs"/>
              </a:rPr>
              <a:t>, so </a:t>
            </a:r>
            <a:r>
              <a:rPr lang="es-AR" sz="1200" kern="1200" baseline="0" dirty="0" err="1" smtClean="0">
                <a:solidFill>
                  <a:schemeClr val="tx1"/>
                </a:solidFill>
                <a:effectLst/>
                <a:latin typeface="+mn-lt"/>
                <a:ea typeface="+mn-ea"/>
                <a:cs typeface="+mn-cs"/>
              </a:rPr>
              <a:t>include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strategic</a:t>
            </a:r>
            <a:r>
              <a:rPr lang="es-AR" sz="1200" kern="1200" baseline="0" dirty="0" smtClean="0">
                <a:solidFill>
                  <a:schemeClr val="tx1"/>
                </a:solidFill>
                <a:effectLst/>
                <a:latin typeface="+mn-lt"/>
                <a:ea typeface="+mn-ea"/>
                <a:cs typeface="+mn-cs"/>
              </a:rPr>
              <a:t> R&amp;D </a:t>
            </a:r>
            <a:r>
              <a:rPr lang="es-AR" sz="1200" kern="1200" baseline="0" dirty="0" err="1" smtClean="0">
                <a:solidFill>
                  <a:schemeClr val="tx1"/>
                </a:solidFill>
                <a:effectLst/>
                <a:latin typeface="+mn-lt"/>
                <a:ea typeface="+mn-ea"/>
                <a:cs typeface="+mn-cs"/>
              </a:rPr>
              <a:t>projects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subsidised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projects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governement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citisnsenships</a:t>
            </a:r>
            <a:r>
              <a:rPr lang="es-AR" sz="1200" kern="1200" baseline="0" dirty="0" smtClean="0">
                <a:solidFill>
                  <a:schemeClr val="tx1"/>
                </a:solidFill>
                <a:effectLst/>
                <a:latin typeface="+mn-lt"/>
                <a:ea typeface="+mn-ea"/>
                <a:cs typeface="+mn-cs"/>
              </a:rPr>
              <a:t>..</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a:t>
            </a:r>
            <a:r>
              <a:rPr lang="en-US" sz="1200" kern="1200" dirty="0">
                <a:solidFill>
                  <a:schemeClr val="tx1"/>
                </a:solidFill>
                <a:effectLst/>
                <a:latin typeface="+mn-lt"/>
                <a:ea typeface="+mn-ea"/>
                <a:cs typeface="+mn-cs"/>
              </a:rPr>
              <a:t>multi-level perspective had been advocated to help make sense of, and study, the social processes involved in niche-led transition processes. This perspective comprises three nested heuristic levels: niche, regime and landscape. </a:t>
            </a:r>
            <a:endParaRPr lang="en-GB" sz="120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s-ES" sz="1200" kern="1200" dirty="0" err="1">
                <a:solidFill>
                  <a:schemeClr val="tx1"/>
                </a:solidFill>
                <a:effectLst/>
                <a:latin typeface="+mn-lt"/>
                <a:ea typeface="+mn-ea"/>
                <a:cs typeface="+mn-cs"/>
              </a:rPr>
              <a:t>Regimenes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operate</a:t>
            </a:r>
            <a:r>
              <a:rPr lang="es-ES" sz="1200" kern="1200" baseline="0" dirty="0">
                <a:solidFill>
                  <a:schemeClr val="tx1"/>
                </a:solidFill>
                <a:effectLst/>
                <a:latin typeface="+mn-lt"/>
                <a:ea typeface="+mn-ea"/>
                <a:cs typeface="+mn-cs"/>
              </a:rPr>
              <a:t> as </a:t>
            </a:r>
            <a:r>
              <a:rPr lang="es-ES" sz="1200" kern="1200" baseline="0" dirty="0" err="1">
                <a:solidFill>
                  <a:schemeClr val="tx1"/>
                </a:solidFill>
                <a:effectLst/>
                <a:latin typeface="+mn-lt"/>
                <a:ea typeface="+mn-ea"/>
                <a:cs typeface="+mn-cs"/>
              </a:rPr>
              <a:t>retention</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structures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selecting</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results</a:t>
            </a:r>
            <a:r>
              <a:rPr lang="es-ES" sz="1200" kern="1200" baseline="0" dirty="0">
                <a:solidFill>
                  <a:schemeClr val="tx1"/>
                </a:solidFill>
                <a:effectLst/>
                <a:latin typeface="+mn-lt"/>
                <a:ea typeface="+mn-ea"/>
                <a:cs typeface="+mn-cs"/>
              </a:rPr>
              <a:t> of </a:t>
            </a:r>
            <a:r>
              <a:rPr lang="es-ES" sz="1200" kern="1200" baseline="0" dirty="0" err="1">
                <a:solidFill>
                  <a:schemeClr val="tx1"/>
                </a:solidFill>
                <a:effectLst/>
                <a:latin typeface="+mn-lt"/>
                <a:ea typeface="+mn-ea"/>
                <a:cs typeface="+mn-cs"/>
              </a:rPr>
              <a:t>innovation</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that</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assure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stable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structures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They</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put</a:t>
            </a:r>
            <a:r>
              <a:rPr lang="es-ES" sz="1200" kern="1200" baseline="0" dirty="0">
                <a:solidFill>
                  <a:schemeClr val="tx1"/>
                </a:solidFill>
                <a:effectLst/>
                <a:latin typeface="+mn-lt"/>
                <a:ea typeface="+mn-ea"/>
                <a:cs typeface="+mn-cs"/>
              </a:rPr>
              <a:t> radical </a:t>
            </a:r>
            <a:r>
              <a:rPr lang="es-ES" sz="1200" kern="1200" baseline="0" dirty="0" err="1">
                <a:solidFill>
                  <a:schemeClr val="tx1"/>
                </a:solidFill>
                <a:effectLst/>
                <a:latin typeface="+mn-lt"/>
                <a:ea typeface="+mn-ea"/>
                <a:cs typeface="+mn-cs"/>
              </a:rPr>
              <a:t>innovations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disrupting</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innovation</a:t>
            </a:r>
            <a:r>
              <a:rPr lang="es-ES" sz="1200" kern="1200" baseline="0" dirty="0">
                <a:solidFill>
                  <a:schemeClr val="tx1"/>
                </a:solidFill>
                <a:effectLst/>
                <a:latin typeface="+mn-lt"/>
                <a:ea typeface="+mn-ea"/>
                <a:cs typeface="+mn-cs"/>
              </a:rPr>
              <a:t> in </a:t>
            </a:r>
            <a:r>
              <a:rPr lang="es-ES" sz="1200" kern="1200" baseline="0" dirty="0" err="1">
                <a:solidFill>
                  <a:schemeClr val="tx1"/>
                </a:solidFill>
                <a:effectLst/>
                <a:latin typeface="+mn-lt"/>
                <a:ea typeface="+mn-ea"/>
                <a:cs typeface="+mn-cs"/>
              </a:rPr>
              <a:t>disadvantavge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due</a:t>
            </a:r>
            <a:r>
              <a:rPr lang="es-ES" sz="1200" kern="1200" baseline="0" dirty="0">
                <a:solidFill>
                  <a:schemeClr val="tx1"/>
                </a:solidFill>
                <a:effectLst/>
                <a:latin typeface="+mn-lt"/>
                <a:ea typeface="+mn-ea"/>
                <a:cs typeface="+mn-cs"/>
              </a:rPr>
              <a:t> to </a:t>
            </a:r>
            <a:r>
              <a:rPr lang="es-ES" sz="1200" kern="1200" baseline="0" dirty="0" err="1">
                <a:solidFill>
                  <a:schemeClr val="tx1"/>
                </a:solidFill>
                <a:effectLst/>
                <a:latin typeface="+mn-lt"/>
                <a:ea typeface="+mn-ea"/>
                <a:cs typeface="+mn-cs"/>
              </a:rPr>
              <a:t>here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is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where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we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see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differences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with</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evolutionism</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since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they</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emphasise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not</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only</a:t>
            </a:r>
            <a:r>
              <a:rPr lang="es-ES" sz="1200" kern="1200" baseline="0" dirty="0">
                <a:solidFill>
                  <a:schemeClr val="tx1"/>
                </a:solidFill>
                <a:effectLst/>
                <a:latin typeface="+mn-lt"/>
                <a:ea typeface="+mn-ea"/>
                <a:cs typeface="+mn-cs"/>
              </a:rPr>
              <a:t>…</a:t>
            </a:r>
            <a:endParaRPr lang="en-GB"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GB" dirty="0"/>
          </a:p>
          <a:p>
            <a:r>
              <a:rPr lang="es-ES" sz="1200" kern="1200" dirty="0" err="1">
                <a:solidFill>
                  <a:schemeClr val="tx1"/>
                </a:solidFill>
                <a:effectLst/>
                <a:latin typeface="+mn-lt"/>
                <a:ea typeface="+mn-ea"/>
                <a:cs typeface="+mn-cs"/>
              </a:rPr>
              <a:t>Regimes</a:t>
            </a:r>
            <a:r>
              <a:rPr lang="es-ES" sz="1200" kern="1200" dirty="0">
                <a:solidFill>
                  <a:schemeClr val="tx1"/>
                </a:solidFill>
                <a:effectLst/>
                <a:latin typeface="+mn-lt"/>
                <a:ea typeface="+mn-ea"/>
                <a:cs typeface="+mn-cs"/>
              </a:rPr>
              <a:t> are </a:t>
            </a:r>
            <a:r>
              <a:rPr lang="es-ES" sz="1200" kern="1200" dirty="0" err="1">
                <a:solidFill>
                  <a:schemeClr val="tx1"/>
                </a:solidFill>
                <a:effectLst/>
                <a:latin typeface="+mn-lt"/>
                <a:ea typeface="+mn-ea"/>
                <a:cs typeface="+mn-cs"/>
              </a:rPr>
              <a:t>stable</a:t>
            </a:r>
            <a:r>
              <a:rPr lang="es-ES" sz="1200" kern="1200" dirty="0">
                <a:solidFill>
                  <a:schemeClr val="tx1"/>
                </a:solidFill>
                <a:effectLst/>
                <a:latin typeface="+mn-lt"/>
                <a:ea typeface="+mn-ea"/>
                <a:cs typeface="+mn-cs"/>
              </a:rPr>
              <a:t> in general </a:t>
            </a:r>
            <a:r>
              <a:rPr lang="es-ES" sz="1200" kern="1200" dirty="0" err="1">
                <a:solidFill>
                  <a:schemeClr val="tx1"/>
                </a:solidFill>
                <a:effectLst/>
                <a:latin typeface="+mn-lt"/>
                <a:ea typeface="+mn-ea"/>
                <a:cs typeface="+mn-cs"/>
              </a:rPr>
              <a:t>therefore</a:t>
            </a:r>
            <a:r>
              <a:rPr lang="es-ES" sz="1200" kern="1200" dirty="0">
                <a:solidFill>
                  <a:schemeClr val="tx1"/>
                </a:solidFill>
                <a:effectLst/>
                <a:latin typeface="+mn-lt"/>
                <a:ea typeface="+mn-ea"/>
                <a:cs typeface="+mn-cs"/>
              </a:rPr>
              <a:t>,</a:t>
            </a:r>
            <a:r>
              <a:rPr lang="es-ES" sz="1200" kern="1200" baseline="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tanto desde el punto de vista tecnológico como desde la perspectiva del equilibrio de poder entre los actores que participan de él. </a:t>
            </a:r>
            <a:r>
              <a:rPr lang="es-ES" sz="1200" kern="1200" dirty="0" err="1">
                <a:solidFill>
                  <a:schemeClr val="tx1"/>
                </a:solidFill>
                <a:effectLst/>
                <a:latin typeface="+mn-lt"/>
                <a:ea typeface="+mn-ea"/>
                <a:cs typeface="+mn-cs"/>
              </a:rPr>
              <a:t>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happens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that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external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forces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destabilizes</a:t>
            </a:r>
            <a:r>
              <a:rPr lang="es-ES" sz="1200" kern="1200" dirty="0">
                <a:solidFill>
                  <a:schemeClr val="tx1"/>
                </a:solidFill>
                <a:effectLst/>
                <a:latin typeface="+mn-lt"/>
                <a:ea typeface="+mn-ea"/>
                <a:cs typeface="+mn-cs"/>
              </a:rPr>
              <a:t>,</a:t>
            </a:r>
            <a:r>
              <a:rPr lang="es-ES" sz="1200" kern="1200" baseline="0" dirty="0">
                <a:solidFill>
                  <a:schemeClr val="tx1"/>
                </a:solidFill>
                <a:effectLst/>
                <a:latin typeface="+mn-lt"/>
                <a:ea typeface="+mn-ea"/>
                <a:cs typeface="+mn-cs"/>
              </a:rPr>
              <a:t> open </a:t>
            </a:r>
            <a:r>
              <a:rPr lang="es-ES" sz="1200" kern="1200" baseline="0" dirty="0" err="1">
                <a:solidFill>
                  <a:schemeClr val="tx1"/>
                </a:solidFill>
                <a:effectLst/>
                <a:latin typeface="+mn-lt"/>
                <a:ea typeface="+mn-ea"/>
                <a:cs typeface="+mn-cs"/>
              </a:rPr>
              <a:t>spaces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for</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change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Requiring</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changes</a:t>
            </a:r>
            <a:r>
              <a:rPr lang="es-ES" sz="1200" kern="1200" baseline="0" dirty="0">
                <a:solidFill>
                  <a:schemeClr val="tx1"/>
                </a:solidFill>
                <a:effectLst/>
                <a:latin typeface="+mn-lt"/>
                <a:ea typeface="+mn-ea"/>
                <a:cs typeface="+mn-cs"/>
              </a:rPr>
              <a:t>, </a:t>
            </a:r>
            <a:r>
              <a:rPr lang="es-ES" sz="1200" kern="1200" dirty="0">
                <a:solidFill>
                  <a:schemeClr val="tx1"/>
                </a:solidFill>
                <a:effectLst/>
                <a:latin typeface="+mn-lt"/>
                <a:ea typeface="+mn-ea"/>
                <a:cs typeface="+mn-cs"/>
              </a:rPr>
              <a:t>menores para asegurar su continuidad o, en el extremo, provocando su colapso y reemplazo por uno nuevo. </a:t>
            </a:r>
            <a:r>
              <a:rPr lang="es-AR" sz="9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need</a:t>
            </a:r>
            <a:r>
              <a:rPr lang="es-ES" sz="1200" kern="1200" baseline="0" dirty="0">
                <a:solidFill>
                  <a:schemeClr val="tx1"/>
                </a:solidFill>
                <a:effectLst/>
                <a:latin typeface="+mn-lt"/>
                <a:ea typeface="+mn-ea"/>
                <a:cs typeface="+mn-cs"/>
              </a:rPr>
              <a:t> of </a:t>
            </a:r>
            <a:r>
              <a:rPr lang="es-ES" sz="1200" kern="1200" baseline="0" dirty="0" err="1">
                <a:solidFill>
                  <a:schemeClr val="tx1"/>
                </a:solidFill>
                <a:effectLst/>
                <a:latin typeface="+mn-lt"/>
                <a:ea typeface="+mn-ea"/>
                <a:cs typeface="+mn-cs"/>
              </a:rPr>
              <a:t>change</a:t>
            </a:r>
            <a:r>
              <a:rPr lang="es-ES" sz="1200" kern="1200" baseline="0" dirty="0">
                <a:solidFill>
                  <a:schemeClr val="tx1"/>
                </a:solidFill>
                <a:effectLst/>
                <a:latin typeface="+mn-lt"/>
                <a:ea typeface="+mn-ea"/>
                <a:cs typeface="+mn-cs"/>
              </a:rPr>
              <a:t> derives </a:t>
            </a:r>
            <a:r>
              <a:rPr lang="es-ES" sz="1200" kern="1200" baseline="0" dirty="0" err="1">
                <a:solidFill>
                  <a:schemeClr val="tx1"/>
                </a:solidFill>
                <a:effectLst/>
                <a:latin typeface="+mn-lt"/>
                <a:ea typeface="+mn-ea"/>
                <a:cs typeface="+mn-cs"/>
              </a:rPr>
              <a:t>from</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issues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such</a:t>
            </a:r>
            <a:r>
              <a:rPr lang="es-ES" sz="1200" kern="1200" baseline="0" dirty="0">
                <a:solidFill>
                  <a:schemeClr val="tx1"/>
                </a:solidFill>
                <a:effectLst/>
                <a:latin typeface="+mn-lt"/>
                <a:ea typeface="+mn-ea"/>
                <a:cs typeface="+mn-cs"/>
              </a:rPr>
              <a:t> as </a:t>
            </a:r>
            <a:r>
              <a:rPr lang="es-ES" sz="1200" kern="1200" baseline="0" dirty="0" err="1">
                <a:solidFill>
                  <a:schemeClr val="tx1"/>
                </a:solidFill>
                <a:effectLst/>
                <a:latin typeface="+mn-lt"/>
                <a:ea typeface="+mn-ea"/>
                <a:cs typeface="+mn-cs"/>
              </a:rPr>
              <a:t>migrations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world</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economic</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phenomena</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for</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instance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decrease</a:t>
            </a:r>
            <a:r>
              <a:rPr lang="es-ES" sz="1200" kern="1200" baseline="0" dirty="0">
                <a:solidFill>
                  <a:schemeClr val="tx1"/>
                </a:solidFill>
                <a:effectLst/>
                <a:latin typeface="+mn-lt"/>
                <a:ea typeface="+mn-ea"/>
                <a:cs typeface="+mn-cs"/>
              </a:rPr>
              <a:t> in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price</a:t>
            </a:r>
            <a:r>
              <a:rPr lang="es-ES" sz="1200" kern="1200" baseline="0" dirty="0">
                <a:solidFill>
                  <a:schemeClr val="tx1"/>
                </a:solidFill>
                <a:effectLst/>
                <a:latin typeface="+mn-lt"/>
                <a:ea typeface="+mn-ea"/>
                <a:cs typeface="+mn-cs"/>
              </a:rPr>
              <a:t> of </a:t>
            </a:r>
            <a:r>
              <a:rPr lang="es-ES" sz="1200" kern="1200" baseline="0" dirty="0" err="1">
                <a:solidFill>
                  <a:schemeClr val="tx1"/>
                </a:solidFill>
                <a:effectLst/>
                <a:latin typeface="+mn-lt"/>
                <a:ea typeface="+mn-ea"/>
                <a:cs typeface="+mn-cs"/>
              </a:rPr>
              <a:t>minerals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commodities</a:t>
            </a:r>
            <a:r>
              <a:rPr lang="es-ES" sz="1200" kern="1200" baseline="0" dirty="0">
                <a:solidFill>
                  <a:schemeClr val="tx1"/>
                </a:solidFill>
                <a:effectLst/>
                <a:latin typeface="+mn-lt"/>
                <a:ea typeface="+mn-ea"/>
                <a:cs typeface="+mn-cs"/>
              </a:rPr>
              <a:t>) , </a:t>
            </a:r>
            <a:r>
              <a:rPr lang="es-ES" sz="1200" kern="1200" baseline="0" dirty="0" err="1">
                <a:solidFill>
                  <a:schemeClr val="tx1"/>
                </a:solidFill>
                <a:effectLst/>
                <a:latin typeface="+mn-lt"/>
                <a:ea typeface="+mn-ea"/>
                <a:cs typeface="+mn-cs"/>
              </a:rPr>
              <a:t>environmental</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pressures</a:t>
            </a:r>
            <a:r>
              <a:rPr lang="es-ES" sz="1200" kern="1200" baseline="0" dirty="0">
                <a:solidFill>
                  <a:schemeClr val="tx1"/>
                </a:solidFill>
                <a:effectLst/>
                <a:latin typeface="+mn-lt"/>
                <a:ea typeface="+mn-ea"/>
                <a:cs typeface="+mn-cs"/>
              </a:rPr>
              <a:t>, new social </a:t>
            </a:r>
            <a:r>
              <a:rPr lang="es-ES" sz="1200" kern="1200" baseline="0" dirty="0" err="1">
                <a:solidFill>
                  <a:schemeClr val="tx1"/>
                </a:solidFill>
                <a:effectLst/>
                <a:latin typeface="+mn-lt"/>
                <a:ea typeface="+mn-ea"/>
                <a:cs typeface="+mn-cs"/>
              </a:rPr>
              <a:t>values</a:t>
            </a:r>
            <a:r>
              <a:rPr lang="es-ES" sz="1200" kern="1200" baseline="0" dirty="0">
                <a:solidFill>
                  <a:schemeClr val="tx1"/>
                </a:solidFill>
                <a:effectLst/>
                <a:latin typeface="+mn-lt"/>
                <a:ea typeface="+mn-ea"/>
                <a:cs typeface="+mn-cs"/>
              </a:rPr>
              <a:t>/</a:t>
            </a:r>
            <a:r>
              <a:rPr lang="es-ES" sz="1200" kern="1200" baseline="0" dirty="0" err="1">
                <a:solidFill>
                  <a:schemeClr val="tx1"/>
                </a:solidFill>
                <a:effectLst/>
                <a:latin typeface="+mn-lt"/>
                <a:ea typeface="+mn-ea"/>
                <a:cs typeface="+mn-cs"/>
              </a:rPr>
              <a:t>movements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that</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oppose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ones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dominant</a:t>
            </a:r>
            <a:r>
              <a:rPr lang="es-ES" sz="1200" kern="1200" baseline="0" dirty="0">
                <a:solidFill>
                  <a:schemeClr val="tx1"/>
                </a:solidFill>
                <a:effectLst/>
                <a:latin typeface="+mn-lt"/>
                <a:ea typeface="+mn-ea"/>
                <a:cs typeface="+mn-cs"/>
              </a:rPr>
              <a:t> in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regime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chanmges</a:t>
            </a:r>
            <a:r>
              <a:rPr lang="es-ES" sz="1200" kern="1200" baseline="0" dirty="0">
                <a:solidFill>
                  <a:schemeClr val="tx1"/>
                </a:solidFill>
                <a:effectLst/>
                <a:latin typeface="+mn-lt"/>
                <a:ea typeface="+mn-ea"/>
                <a:cs typeface="+mn-cs"/>
              </a:rPr>
              <a:t> in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political</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ideology</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that</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dominates</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the</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system</a:t>
            </a:r>
            <a:r>
              <a:rPr lang="es-ES" sz="1200" kern="1200" baseline="0" dirty="0">
                <a:solidFill>
                  <a:schemeClr val="tx1"/>
                </a:solidFill>
                <a:effectLst/>
                <a:latin typeface="+mn-lt"/>
                <a:ea typeface="+mn-ea"/>
                <a:cs typeface="+mn-cs"/>
              </a:rPr>
              <a:t>, new </a:t>
            </a:r>
            <a:r>
              <a:rPr lang="es-ES" sz="1200" kern="1200" baseline="0" dirty="0" err="1">
                <a:solidFill>
                  <a:schemeClr val="tx1"/>
                </a:solidFill>
                <a:effectLst/>
                <a:latin typeface="+mn-lt"/>
                <a:ea typeface="+mn-ea"/>
                <a:cs typeface="+mn-cs"/>
              </a:rPr>
              <a:t>scientific</a:t>
            </a:r>
            <a:r>
              <a:rPr lang="es-ES" sz="1200" kern="1200" baseline="0" dirty="0">
                <a:solidFill>
                  <a:schemeClr val="tx1"/>
                </a:solidFill>
                <a:effectLst/>
                <a:latin typeface="+mn-lt"/>
                <a:ea typeface="+mn-ea"/>
                <a:cs typeface="+mn-cs"/>
              </a:rPr>
              <a:t> </a:t>
            </a:r>
            <a:r>
              <a:rPr lang="es-ES" sz="1200" kern="1200" baseline="0" dirty="0" err="1">
                <a:solidFill>
                  <a:schemeClr val="tx1"/>
                </a:solidFill>
                <a:effectLst/>
                <a:latin typeface="+mn-lt"/>
                <a:ea typeface="+mn-ea"/>
                <a:cs typeface="+mn-cs"/>
              </a:rPr>
              <a:t>paradigms</a:t>
            </a:r>
            <a:r>
              <a:rPr lang="es-ES" sz="1200" kern="1200" baseline="0" dirty="0">
                <a:solidFill>
                  <a:schemeClr val="tx1"/>
                </a:solidFill>
                <a:effectLst/>
                <a:latin typeface="+mn-lt"/>
                <a:ea typeface="+mn-ea"/>
                <a:cs typeface="+mn-cs"/>
              </a:rPr>
              <a:t> (IT, </a:t>
            </a:r>
            <a:r>
              <a:rPr lang="es-ES" sz="1200" kern="1200" baseline="0" dirty="0" err="1">
                <a:solidFill>
                  <a:schemeClr val="tx1"/>
                </a:solidFill>
                <a:effectLst/>
                <a:latin typeface="+mn-lt"/>
                <a:ea typeface="+mn-ea"/>
                <a:cs typeface="+mn-cs"/>
              </a:rPr>
              <a:t>biotec</a:t>
            </a:r>
            <a:r>
              <a:rPr lang="es-ES" sz="1200" kern="1200" baseline="0" dirty="0">
                <a:solidFill>
                  <a:schemeClr val="tx1"/>
                </a:solidFill>
                <a:effectLst/>
                <a:latin typeface="+mn-lt"/>
                <a:ea typeface="+mn-ea"/>
                <a:cs typeface="+mn-cs"/>
              </a:rPr>
              <a:t>). New, novel cultural …</a:t>
            </a:r>
          </a:p>
          <a:p>
            <a:endParaRPr lang="en-GB"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Niches</a:t>
            </a:r>
            <a:r>
              <a:rPr lang="en-US" baseline="0" dirty="0"/>
              <a:t> </a:t>
            </a:r>
            <a:r>
              <a:rPr lang="en-US" baseline="0" dirty="0" err="1"/>
              <a:t>atre</a:t>
            </a:r>
            <a:r>
              <a:rPr lang="en-US" baseline="0" dirty="0"/>
              <a:t> </a:t>
            </a:r>
            <a:r>
              <a:rPr lang="en-US" dirty="0"/>
              <a:t>spaces that are partially protected from the selection pressures in prevailing socio-technical regimes and that therefore allow alternative ideas and practices that would not otherwise survive to be experimented with and improved</a:t>
            </a:r>
            <a:r>
              <a:rPr lang="en-GB" dirty="0"/>
              <a:t>. </a:t>
            </a: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6</a:t>
            </a:fld>
            <a:endParaRPr lang="en-GB"/>
          </a:p>
        </p:txBody>
      </p:sp>
    </p:spTree>
    <p:extLst>
      <p:ext uri="{BB962C8B-B14F-4D97-AF65-F5344CB8AC3E}">
        <p14:creationId xmlns:p14="http://schemas.microsoft.com/office/powerpoint/2010/main" val="314365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err="1" smtClean="0">
                <a:solidFill>
                  <a:schemeClr val="tx1"/>
                </a:solidFill>
                <a:effectLst/>
                <a:latin typeface="+mn-lt"/>
                <a:ea typeface="+mn-ea"/>
                <a:cs typeface="+mn-cs"/>
              </a:rPr>
              <a:t>Changes</a:t>
            </a:r>
            <a:r>
              <a:rPr lang="es-AR" sz="1200" kern="1200" dirty="0" smtClean="0">
                <a:solidFill>
                  <a:schemeClr val="tx1"/>
                </a:solidFill>
                <a:effectLst/>
                <a:latin typeface="+mn-lt"/>
                <a:ea typeface="+mn-ea"/>
                <a:cs typeface="+mn-cs"/>
              </a:rPr>
              <a:t> emerge </a:t>
            </a:r>
            <a:r>
              <a:rPr lang="es-AR" sz="1200" kern="1200" dirty="0" err="1" smtClean="0">
                <a:solidFill>
                  <a:schemeClr val="tx1"/>
                </a:solidFill>
                <a:effectLst/>
                <a:latin typeface="+mn-lt"/>
                <a:ea typeface="+mn-ea"/>
                <a:cs typeface="+mn-cs"/>
              </a:rPr>
              <a:t>from</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interactins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between</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these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three</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levesl</a:t>
            </a:r>
            <a:r>
              <a:rPr lang="es-AR"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smtClean="0">
                <a:solidFill>
                  <a:schemeClr val="tx1"/>
                </a:solidFill>
                <a:effectLst/>
                <a:latin typeface="+mn-lt"/>
                <a:ea typeface="+mn-ea"/>
                <a:cs typeface="+mn-cs"/>
              </a:rPr>
              <a:t>Niche </a:t>
            </a:r>
            <a:r>
              <a:rPr lang="es-AR" sz="1200" kern="1200" dirty="0" err="1" smtClean="0">
                <a:solidFill>
                  <a:schemeClr val="tx1"/>
                </a:solidFill>
                <a:effectLst/>
                <a:latin typeface="+mn-lt"/>
                <a:ea typeface="+mn-ea"/>
                <a:cs typeface="+mn-cs"/>
              </a:rPr>
              <a:t>innovations</a:t>
            </a:r>
            <a:r>
              <a:rPr lang="es-AR" sz="1200" kern="1200" dirty="0" smtClean="0">
                <a:solidFill>
                  <a:schemeClr val="tx1"/>
                </a:solidFill>
                <a:effectLst/>
                <a:latin typeface="+mn-lt"/>
                <a:ea typeface="+mn-ea"/>
                <a:cs typeface="+mn-cs"/>
              </a:rPr>
              <a:t> </a:t>
            </a:r>
            <a:r>
              <a:rPr lang="es-AR" sz="1200" kern="1200" dirty="0" err="1" smtClean="0">
                <a:solidFill>
                  <a:schemeClr val="tx1"/>
                </a:solidFill>
                <a:effectLst/>
                <a:latin typeface="+mn-lt"/>
                <a:ea typeface="+mn-ea"/>
                <a:cs typeface="+mn-cs"/>
              </a:rPr>
              <a:t>need</a:t>
            </a:r>
            <a:r>
              <a:rPr lang="es-AR" sz="1200" kern="1200" baseline="0" dirty="0" smtClean="0">
                <a:solidFill>
                  <a:schemeClr val="tx1"/>
                </a:solidFill>
                <a:effectLst/>
                <a:latin typeface="+mn-lt"/>
                <a:ea typeface="+mn-ea"/>
                <a:cs typeface="+mn-cs"/>
              </a:rPr>
              <a:t> to be </a:t>
            </a:r>
            <a:r>
              <a:rPr lang="es-AR" sz="1200" kern="1200" baseline="0" dirty="0" err="1" smtClean="0">
                <a:solidFill>
                  <a:schemeClr val="tx1"/>
                </a:solidFill>
                <a:effectLst/>
                <a:latin typeface="+mn-lt"/>
                <a:ea typeface="+mn-ea"/>
                <a:cs typeface="+mn-cs"/>
              </a:rPr>
              <a:t>nurtured</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idea </a:t>
            </a:r>
            <a:r>
              <a:rPr lang="es-AR" sz="1200" kern="1200" baseline="0" dirty="0" err="1" smtClean="0">
                <a:solidFill>
                  <a:schemeClr val="tx1"/>
                </a:solidFill>
                <a:effectLst/>
                <a:latin typeface="+mn-lt"/>
                <a:ea typeface="+mn-ea"/>
                <a:cs typeface="+mn-cs"/>
              </a:rPr>
              <a:t>it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not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best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innovations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better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suited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existing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a:t>
            </a:r>
            <a:r>
              <a:rPr lang="es-AR" sz="1200" kern="1200" baseline="0" dirty="0" smtClean="0">
                <a:solidFill>
                  <a:schemeClr val="tx1"/>
                </a:solidFill>
                <a:effectLst/>
                <a:latin typeface="+mn-lt"/>
                <a:ea typeface="+mn-ea"/>
                <a:cs typeface="+mn-cs"/>
              </a:rPr>
              <a:t> are </a:t>
            </a:r>
            <a:r>
              <a:rPr lang="es-AR" sz="1200" kern="1200" baseline="0" dirty="0" err="1" smtClean="0">
                <a:solidFill>
                  <a:schemeClr val="tx1"/>
                </a:solidFill>
                <a:effectLst/>
                <a:latin typeface="+mn-lt"/>
                <a:ea typeface="+mn-ea"/>
                <a:cs typeface="+mn-cs"/>
              </a:rPr>
              <a:t>selected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by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markets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existing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selection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mechanisms</a:t>
            </a:r>
            <a:r>
              <a:rPr lang="es-AR" sz="1200" kern="1200" baseline="0" dirty="0" smtClean="0">
                <a:solidFill>
                  <a:schemeClr val="tx1"/>
                </a:solidFill>
                <a:effectLst/>
                <a:latin typeface="+mn-lt"/>
                <a:ea typeface="+mn-ea"/>
                <a:cs typeface="+mn-cs"/>
              </a:rPr>
              <a:t>..</a:t>
            </a:r>
            <a:r>
              <a:rPr lang="es-AR" sz="1200" kern="1200" baseline="0" dirty="0" err="1" smtClean="0">
                <a:solidFill>
                  <a:schemeClr val="tx1"/>
                </a:solidFill>
                <a:effectLst/>
                <a:latin typeface="+mn-lt"/>
                <a:ea typeface="+mn-ea"/>
                <a:cs typeface="+mn-cs"/>
              </a:rPr>
              <a:t>Hjere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emphasised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niche </a:t>
            </a:r>
            <a:r>
              <a:rPr lang="es-AR" sz="1200" kern="1200" baseline="0" dirty="0" err="1" smtClean="0">
                <a:solidFill>
                  <a:schemeClr val="tx1"/>
                </a:solidFill>
                <a:effectLst/>
                <a:latin typeface="+mn-lt"/>
                <a:ea typeface="+mn-ea"/>
                <a:cs typeface="+mn-cs"/>
              </a:rPr>
              <a:t>entrepreners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ehri</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innovations</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expand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have</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fight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them</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inlfuence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selection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mechanisms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create</a:t>
            </a:r>
            <a:r>
              <a:rPr lang="es-AR" sz="1200" kern="1200" baseline="0" dirty="0" smtClean="0">
                <a:solidFill>
                  <a:schemeClr val="tx1"/>
                </a:solidFill>
                <a:effectLst/>
                <a:latin typeface="+mn-lt"/>
                <a:ea typeface="+mn-ea"/>
                <a:cs typeface="+mn-cs"/>
              </a:rPr>
              <a:t> new, </a:t>
            </a:r>
            <a:r>
              <a:rPr lang="es-AR" sz="1200" kern="1200" baseline="0" dirty="0" err="1" smtClean="0">
                <a:solidFill>
                  <a:schemeClr val="tx1"/>
                </a:solidFill>
                <a:effectLst/>
                <a:latin typeface="+mn-lt"/>
                <a:ea typeface="+mn-ea"/>
                <a:cs typeface="+mn-cs"/>
              </a:rPr>
              <a:t>byt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creating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support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netowkrs</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support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alliances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politica</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support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creating</a:t>
            </a:r>
            <a:r>
              <a:rPr lang="es-AR" sz="1200" kern="1200" baseline="0" dirty="0" smtClean="0">
                <a:solidFill>
                  <a:schemeClr val="tx1"/>
                </a:solidFill>
                <a:effectLst/>
                <a:latin typeface="+mn-lt"/>
                <a:ea typeface="+mn-ea"/>
                <a:cs typeface="+mn-cs"/>
              </a:rPr>
              <a:t> new cultural </a:t>
            </a:r>
            <a:r>
              <a:rPr lang="es-AR" sz="1200" kern="1200" baseline="0" dirty="0" err="1" smtClean="0">
                <a:solidFill>
                  <a:schemeClr val="tx1"/>
                </a:solidFill>
                <a:effectLst/>
                <a:latin typeface="+mn-lt"/>
                <a:ea typeface="+mn-ea"/>
                <a:cs typeface="+mn-cs"/>
              </a:rPr>
              <a:t>values</a:t>
            </a:r>
            <a:r>
              <a:rPr lang="es-AR" sz="1200" kern="1200" baseline="0" dirty="0" smtClean="0">
                <a:solidFill>
                  <a:schemeClr val="tx1"/>
                </a:solidFill>
                <a:effectLst/>
                <a:latin typeface="+mn-lt"/>
                <a:ea typeface="+mn-ea"/>
                <a:cs typeface="+mn-cs"/>
              </a:rPr>
              <a:t>, etc.. </a:t>
            </a:r>
            <a:r>
              <a:rPr lang="es-AR" sz="1200" kern="1200" baseline="0" dirty="0" err="1" smtClean="0">
                <a:solidFill>
                  <a:schemeClr val="tx1"/>
                </a:solidFill>
                <a:effectLst/>
                <a:latin typeface="+mn-lt"/>
                <a:ea typeface="+mn-ea"/>
                <a:cs typeface="+mn-cs"/>
              </a:rPr>
              <a:t>Existing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often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will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play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against</a:t>
            </a:r>
            <a:r>
              <a:rPr lang="es-AR" sz="1200" kern="1200" baseline="0" dirty="0" smtClean="0">
                <a:solidFill>
                  <a:schemeClr val="tx1"/>
                </a:solidFill>
                <a:effectLst/>
                <a:latin typeface="+mn-lt"/>
                <a:ea typeface="+mn-ea"/>
                <a:cs typeface="+mn-cs"/>
              </a:rPr>
              <a:t> new </a:t>
            </a:r>
            <a:r>
              <a:rPr lang="es-AR" sz="1200" kern="1200" baseline="0" dirty="0" err="1" smtClean="0">
                <a:solidFill>
                  <a:schemeClr val="tx1"/>
                </a:solidFill>
                <a:effectLst/>
                <a:latin typeface="+mn-lt"/>
                <a:ea typeface="+mn-ea"/>
                <a:cs typeface="+mn-cs"/>
              </a:rPr>
              <a:t>things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that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challenge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their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main</a:t>
            </a:r>
            <a:r>
              <a:rPr lang="es-AR" sz="1200" kern="1200" baseline="0" dirty="0" smtClean="0">
                <a:solidFill>
                  <a:schemeClr val="tx1"/>
                </a:solidFill>
                <a:effectLst/>
                <a:latin typeface="+mn-lt"/>
                <a:ea typeface="+mn-ea"/>
                <a:cs typeface="+mn-cs"/>
              </a:rPr>
              <a:t> bases, </a:t>
            </a:r>
            <a:r>
              <a:rPr lang="es-AR" sz="1200" kern="1200" baseline="0" dirty="0" err="1" smtClean="0">
                <a:solidFill>
                  <a:schemeClr val="tx1"/>
                </a:solidFill>
                <a:effectLst/>
                <a:latin typeface="+mn-lt"/>
                <a:ea typeface="+mn-ea"/>
                <a:cs typeface="+mn-cs"/>
              </a:rPr>
              <a:t>But</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some</a:t>
            </a:r>
            <a:r>
              <a:rPr lang="es-AR" sz="1200" kern="1200" baseline="0" dirty="0" smtClean="0">
                <a:solidFill>
                  <a:schemeClr val="tx1"/>
                </a:solidFill>
                <a:effectLst/>
                <a:latin typeface="+mn-lt"/>
                <a:ea typeface="+mn-ea"/>
                <a:cs typeface="+mn-cs"/>
              </a:rPr>
              <a:t> times </a:t>
            </a:r>
            <a:r>
              <a:rPr lang="es-AR" sz="1200" kern="1200" baseline="0" dirty="0" err="1" smtClean="0">
                <a:solidFill>
                  <a:schemeClr val="tx1"/>
                </a:solidFill>
                <a:effectLst/>
                <a:latin typeface="+mn-lt"/>
                <a:ea typeface="+mn-ea"/>
                <a:cs typeface="+mn-cs"/>
              </a:rPr>
              <a:t>forces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coming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rom</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ladnscape</a:t>
            </a:r>
            <a:r>
              <a:rPr lang="es-AR" sz="1200" kern="1200" baseline="0" dirty="0" smtClean="0">
                <a:solidFill>
                  <a:schemeClr val="tx1"/>
                </a:solidFill>
                <a:effectLst/>
                <a:latin typeface="+mn-lt"/>
                <a:ea typeface="+mn-ea"/>
                <a:cs typeface="+mn-cs"/>
              </a:rPr>
              <a:t> introduce </a:t>
            </a:r>
            <a:r>
              <a:rPr lang="es-AR" sz="1200" kern="1200" baseline="0" dirty="0" err="1" smtClean="0">
                <a:solidFill>
                  <a:schemeClr val="tx1"/>
                </a:solidFill>
                <a:effectLst/>
                <a:latin typeface="+mn-lt"/>
                <a:ea typeface="+mn-ea"/>
                <a:cs typeface="+mn-cs"/>
              </a:rPr>
              <a:t>trong</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presssures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fr</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understand</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possibilities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ogf</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we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need</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study</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these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forces</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practices</a:t>
            </a:r>
            <a:r>
              <a:rPr lang="es-AR" sz="1200" kern="1200" baseline="0" dirty="0" smtClean="0">
                <a:solidFill>
                  <a:schemeClr val="tx1"/>
                </a:solidFill>
                <a:effectLst/>
                <a:latin typeface="+mn-lt"/>
                <a:ea typeface="+mn-ea"/>
                <a:cs typeface="+mn-cs"/>
              </a:rPr>
              <a:t>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level</a:t>
            </a:r>
            <a:r>
              <a:rPr lang="es-AR" sz="1200" kern="1200" baseline="0" dirty="0" smtClean="0">
                <a:solidFill>
                  <a:schemeClr val="tx1"/>
                </a:solidFill>
                <a:effectLst/>
                <a:latin typeface="+mn-lt"/>
                <a:ea typeface="+mn-ea"/>
                <a:cs typeface="+mn-cs"/>
              </a:rPr>
              <a:t> of </a:t>
            </a:r>
            <a:r>
              <a:rPr lang="es-AR" sz="1200" kern="1200" baseline="0" dirty="0" err="1" smtClean="0">
                <a:solidFill>
                  <a:schemeClr val="tx1"/>
                </a:solidFill>
                <a:effectLst/>
                <a:latin typeface="+mn-lt"/>
                <a:ea typeface="+mn-ea"/>
                <a:cs typeface="+mn-cs"/>
              </a:rPr>
              <a:t>nices</a:t>
            </a:r>
            <a:r>
              <a:rPr lang="es-AR" sz="1200" kern="1200" baseline="0" dirty="0" smtClean="0">
                <a:solidFill>
                  <a:schemeClr val="tx1"/>
                </a:solidFill>
                <a:effectLst/>
                <a:latin typeface="+mn-lt"/>
                <a:ea typeface="+mn-ea"/>
                <a:cs typeface="+mn-cs"/>
              </a:rPr>
              <a:t>, to </a:t>
            </a:r>
            <a:r>
              <a:rPr lang="es-AR" sz="1200" kern="1200" baseline="0" dirty="0" err="1" smtClean="0">
                <a:solidFill>
                  <a:schemeClr val="tx1"/>
                </a:solidFill>
                <a:effectLst/>
                <a:latin typeface="+mn-lt"/>
                <a:ea typeface="+mn-ea"/>
                <a:cs typeface="+mn-cs"/>
              </a:rPr>
              <a:t>expallin</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change</a:t>
            </a:r>
            <a:r>
              <a:rPr lang="es-AR" sz="1200" kern="1200" baseline="0" dirty="0" smtClean="0">
                <a:solidFill>
                  <a:schemeClr val="tx1"/>
                </a:solidFill>
                <a:effectLst/>
                <a:latin typeface="+mn-lt"/>
                <a:ea typeface="+mn-ea"/>
                <a:cs typeface="+mn-cs"/>
              </a:rPr>
              <a:t>, and </a:t>
            </a:r>
            <a:r>
              <a:rPr lang="es-AR" sz="1200" kern="1200" baseline="0" dirty="0" err="1" smtClean="0">
                <a:solidFill>
                  <a:schemeClr val="tx1"/>
                </a:solidFill>
                <a:effectLst/>
                <a:latin typeface="+mn-lt"/>
                <a:ea typeface="+mn-ea"/>
                <a:cs typeface="+mn-cs"/>
              </a:rPr>
              <a:t>barriers</a:t>
            </a:r>
            <a:r>
              <a:rPr lang="es-AR" sz="1200" kern="1200" baseline="0" dirty="0" smtClean="0">
                <a:solidFill>
                  <a:schemeClr val="tx1"/>
                </a:solidFill>
                <a:effectLst/>
                <a:latin typeface="+mn-lt"/>
                <a:ea typeface="+mn-ea"/>
                <a:cs typeface="+mn-cs"/>
              </a:rPr>
              <a:t> at </a:t>
            </a:r>
            <a:r>
              <a:rPr lang="es-AR" sz="1200" kern="1200" baseline="0" dirty="0" err="1" smtClean="0">
                <a:solidFill>
                  <a:schemeClr val="tx1"/>
                </a:solidFill>
                <a:effectLst/>
                <a:latin typeface="+mn-lt"/>
                <a:ea typeface="+mn-ea"/>
                <a:cs typeface="+mn-cs"/>
              </a:rPr>
              <a:t>the</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level</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opf</a:t>
            </a:r>
            <a:r>
              <a:rPr lang="es-AR" sz="1200" kern="1200" baseline="0" dirty="0" smtClean="0">
                <a:solidFill>
                  <a:schemeClr val="tx1"/>
                </a:solidFill>
                <a:effectLst/>
                <a:latin typeface="+mn-lt"/>
                <a:ea typeface="+mn-ea"/>
                <a:cs typeface="+mn-cs"/>
              </a:rPr>
              <a:t> </a:t>
            </a:r>
            <a:r>
              <a:rPr lang="es-AR" sz="1200" kern="1200" baseline="0" dirty="0" err="1" smtClean="0">
                <a:solidFill>
                  <a:schemeClr val="tx1"/>
                </a:solidFill>
                <a:effectLst/>
                <a:latin typeface="+mn-lt"/>
                <a:ea typeface="+mn-ea"/>
                <a:cs typeface="+mn-cs"/>
              </a:rPr>
              <a:t>regimes</a:t>
            </a:r>
            <a:r>
              <a:rPr lang="es-AR" sz="1200" kern="1200" baseline="0" dirty="0" smtClean="0">
                <a:solidFill>
                  <a:schemeClr val="tx1"/>
                </a:solidFill>
                <a:effectLst/>
                <a:latin typeface="+mn-lt"/>
                <a:ea typeface="+mn-ea"/>
                <a:cs typeface="+mn-cs"/>
              </a:rPr>
              <a:t>. </a:t>
            </a:r>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7</a:t>
            </a:fld>
            <a:endParaRPr lang="en-GB"/>
          </a:p>
        </p:txBody>
      </p:sp>
    </p:spTree>
    <p:extLst>
      <p:ext uri="{BB962C8B-B14F-4D97-AF65-F5344CB8AC3E}">
        <p14:creationId xmlns:p14="http://schemas.microsoft.com/office/powerpoint/2010/main" val="302564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Depending hot these three are and their interactions, some authors have identified</a:t>
            </a:r>
            <a:r>
              <a:rPr lang="en-GB" baseline="0" dirty="0" smtClean="0"/>
              <a:t> different types of </a:t>
            </a:r>
            <a:r>
              <a:rPr lang="en-GB" dirty="0" err="1" smtClean="0"/>
              <a:t>teresting</a:t>
            </a:r>
            <a:r>
              <a:rPr lang="en-GB" dirty="0" smtClean="0"/>
              <a:t> idea </a:t>
            </a:r>
            <a:r>
              <a:rPr lang="en-GB" dirty="0" err="1" smtClean="0"/>
              <a:t>emergin</a:t>
            </a:r>
            <a:r>
              <a:rPr lang="en-GB" dirty="0" smtClean="0"/>
              <a:t> from these studies is that so, with different types of regimes, pressures for change and niches, we will have different types of transformations. Based on </a:t>
            </a:r>
            <a:r>
              <a:rPr lang="en-GB" dirty="0" err="1" smtClean="0"/>
              <a:t>hotyorical</a:t>
            </a:r>
            <a:r>
              <a:rPr lang="en-GB" dirty="0" smtClean="0"/>
              <a:t> studies, for instance, </a:t>
            </a:r>
            <a:r>
              <a:rPr lang="en-GB" dirty="0" err="1" smtClean="0"/>
              <a:t>Geels</a:t>
            </a:r>
            <a:r>
              <a:rPr lang="en-GB" dirty="0" smtClean="0"/>
              <a:t> and </a:t>
            </a:r>
            <a:r>
              <a:rPr lang="en-GB" dirty="0" err="1" smtClean="0"/>
              <a:t>Schot</a:t>
            </a:r>
            <a:r>
              <a:rPr lang="en-GB" baseline="0" dirty="0" smtClean="0"/>
              <a:t> identified four types…</a:t>
            </a:r>
            <a:endParaRPr lang="en-GB" dirty="0" smtClean="0"/>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8</a:t>
            </a:fld>
            <a:endParaRPr lang="en-GB"/>
          </a:p>
        </p:txBody>
      </p:sp>
    </p:spTree>
    <p:extLst>
      <p:ext uri="{BB962C8B-B14F-4D97-AF65-F5344CB8AC3E}">
        <p14:creationId xmlns:p14="http://schemas.microsoft.com/office/powerpoint/2010/main" val="3997068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this</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framework</a:t>
            </a:r>
            <a:r>
              <a:rPr lang="es-ES" sz="1200" kern="1200" dirty="0" smtClean="0">
                <a:solidFill>
                  <a:schemeClr val="tx1"/>
                </a:solidFill>
                <a:effectLst/>
                <a:latin typeface="+mn-lt"/>
                <a:ea typeface="+mn-ea"/>
                <a:cs typeface="+mn-cs"/>
              </a:rPr>
              <a:t> in </a:t>
            </a:r>
            <a:r>
              <a:rPr lang="es-ES" sz="1200" kern="1200" dirty="0" err="1" smtClean="0">
                <a:solidFill>
                  <a:schemeClr val="tx1"/>
                </a:solidFill>
                <a:effectLst/>
                <a:latin typeface="+mn-lt"/>
                <a:ea typeface="+mn-ea"/>
                <a:cs typeface="+mn-cs"/>
              </a:rPr>
              <a:t>mind</a:t>
            </a:r>
            <a:r>
              <a:rPr lang="es-ES" sz="1200" kern="1200" dirty="0" smtClean="0">
                <a:solidFill>
                  <a:schemeClr val="tx1"/>
                </a:solidFill>
                <a:effectLst/>
                <a:latin typeface="+mn-lt"/>
                <a:ea typeface="+mn-ea"/>
                <a:cs typeface="+mn-cs"/>
              </a:rPr>
              <a:t> and </a:t>
            </a:r>
            <a:r>
              <a:rPr lang="es-ES" sz="1200" kern="1200" dirty="0" err="1" smtClean="0">
                <a:solidFill>
                  <a:schemeClr val="tx1"/>
                </a:solidFill>
                <a:effectLst/>
                <a:latin typeface="+mn-lt"/>
                <a:ea typeface="+mn-ea"/>
                <a:cs typeface="+mn-cs"/>
              </a:rPr>
              <a:t>with</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the</a:t>
            </a:r>
            <a:r>
              <a:rPr lang="es-ES" sz="1200" kern="1200" dirty="0" smtClean="0">
                <a:solidFill>
                  <a:schemeClr val="tx1"/>
                </a:solidFill>
                <a:effectLst/>
                <a:latin typeface="+mn-lt"/>
                <a:ea typeface="+mn-ea"/>
                <a:cs typeface="+mn-cs"/>
              </a:rPr>
              <a:t> idea of </a:t>
            </a:r>
            <a:r>
              <a:rPr lang="es-ES" sz="1200" kern="1200" dirty="0" err="1" smtClean="0">
                <a:solidFill>
                  <a:schemeClr val="tx1"/>
                </a:solidFill>
                <a:effectLst/>
                <a:latin typeface="+mn-lt"/>
                <a:ea typeface="+mn-ea"/>
                <a:cs typeface="+mn-cs"/>
              </a:rPr>
              <a:t>contributing</a:t>
            </a:r>
            <a:r>
              <a:rPr lang="es-ES" sz="1200" kern="1200" dirty="0" smtClean="0">
                <a:solidFill>
                  <a:schemeClr val="tx1"/>
                </a:solidFill>
                <a:effectLst/>
                <a:latin typeface="+mn-lt"/>
                <a:ea typeface="+mn-ea"/>
                <a:cs typeface="+mn-cs"/>
              </a:rPr>
              <a:t> to </a:t>
            </a:r>
            <a:r>
              <a:rPr lang="es-ES" sz="1200" kern="1200" dirty="0" err="1" smtClean="0">
                <a:solidFill>
                  <a:schemeClr val="tx1"/>
                </a:solidFill>
                <a:effectLst/>
                <a:latin typeface="+mn-lt"/>
                <a:ea typeface="+mn-ea"/>
                <a:cs typeface="+mn-cs"/>
              </a:rPr>
              <a:t>understand</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possibilities</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trasformation</a:t>
            </a:r>
            <a:r>
              <a:rPr lang="es-ES" sz="1200" kern="1200" dirty="0" smtClean="0">
                <a:solidFill>
                  <a:schemeClr val="tx1"/>
                </a:solidFill>
                <a:effectLst/>
                <a:latin typeface="+mn-lt"/>
                <a:ea typeface="+mn-ea"/>
                <a:cs typeface="+mn-cs"/>
              </a:rPr>
              <a:t> of </a:t>
            </a:r>
            <a:r>
              <a:rPr lang="es-ES" sz="1200" kern="1200" dirty="0" err="1" smtClean="0">
                <a:solidFill>
                  <a:schemeClr val="tx1"/>
                </a:solidFill>
                <a:effectLst/>
                <a:latin typeface="+mn-lt"/>
                <a:ea typeface="+mn-ea"/>
                <a:cs typeface="+mn-cs"/>
              </a:rPr>
              <a:t>extractive</a:t>
            </a:r>
            <a:r>
              <a:rPr lang="es-ES" sz="1200" kern="1200" dirty="0" smtClean="0">
                <a:solidFill>
                  <a:schemeClr val="tx1"/>
                </a:solidFill>
                <a:effectLst/>
                <a:latin typeface="+mn-lt"/>
                <a:ea typeface="+mn-ea"/>
                <a:cs typeface="+mn-cs"/>
              </a:rPr>
              <a:t> industries </a:t>
            </a:r>
            <a:r>
              <a:rPr lang="es-ES" sz="1200" kern="1200" dirty="0" err="1" smtClean="0">
                <a:solidFill>
                  <a:schemeClr val="tx1"/>
                </a:solidFill>
                <a:effectLst/>
                <a:latin typeface="+mn-lt"/>
                <a:ea typeface="+mn-ea"/>
                <a:cs typeface="+mn-cs"/>
              </a:rPr>
              <a:t>we</a:t>
            </a:r>
            <a:r>
              <a:rPr lang="es-ES" sz="1200" kern="1200" dirty="0" smtClean="0">
                <a:solidFill>
                  <a:schemeClr val="tx1"/>
                </a:solidFill>
                <a:effectLst/>
                <a:latin typeface="+mn-lt"/>
                <a:ea typeface="+mn-ea"/>
                <a:cs typeface="+mn-cs"/>
              </a:rPr>
              <a:t> </a:t>
            </a:r>
            <a:r>
              <a:rPr lang="es-ES" sz="1200" kern="1200" dirty="0" err="1" smtClean="0">
                <a:solidFill>
                  <a:schemeClr val="tx1"/>
                </a:solidFill>
                <a:effectLst/>
                <a:latin typeface="+mn-lt"/>
                <a:ea typeface="+mn-ea"/>
                <a:cs typeface="+mn-cs"/>
              </a:rPr>
              <a:t>propose</a:t>
            </a:r>
            <a:r>
              <a:rPr lang="es-ES" sz="1200" kern="1200" baseline="0" dirty="0" smtClean="0">
                <a:solidFill>
                  <a:schemeClr val="tx1"/>
                </a:solidFill>
                <a:effectLst/>
                <a:latin typeface="+mn-lt"/>
                <a:ea typeface="+mn-ea"/>
                <a:cs typeface="+mn-cs"/>
              </a:rPr>
              <a:t> </a:t>
            </a:r>
            <a:r>
              <a:rPr lang="es-ES" sz="1200" kern="1200" baseline="0" dirty="0" err="1" smtClean="0">
                <a:solidFill>
                  <a:schemeClr val="tx1"/>
                </a:solidFill>
                <a:effectLst/>
                <a:latin typeface="+mn-lt"/>
                <a:ea typeface="+mn-ea"/>
                <a:cs typeface="+mn-cs"/>
              </a:rPr>
              <a:t>then</a:t>
            </a:r>
            <a:r>
              <a:rPr lang="es-ES" sz="1200" kern="1200" baseline="0" dirty="0" smtClean="0">
                <a:solidFill>
                  <a:schemeClr val="tx1"/>
                </a:solidFill>
                <a:effectLst/>
                <a:latin typeface="+mn-lt"/>
                <a:ea typeface="+mn-ea"/>
                <a:cs typeface="+mn-cs"/>
              </a:rPr>
              <a:t> to explore </a:t>
            </a:r>
            <a:r>
              <a:rPr lang="es-ES" sz="1200" kern="1200" baseline="0" dirty="0" err="1" smtClean="0">
                <a:solidFill>
                  <a:schemeClr val="tx1"/>
                </a:solidFill>
                <a:effectLst/>
                <a:latin typeface="+mn-lt"/>
                <a:ea typeface="+mn-ea"/>
                <a:cs typeface="+mn-cs"/>
              </a:rPr>
              <a:t>the</a:t>
            </a:r>
            <a:r>
              <a:rPr lang="es-ES" sz="1200" kern="1200" baseline="0" dirty="0" smtClean="0">
                <a:solidFill>
                  <a:schemeClr val="tx1"/>
                </a:solidFill>
                <a:effectLst/>
                <a:latin typeface="+mn-lt"/>
                <a:ea typeface="+mn-ea"/>
                <a:cs typeface="+mn-cs"/>
              </a:rPr>
              <a:t> </a:t>
            </a:r>
            <a:r>
              <a:rPr lang="es-ES" sz="1200" kern="1200" baseline="0" dirty="0" err="1" smtClean="0">
                <a:solidFill>
                  <a:schemeClr val="tx1"/>
                </a:solidFill>
                <a:effectLst/>
                <a:latin typeface="+mn-lt"/>
                <a:ea typeface="+mn-ea"/>
                <a:cs typeface="+mn-cs"/>
              </a:rPr>
              <a:t>following</a:t>
            </a:r>
            <a:r>
              <a:rPr lang="es-ES" sz="1200" kern="1200" baseline="0" dirty="0" smtClean="0">
                <a:solidFill>
                  <a:schemeClr val="tx1"/>
                </a:solidFill>
                <a:effectLst/>
                <a:latin typeface="+mn-lt"/>
                <a:ea typeface="+mn-ea"/>
                <a:cs typeface="+mn-cs"/>
              </a:rPr>
              <a:t> </a:t>
            </a:r>
            <a:r>
              <a:rPr lang="es-ES" sz="1200" kern="1200" baseline="0" dirty="0" err="1" smtClean="0">
                <a:solidFill>
                  <a:schemeClr val="tx1"/>
                </a:solidFill>
                <a:effectLst/>
                <a:latin typeface="+mn-lt"/>
                <a:ea typeface="+mn-ea"/>
                <a:cs typeface="+mn-cs"/>
              </a:rPr>
              <a:t>questions</a:t>
            </a:r>
            <a:r>
              <a:rPr lang="es-ES" sz="1200" kern="1200" baseline="0" dirty="0" smtClean="0">
                <a:solidFill>
                  <a:schemeClr val="tx1"/>
                </a:solidFill>
                <a:effectLst/>
                <a:latin typeface="+mn-lt"/>
                <a:ea typeface="+mn-ea"/>
                <a:cs typeface="+mn-cs"/>
              </a:rPr>
              <a:t>. </a:t>
            </a:r>
            <a:endParaRPr lang="es-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latin typeface="+mn-lt"/>
                <a:ea typeface="+mn-ea"/>
                <a:cs typeface="+mn-cs"/>
              </a:rPr>
              <a:t>trabajo proponemos explorar las siguientes preguntas.</a:t>
            </a:r>
            <a:endParaRPr lang="en-GB" sz="1200" kern="1200" dirty="0" smtClean="0">
              <a:solidFill>
                <a:schemeClr val="tx1"/>
              </a:solidFill>
              <a:effectLst/>
              <a:latin typeface="+mn-lt"/>
              <a:ea typeface="+mn-ea"/>
              <a:cs typeface="+mn-cs"/>
            </a:endParaRPr>
          </a:p>
          <a:p>
            <a:pPr lvl="0"/>
            <a:endParaRPr lang="es-ES" sz="1200" kern="1200" dirty="0" smtClean="0">
              <a:solidFill>
                <a:schemeClr val="tx1"/>
              </a:solidFill>
              <a:effectLst/>
              <a:latin typeface="+mn-lt"/>
              <a:ea typeface="+mn-ea"/>
              <a:cs typeface="+mn-cs"/>
            </a:endParaRPr>
          </a:p>
          <a:p>
            <a:pPr lvl="0"/>
            <a:r>
              <a:rPr lang="es-ES" sz="1200" kern="1200" dirty="0" smtClean="0">
                <a:solidFill>
                  <a:schemeClr val="tx1"/>
                </a:solidFill>
                <a:effectLst/>
                <a:latin typeface="+mn-lt"/>
                <a:ea typeface="+mn-ea"/>
                <a:cs typeface="+mn-cs"/>
              </a:rPr>
              <a:t>La </a:t>
            </a:r>
            <a:r>
              <a:rPr lang="es-ES" sz="1200" kern="1200" dirty="0">
                <a:solidFill>
                  <a:schemeClr val="tx1"/>
                </a:solidFill>
                <a:effectLst/>
                <a:latin typeface="+mn-lt"/>
                <a:ea typeface="+mn-ea"/>
                <a:cs typeface="+mn-cs"/>
              </a:rPr>
              <a:t>naturaleza y alcance de las presiones para el cambio:</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Donde se originan?</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Son estas moderadas o fuertes?</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Favorecen el cambio o son meramente disruptivas?</a:t>
            </a:r>
            <a:endParaRPr lang="en-GB"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s-ES" sz="1200" kern="1200" dirty="0">
                <a:solidFill>
                  <a:schemeClr val="tx1"/>
                </a:solidFill>
                <a:effectLst/>
                <a:latin typeface="+mn-lt"/>
                <a:ea typeface="+mn-ea"/>
                <a:cs typeface="+mn-cs"/>
              </a:rPr>
              <a:t>La existencia de nichos que estén explorando soluciones </a:t>
            </a:r>
            <a:r>
              <a:rPr lang="es-ES" sz="1200" kern="1200" dirty="0" err="1">
                <a:solidFill>
                  <a:schemeClr val="tx1"/>
                </a:solidFill>
                <a:effectLst/>
                <a:latin typeface="+mn-lt"/>
                <a:ea typeface="+mn-ea"/>
                <a:cs typeface="+mn-cs"/>
              </a:rPr>
              <a:t>innovativas</a:t>
            </a:r>
            <a:r>
              <a:rPr lang="es-ES" sz="1200" kern="1200" dirty="0">
                <a:solidFill>
                  <a:schemeClr val="tx1"/>
                </a:solidFill>
                <a:effectLst/>
                <a:latin typeface="+mn-lt"/>
                <a:ea typeface="+mn-ea"/>
                <a:cs typeface="+mn-cs"/>
              </a:rPr>
              <a:t> para abordar los desafíos que enfrentan las industrias:</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quienes son los emprendedores de estos nichos?, </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cuan avanzados están los proyectos en los nichos?</a:t>
            </a:r>
          </a:p>
          <a:p>
            <a:pPr lvl="1"/>
            <a:endParaRPr lang="es-E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El ascenso de las innovaciones desde el nicho al nivel superior de régimen, sin embargo, no es automático. Por el contrario, como se discutirá más adelante, requiere un trabajo activo de consolidación (</a:t>
            </a:r>
            <a:r>
              <a:rPr lang="es-ES" sz="1200" i="1" kern="1200" dirty="0" err="1">
                <a:solidFill>
                  <a:schemeClr val="tx1"/>
                </a:solidFill>
                <a:effectLst/>
                <a:latin typeface="+mn-lt"/>
                <a:ea typeface="+mn-ea"/>
                <a:cs typeface="+mn-cs"/>
              </a:rPr>
              <a:t>nurturing</a:t>
            </a:r>
            <a:r>
              <a:rPr lang="es-ES" sz="1200" kern="1200" dirty="0">
                <a:solidFill>
                  <a:schemeClr val="tx1"/>
                </a:solidFill>
                <a:effectLst/>
                <a:latin typeface="+mn-lt"/>
                <a:ea typeface="+mn-ea"/>
                <a:cs typeface="+mn-cs"/>
              </a:rPr>
              <a:t>) y de fortalecimiento (</a:t>
            </a:r>
            <a:r>
              <a:rPr lang="es-ES" sz="1200" i="1" kern="1200" dirty="0" err="1">
                <a:solidFill>
                  <a:schemeClr val="tx1"/>
                </a:solidFill>
                <a:effectLst/>
                <a:latin typeface="+mn-lt"/>
                <a:ea typeface="+mn-ea"/>
                <a:cs typeface="+mn-cs"/>
              </a:rPr>
              <a:t>empowerment</a:t>
            </a:r>
            <a:r>
              <a:rPr lang="es-E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dirty="0"/>
              <a:t>Niche actors, are seen as actively constructing protection for their novel practices, developing and nurturing them, influencing regime selection environments, and representing their novel practices as solutions to landscape-generated problems that affect regime activities.</a:t>
            </a:r>
          </a:p>
          <a:p>
            <a:pPr lvl="1"/>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que tipos de acciones están siendo llevadas adelante para expandirlos/ fortalecerlos y quienes están llevando adelante estas acciones?</a:t>
            </a:r>
            <a:endParaRPr lang="en-GB" sz="1200" kern="1200" dirty="0">
              <a:solidFill>
                <a:schemeClr val="tx1"/>
              </a:solidFill>
              <a:effectLst/>
              <a:latin typeface="+mn-lt"/>
              <a:ea typeface="+mn-ea"/>
              <a:cs typeface="+mn-cs"/>
            </a:endParaRPr>
          </a:p>
          <a:p>
            <a:pPr lvl="1"/>
            <a:r>
              <a:rPr lang="es-ES" sz="1200" kern="1200" dirty="0">
                <a:solidFill>
                  <a:schemeClr val="tx1"/>
                </a:solidFill>
                <a:effectLst/>
                <a:latin typeface="+mn-lt"/>
                <a:ea typeface="+mn-ea"/>
                <a:cs typeface="+mn-cs"/>
              </a:rPr>
              <a:t>Son estos nichos disruptivos o simbióticos?</a:t>
            </a:r>
            <a:endParaRPr lang="en-GB"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s-ES" sz="1200" kern="1200" dirty="0">
                <a:solidFill>
                  <a:schemeClr val="tx1"/>
                </a:solidFill>
                <a:effectLst/>
                <a:latin typeface="+mn-lt"/>
                <a:ea typeface="+mn-ea"/>
                <a:cs typeface="+mn-cs"/>
              </a:rPr>
              <a:t>El nivel de stress bajo el cual están los regímenes actuales, cuanto están siendo cuestionados y presionados para el cambio en las condiciones actuales, cuál es su reacción y capacidad de adaptación?</a:t>
            </a:r>
            <a:endParaRPr lang="en-GB" sz="1200" kern="1200" dirty="0">
              <a:solidFill>
                <a:schemeClr val="tx1"/>
              </a:solidFill>
              <a:effectLst/>
              <a:latin typeface="+mn-lt"/>
              <a:ea typeface="+mn-ea"/>
              <a:cs typeface="+mn-cs"/>
            </a:endParaRP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a:solidFill>
                  <a:schemeClr val="tx1"/>
                </a:solidFill>
                <a:effectLst/>
                <a:latin typeface="+mn-lt"/>
                <a:ea typeface="+mn-ea"/>
                <a:cs typeface="+mn-cs"/>
              </a:rPr>
              <a:t>En este trabajo no pretendemos dar respuesta a todas estas preguntas. Mas bien, en base a la evidencia de los casos que fue posible recolectar en el trabajo de campo intentamos empezar a reflexionar sobre la importancia de las preguntas derivadas del marco de transiciones para investigar este fenómeno, identificar casos relevantes que sirvan para utilizar el marco e identificar nuevas preguntas y problemas para seguir investigando.</a:t>
            </a:r>
            <a:endParaRPr lang="en-GB" sz="1200" kern="1200" dirty="0">
              <a:solidFill>
                <a:schemeClr val="tx1"/>
              </a:solidFill>
              <a:effectLst/>
              <a:latin typeface="+mn-lt"/>
              <a:ea typeface="+mn-ea"/>
              <a:cs typeface="+mn-cs"/>
            </a:endParaRP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9</a:t>
            </a:fld>
            <a:endParaRPr lang="en-GB"/>
          </a:p>
        </p:txBody>
      </p:sp>
    </p:spTree>
    <p:extLst>
      <p:ext uri="{BB962C8B-B14F-4D97-AF65-F5344CB8AC3E}">
        <p14:creationId xmlns:p14="http://schemas.microsoft.com/office/powerpoint/2010/main" val="22767039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a:t>We use case study methodology</a:t>
            </a:r>
          </a:p>
          <a:p>
            <a:r>
              <a:rPr lang="en-GB" dirty="0"/>
              <a:t>In depth or case study methodology is useful to understand </a:t>
            </a:r>
            <a:r>
              <a:rPr lang="en-GB" b="1" dirty="0"/>
              <a:t>dynamics</a:t>
            </a:r>
            <a:r>
              <a:rPr lang="en-GB" dirty="0"/>
              <a:t> present within single settings. It is good for providing rich descriptions of new poorly understood phenomena, to explore </a:t>
            </a:r>
            <a:r>
              <a:rPr lang="en-GB" b="1" i="1" dirty="0"/>
              <a:t>how</a:t>
            </a:r>
            <a:r>
              <a:rPr lang="en-GB" dirty="0"/>
              <a:t> and </a:t>
            </a:r>
            <a:r>
              <a:rPr lang="en-GB" b="1" i="1" dirty="0"/>
              <a:t>why </a:t>
            </a:r>
            <a:r>
              <a:rPr lang="en-GB" dirty="0"/>
              <a:t>questions about pre-identified new phenomena, issues, ideas, etc. </a:t>
            </a:r>
          </a:p>
          <a:p>
            <a:r>
              <a:rPr lang="en-GB" dirty="0"/>
              <a:t>A key aspect of this kind of design is the selection of cases, which have to be representative of the phenomenon we are interested in. </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a:p>
            <a:r>
              <a:rPr lang="en-GB" dirty="0"/>
              <a:t>Our sample t</a:t>
            </a:r>
            <a:r>
              <a:rPr lang="en-GB" u="sng" dirty="0"/>
              <a:t>herefore </a:t>
            </a:r>
            <a:r>
              <a:rPr lang="en-GB" dirty="0"/>
              <a:t>is not representative, randomly drawn from a population; it is rather theoretical or purposive. We identified exemplary (not typical) decisive cases theoretically defined. </a:t>
            </a:r>
          </a:p>
          <a:p>
            <a:r>
              <a:rPr lang="en-GB" dirty="0"/>
              <a:t>Based on these interviews </a:t>
            </a:r>
            <a:r>
              <a:rPr lang="es-ES" dirty="0"/>
              <a:t> </a:t>
            </a:r>
            <a:r>
              <a:rPr lang="en-GB" dirty="0"/>
              <a:t>and a number conducted with key informants from the public sector, universities and consultancies, we select the most innovative local suppliers in each context. We did not exclude of the sample of firms studied small firms, or new entrants, or suppliers that were strictly private. The idea was to select both settled and new firms with high potential of growth </a:t>
            </a:r>
            <a:r>
              <a:rPr lang="es-ES" dirty="0"/>
              <a:t>  </a:t>
            </a:r>
            <a:r>
              <a:rPr lang="en-GB" dirty="0"/>
              <a:t>which have developed innovative solutions to mining problems in the three countries. </a:t>
            </a:r>
          </a:p>
          <a:p>
            <a:pPr marL="0" marR="0" indent="0" algn="l" defTabSz="914400" rtl="0" eaLnBrk="1" fontAlgn="auto" latinLnBrk="0" hangingPunct="1">
              <a:lnSpc>
                <a:spcPct val="100000"/>
              </a:lnSpc>
              <a:spcBef>
                <a:spcPts val="0"/>
              </a:spcBef>
              <a:spcAft>
                <a:spcPts val="0"/>
              </a:spcAft>
              <a:buClrTx/>
              <a:buSzTx/>
              <a:buFontTx/>
              <a:buNone/>
              <a:tabLst/>
              <a:defRPr/>
            </a:pPr>
            <a:endParaRPr lang="es-AR"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AR" sz="1200" kern="1200" dirty="0">
                <a:solidFill>
                  <a:schemeClr val="tx1"/>
                </a:solidFill>
                <a:effectLst/>
                <a:latin typeface="+mn-lt"/>
                <a:ea typeface="+mn-ea"/>
                <a:cs typeface="+mn-cs"/>
              </a:rPr>
              <a:t>Nos centramos en los casos del cobre y litio en Argentina and Chile, respectivamente, para reflexionar sobre las posibilidades de transformación. El análisis de estos casos ofrece la oportunidad de comparar regímenes de características muy distintas, en lo que respecta, por ejemplo, el tiempo de maduración de la trayectoria del sector en cada país, la dimensión del mercado, la conexión con otros sectores aguas arriba y aguas abajo, etc. En este sentido, aun cuando hay empresas que operan en el sector desde hace décadas, podría concebirse el litio un régimen en estado emergente y con cierto grado de inestabilidad –en particular en Argentina. El del cobre, por el contrario, es un régimen maduro, con actores consolidados y una importancia central para la economía de Chile, que enfrenta desafíos propios de este estadio avanzado.</a:t>
            </a:r>
            <a:endParaRPr lang="en-GB" sz="1200" kern="1200" dirty="0">
              <a:solidFill>
                <a:schemeClr val="tx1"/>
              </a:solidFill>
              <a:effectLst/>
              <a:latin typeface="+mn-lt"/>
              <a:ea typeface="+mn-ea"/>
              <a:cs typeface="+mn-cs"/>
            </a:endParaRPr>
          </a:p>
          <a:p>
            <a:endParaRPr lang="en-GB" dirty="0"/>
          </a:p>
        </p:txBody>
      </p:sp>
      <p:sp>
        <p:nvSpPr>
          <p:cNvPr id="4" name="3 Marcador de número de diapositiva"/>
          <p:cNvSpPr>
            <a:spLocks noGrp="1"/>
          </p:cNvSpPr>
          <p:nvPr>
            <p:ph type="sldNum" sz="quarter" idx="10"/>
          </p:nvPr>
        </p:nvSpPr>
        <p:spPr/>
        <p:txBody>
          <a:bodyPr/>
          <a:lstStyle/>
          <a:p>
            <a:fld id="{3607215A-F26A-474C-8CEC-FFD05D81151C}" type="slidenum">
              <a:rPr lang="en-GB" smtClean="0"/>
              <a:t>10</a:t>
            </a:fld>
            <a:endParaRPr lang="en-GB"/>
          </a:p>
        </p:txBody>
      </p:sp>
    </p:spTree>
    <p:extLst>
      <p:ext uri="{BB962C8B-B14F-4D97-AF65-F5344CB8AC3E}">
        <p14:creationId xmlns:p14="http://schemas.microsoft.com/office/powerpoint/2010/main" val="4185836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DD842801-88B3-456D-801D-BD53B4A47970}" type="datetimeFigureOut">
              <a:rPr lang="en-GB" smtClean="0"/>
              <a:t>21/09/2016</a:t>
            </a:fld>
            <a:endParaRPr lang="en-GB"/>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n-GB"/>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C8F248A8-7074-4F72-A18C-A917FB81AA0F}" type="slidenum">
              <a:rPr lang="en-GB" smtClean="0"/>
              <a:t>‹Nº›</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D842801-88B3-456D-801D-BD53B4A47970}" type="datetimeFigureOut">
              <a:rPr lang="en-GB" smtClean="0"/>
              <a:t>21/09/2016</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C8F248A8-7074-4F72-A18C-A917FB81AA0F}" type="slidenum">
              <a:rPr lang="en-GB" smtClean="0"/>
              <a:t>‹Nº›</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DD842801-88B3-456D-801D-BD53B4A47970}" type="datetimeFigureOut">
              <a:rPr lang="en-GB" smtClean="0"/>
              <a:t>21/09/2016</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C8F248A8-7074-4F72-A18C-A917FB81AA0F}" type="slidenum">
              <a:rPr lang="en-GB" smtClean="0"/>
              <a:t>‹Nº›</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4"/>
          </p:nvPr>
        </p:nvSpPr>
        <p:spPr/>
        <p:txBody>
          <a:bodyPr rtlCol="0"/>
          <a:lstStyle/>
          <a:p>
            <a:fld id="{DD842801-88B3-456D-801D-BD53B4A47970}" type="datetimeFigureOut">
              <a:rPr lang="en-GB" smtClean="0"/>
              <a:t>21/09/2016</a:t>
            </a:fld>
            <a:endParaRPr lang="en-GB"/>
          </a:p>
        </p:txBody>
      </p:sp>
      <p:sp>
        <p:nvSpPr>
          <p:cNvPr id="9" name="8 Marcador de número de diapositiva"/>
          <p:cNvSpPr>
            <a:spLocks noGrp="1"/>
          </p:cNvSpPr>
          <p:nvPr>
            <p:ph type="sldNum" sz="quarter" idx="15"/>
          </p:nvPr>
        </p:nvSpPr>
        <p:spPr/>
        <p:txBody>
          <a:bodyPr rtlCol="0"/>
          <a:lstStyle/>
          <a:p>
            <a:fld id="{C8F248A8-7074-4F72-A18C-A917FB81AA0F}" type="slidenum">
              <a:rPr lang="en-GB" smtClean="0"/>
              <a:t>‹Nº›</a:t>
            </a:fld>
            <a:endParaRPr lang="en-GB"/>
          </a:p>
        </p:txBody>
      </p:sp>
      <p:sp>
        <p:nvSpPr>
          <p:cNvPr id="10" name="9 Marcador de pie de página"/>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DD842801-88B3-456D-801D-BD53B4A47970}" type="datetimeFigureOut">
              <a:rPr lang="en-GB" smtClean="0"/>
              <a:t>21/09/2016</a:t>
            </a:fld>
            <a:endParaRPr lang="en-GB"/>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n-GB"/>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C8F248A8-7074-4F72-A18C-A917FB81AA0F}" type="slidenum">
              <a:rPr lang="en-GB" smtClean="0"/>
              <a:t>‹Nº›</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D842801-88B3-456D-801D-BD53B4A47970}" type="datetimeFigureOut">
              <a:rPr lang="en-GB" smtClean="0"/>
              <a:t>21/09/2016</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C8F248A8-7074-4F72-A18C-A917FB81AA0F}" type="slidenum">
              <a:rPr lang="en-GB" smtClean="0"/>
              <a:t>‹Nº›</a:t>
            </a:fld>
            <a:endParaRPr lang="en-GB"/>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a:t>Haga clic para modificar el estilo de título del patrón</a:t>
            </a:r>
            <a:endParaRPr kumimoji="0" lang="en-US"/>
          </a:p>
        </p:txBody>
      </p:sp>
      <p:sp>
        <p:nvSpPr>
          <p:cNvPr id="7" name="6 Marcador de fecha"/>
          <p:cNvSpPr>
            <a:spLocks noGrp="1"/>
          </p:cNvSpPr>
          <p:nvPr>
            <p:ph type="dt" sz="half" idx="10"/>
          </p:nvPr>
        </p:nvSpPr>
        <p:spPr/>
        <p:txBody>
          <a:bodyPr/>
          <a:lstStyle/>
          <a:p>
            <a:fld id="{DD842801-88B3-456D-801D-BD53B4A47970}" type="datetimeFigureOut">
              <a:rPr lang="en-GB" smtClean="0"/>
              <a:t>21/09/2016</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C8F248A8-7074-4F72-A18C-A917FB81AA0F}" type="slidenum">
              <a:rPr lang="en-GB" smtClean="0"/>
              <a:t>‹Nº›</a:t>
            </a:fld>
            <a:endParaRPr lang="en-GB"/>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DD842801-88B3-456D-801D-BD53B4A47970}" type="datetimeFigureOut">
              <a:rPr lang="en-GB" smtClean="0"/>
              <a:t>21/09/2016</a:t>
            </a:fld>
            <a:endParaRPr lang="en-GB"/>
          </a:p>
        </p:txBody>
      </p:sp>
      <p:sp>
        <p:nvSpPr>
          <p:cNvPr id="7" name="6 Marcador de número de diapositiva"/>
          <p:cNvSpPr>
            <a:spLocks noGrp="1"/>
          </p:cNvSpPr>
          <p:nvPr>
            <p:ph type="sldNum" sz="quarter" idx="11"/>
          </p:nvPr>
        </p:nvSpPr>
        <p:spPr/>
        <p:txBody>
          <a:bodyPr rtlCol="0"/>
          <a:lstStyle/>
          <a:p>
            <a:fld id="{C8F248A8-7074-4F72-A18C-A917FB81AA0F}" type="slidenum">
              <a:rPr lang="en-GB" smtClean="0"/>
              <a:t>‹Nº›</a:t>
            </a:fld>
            <a:endParaRPr lang="en-GB"/>
          </a:p>
        </p:txBody>
      </p:sp>
      <p:sp>
        <p:nvSpPr>
          <p:cNvPr id="8" name="7 Marcador de pie de página"/>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D842801-88B3-456D-801D-BD53B4A47970}" type="datetimeFigureOut">
              <a:rPr lang="en-GB" smtClean="0"/>
              <a:t>21/09/2016</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C8F248A8-7074-4F72-A18C-A917FB81AA0F}" type="slidenum">
              <a:rPr lang="en-GB" smtClean="0"/>
              <a:t>‹Nº›</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4"/>
          </p:nvPr>
        </p:nvSpPr>
        <p:spPr/>
        <p:txBody>
          <a:bodyPr rtlCol="0"/>
          <a:lstStyle/>
          <a:p>
            <a:fld id="{DD842801-88B3-456D-801D-BD53B4A47970}" type="datetimeFigureOut">
              <a:rPr lang="en-GB" smtClean="0"/>
              <a:t>21/09/2016</a:t>
            </a:fld>
            <a:endParaRPr lang="en-GB"/>
          </a:p>
        </p:txBody>
      </p:sp>
      <p:sp>
        <p:nvSpPr>
          <p:cNvPr id="22" name="21 Marcador de número de diapositiva"/>
          <p:cNvSpPr>
            <a:spLocks noGrp="1"/>
          </p:cNvSpPr>
          <p:nvPr>
            <p:ph type="sldNum" sz="quarter" idx="15"/>
          </p:nvPr>
        </p:nvSpPr>
        <p:spPr/>
        <p:txBody>
          <a:bodyPr rtlCol="0"/>
          <a:lstStyle/>
          <a:p>
            <a:fld id="{C8F248A8-7074-4F72-A18C-A917FB81AA0F}" type="slidenum">
              <a:rPr lang="en-GB" smtClean="0"/>
              <a:t>‹Nº›</a:t>
            </a:fld>
            <a:endParaRPr lang="en-GB"/>
          </a:p>
        </p:txBody>
      </p:sp>
      <p:sp>
        <p:nvSpPr>
          <p:cNvPr id="23" name="22 Marcador de pie de página"/>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DD842801-88B3-456D-801D-BD53B4A47970}" type="datetimeFigureOut">
              <a:rPr lang="en-GB" smtClean="0"/>
              <a:t>21/09/2016</a:t>
            </a:fld>
            <a:endParaRPr lang="en-GB"/>
          </a:p>
        </p:txBody>
      </p:sp>
      <p:sp>
        <p:nvSpPr>
          <p:cNvPr id="18" name="17 Marcador de número de diapositiva"/>
          <p:cNvSpPr>
            <a:spLocks noGrp="1"/>
          </p:cNvSpPr>
          <p:nvPr>
            <p:ph type="sldNum" sz="quarter" idx="11"/>
          </p:nvPr>
        </p:nvSpPr>
        <p:spPr/>
        <p:txBody>
          <a:bodyPr rtlCol="0"/>
          <a:lstStyle/>
          <a:p>
            <a:fld id="{C8F248A8-7074-4F72-A18C-A917FB81AA0F}" type="slidenum">
              <a:rPr lang="en-GB" smtClean="0"/>
              <a:t>‹Nº›</a:t>
            </a:fld>
            <a:endParaRPr lang="en-GB"/>
          </a:p>
        </p:txBody>
      </p:sp>
      <p:sp>
        <p:nvSpPr>
          <p:cNvPr id="21" name="20 Marcador de pie de página"/>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842801-88B3-456D-801D-BD53B4A47970}" type="datetimeFigureOut">
              <a:rPr lang="en-GB" smtClean="0"/>
              <a:t>21/09/2016</a:t>
            </a:fld>
            <a:endParaRPr lang="en-GB"/>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8F248A8-7074-4F72-A18C-A917FB81AA0F}" type="slidenum">
              <a:rPr lang="en-GB" smtClean="0"/>
              <a:t>‹Nº›</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AR" sz="3300" dirty="0" err="1"/>
              <a:t>Extractive</a:t>
            </a:r>
            <a:r>
              <a:rPr lang="es-AR" sz="3300" dirty="0"/>
              <a:t> Industries in </a:t>
            </a:r>
            <a:r>
              <a:rPr lang="es-AR" sz="3300" dirty="0" err="1"/>
              <a:t>the</a:t>
            </a:r>
            <a:r>
              <a:rPr lang="es-AR" sz="3300" dirty="0"/>
              <a:t> 21</a:t>
            </a:r>
            <a:r>
              <a:rPr lang="es-AR" sz="3300" baseline="30000" dirty="0"/>
              <a:t>st</a:t>
            </a:r>
            <a:r>
              <a:rPr lang="es-AR" sz="3300" dirty="0"/>
              <a:t> Century: </a:t>
            </a:r>
            <a:r>
              <a:rPr lang="es-AR" sz="3300" dirty="0" err="1"/>
              <a:t>Challenges</a:t>
            </a:r>
            <a:r>
              <a:rPr lang="es-AR" sz="3300" dirty="0"/>
              <a:t> and </a:t>
            </a:r>
            <a:r>
              <a:rPr lang="es-AR" sz="3300" dirty="0" err="1"/>
              <a:t>Opportunities</a:t>
            </a:r>
            <a:r>
              <a:rPr lang="es-AR" sz="3300" dirty="0"/>
              <a:t> </a:t>
            </a:r>
            <a:r>
              <a:rPr lang="es-AR" sz="3300" dirty="0" err="1"/>
              <a:t>for</a:t>
            </a:r>
            <a:r>
              <a:rPr lang="es-AR" sz="3300" dirty="0"/>
              <a:t> </a:t>
            </a:r>
            <a:r>
              <a:rPr lang="es-AR" sz="3300" dirty="0" err="1"/>
              <a:t>Transformation</a:t>
            </a:r>
            <a:r>
              <a:rPr lang="es-AR" sz="3300" dirty="0"/>
              <a:t>. </a:t>
            </a:r>
            <a:r>
              <a:rPr lang="es-AR" sz="3300" dirty="0" err="1"/>
              <a:t>the</a:t>
            </a:r>
            <a:r>
              <a:rPr lang="es-AR" sz="3300" dirty="0"/>
              <a:t> cases of </a:t>
            </a:r>
            <a:r>
              <a:rPr lang="es-AR" sz="3300" dirty="0" err="1"/>
              <a:t>Lithium</a:t>
            </a:r>
            <a:r>
              <a:rPr lang="es-AR" sz="3300" dirty="0"/>
              <a:t> in Argentina and </a:t>
            </a:r>
            <a:r>
              <a:rPr lang="es-AR" sz="3300" dirty="0" err="1"/>
              <a:t>Copper</a:t>
            </a:r>
            <a:r>
              <a:rPr lang="es-AR" sz="3300" dirty="0"/>
              <a:t> in Chile.</a:t>
            </a:r>
            <a:r>
              <a:rPr lang="en-GB" dirty="0"/>
              <a:t/>
            </a:r>
            <a:br>
              <a:rPr lang="en-GB" dirty="0"/>
            </a:br>
            <a:endParaRPr lang="en-GB" dirty="0"/>
          </a:p>
        </p:txBody>
      </p:sp>
      <p:sp>
        <p:nvSpPr>
          <p:cNvPr id="3" name="2 Subtítulo"/>
          <p:cNvSpPr>
            <a:spLocks noGrp="1"/>
          </p:cNvSpPr>
          <p:nvPr>
            <p:ph type="subTitle" idx="1"/>
          </p:nvPr>
        </p:nvSpPr>
        <p:spPr/>
        <p:txBody>
          <a:bodyPr>
            <a:normAutofit fontScale="92500" lnSpcReduction="20000"/>
          </a:bodyPr>
          <a:lstStyle/>
          <a:p>
            <a:r>
              <a:rPr lang="es-AR" sz="2500" b="1" dirty="0"/>
              <a:t>Anabel Marín, Martín </a:t>
            </a:r>
            <a:r>
              <a:rPr lang="es-AR" sz="2500" b="1" dirty="0" err="1"/>
              <a:t>Obaya</a:t>
            </a:r>
            <a:r>
              <a:rPr lang="es-AR" sz="2500" b="1" dirty="0"/>
              <a:t> y Martín Castillo</a:t>
            </a:r>
            <a:endParaRPr lang="en-GB" sz="2500" dirty="0"/>
          </a:p>
          <a:p>
            <a:endParaRPr lang="en-GB" sz="2500" dirty="0"/>
          </a:p>
          <a:p>
            <a:r>
              <a:rPr lang="en-GB" sz="2500" dirty="0" err="1"/>
              <a:t>Cenit</a:t>
            </a:r>
            <a:r>
              <a:rPr lang="en-GB" sz="2500" dirty="0"/>
              <a:t>, Buenos Aires Argentina</a:t>
            </a:r>
          </a:p>
        </p:txBody>
      </p:sp>
    </p:spTree>
    <p:extLst>
      <p:ext uri="{BB962C8B-B14F-4D97-AF65-F5344CB8AC3E}">
        <p14:creationId xmlns:p14="http://schemas.microsoft.com/office/powerpoint/2010/main" val="1073705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Research design</a:t>
            </a:r>
          </a:p>
        </p:txBody>
      </p:sp>
      <p:sp>
        <p:nvSpPr>
          <p:cNvPr id="3" name="2 Marcador de contenido"/>
          <p:cNvSpPr>
            <a:spLocks noGrp="1"/>
          </p:cNvSpPr>
          <p:nvPr>
            <p:ph sz="quarter" idx="1"/>
          </p:nvPr>
        </p:nvSpPr>
        <p:spPr/>
        <p:txBody>
          <a:bodyPr>
            <a:normAutofit/>
          </a:bodyPr>
          <a:lstStyle/>
          <a:p>
            <a:r>
              <a:rPr lang="en-GB" dirty="0"/>
              <a:t>Case studies: good for new, </a:t>
            </a:r>
            <a:r>
              <a:rPr lang="en-GB" dirty="0" smtClean="0"/>
              <a:t>under-researched </a:t>
            </a:r>
            <a:r>
              <a:rPr lang="en-GB" dirty="0"/>
              <a:t>phenomena and to explore “how” and “why” questions. </a:t>
            </a:r>
          </a:p>
          <a:p>
            <a:r>
              <a:rPr lang="en-GB" dirty="0"/>
              <a:t>Theoretically-driven selection of cases.</a:t>
            </a:r>
          </a:p>
          <a:p>
            <a:r>
              <a:rPr lang="en-GB" dirty="0"/>
              <a:t>The two selected cases are facing </a:t>
            </a:r>
            <a:r>
              <a:rPr lang="en-GB" dirty="0" err="1"/>
              <a:t>significative</a:t>
            </a:r>
            <a:r>
              <a:rPr lang="en-GB" dirty="0"/>
              <a:t> challenges and are currently engaged in transformation</a:t>
            </a:r>
          </a:p>
          <a:p>
            <a:r>
              <a:rPr lang="en-GB" dirty="0"/>
              <a:t>However, they are very different: </a:t>
            </a:r>
          </a:p>
          <a:p>
            <a:pPr lvl="1">
              <a:spcBef>
                <a:spcPts val="1200"/>
              </a:spcBef>
            </a:pPr>
            <a:r>
              <a:rPr lang="en-GB" dirty="0"/>
              <a:t>Lithium in Argentina, a small but emergent sector</a:t>
            </a:r>
          </a:p>
          <a:p>
            <a:pPr lvl="1">
              <a:spcBef>
                <a:spcPts val="1200"/>
              </a:spcBef>
            </a:pPr>
            <a:r>
              <a:rPr lang="en-GB" dirty="0"/>
              <a:t>Copper in Chile, a long-established and mature industry with strong weight on the domestic economy</a:t>
            </a:r>
          </a:p>
        </p:txBody>
      </p:sp>
    </p:spTree>
    <p:extLst>
      <p:ext uri="{BB962C8B-B14F-4D97-AF65-F5344CB8AC3E}">
        <p14:creationId xmlns:p14="http://schemas.microsoft.com/office/powerpoint/2010/main" val="1761030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Research design</a:t>
            </a:r>
          </a:p>
        </p:txBody>
      </p:sp>
      <p:sp>
        <p:nvSpPr>
          <p:cNvPr id="3" name="2 Marcador de contenido"/>
          <p:cNvSpPr>
            <a:spLocks noGrp="1"/>
          </p:cNvSpPr>
          <p:nvPr>
            <p:ph sz="quarter" idx="1"/>
          </p:nvPr>
        </p:nvSpPr>
        <p:spPr/>
        <p:txBody>
          <a:bodyPr>
            <a:normAutofit/>
          </a:bodyPr>
          <a:lstStyle/>
          <a:p>
            <a:r>
              <a:rPr lang="en-GB" sz="2800" dirty="0"/>
              <a:t>Data collection was based on literature and semi-structured interviews with key informants in each sector from:</a:t>
            </a:r>
          </a:p>
          <a:p>
            <a:pPr lvl="1"/>
            <a:r>
              <a:rPr lang="en-GB" sz="2400" dirty="0"/>
              <a:t>Mining companies, producers and suppliers</a:t>
            </a:r>
          </a:p>
          <a:p>
            <a:pPr lvl="1"/>
            <a:r>
              <a:rPr lang="en-GB" sz="2400" dirty="0"/>
              <a:t>Researchers from the scientific system</a:t>
            </a:r>
          </a:p>
          <a:p>
            <a:pPr lvl="1"/>
            <a:r>
              <a:rPr lang="en-GB" sz="2400" dirty="0"/>
              <a:t>Policy makers</a:t>
            </a:r>
          </a:p>
          <a:p>
            <a:pPr lvl="1"/>
            <a:r>
              <a:rPr lang="en-GB" sz="2400" dirty="0"/>
              <a:t>Consultants </a:t>
            </a:r>
          </a:p>
          <a:p>
            <a:pPr lvl="1"/>
            <a:r>
              <a:rPr lang="en-GB" sz="2400" dirty="0"/>
              <a:t>Civil society (still to do some more)</a:t>
            </a:r>
          </a:p>
        </p:txBody>
      </p:sp>
    </p:spTree>
    <p:extLst>
      <p:ext uri="{BB962C8B-B14F-4D97-AF65-F5344CB8AC3E}">
        <p14:creationId xmlns:p14="http://schemas.microsoft.com/office/powerpoint/2010/main" val="1206143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The case of copper: The regime</a:t>
            </a:r>
          </a:p>
        </p:txBody>
      </p:sp>
      <p:sp>
        <p:nvSpPr>
          <p:cNvPr id="3" name="2 Marcador de contenido"/>
          <p:cNvSpPr>
            <a:spLocks noGrp="1"/>
          </p:cNvSpPr>
          <p:nvPr>
            <p:ph sz="quarter" idx="1"/>
          </p:nvPr>
        </p:nvSpPr>
        <p:spPr/>
        <p:txBody>
          <a:bodyPr>
            <a:normAutofit lnSpcReduction="10000"/>
          </a:bodyPr>
          <a:lstStyle/>
          <a:p>
            <a:pPr>
              <a:spcBef>
                <a:spcPts val="1200"/>
              </a:spcBef>
            </a:pPr>
            <a:r>
              <a:rPr lang="en-GB" dirty="0"/>
              <a:t>Regimen long-</a:t>
            </a:r>
            <a:r>
              <a:rPr lang="en-GB" dirty="0" err="1"/>
              <a:t>stablished</a:t>
            </a:r>
            <a:endParaRPr lang="en-GB" dirty="0"/>
          </a:p>
          <a:p>
            <a:pPr>
              <a:spcBef>
                <a:spcPts val="1200"/>
              </a:spcBef>
            </a:pPr>
            <a:r>
              <a:rPr lang="en-GB" dirty="0"/>
              <a:t>Very powerful and important within the country</a:t>
            </a:r>
          </a:p>
          <a:p>
            <a:pPr lvl="1">
              <a:spcBef>
                <a:spcPts val="1200"/>
              </a:spcBef>
            </a:pPr>
            <a:r>
              <a:rPr lang="es-AR" dirty="0"/>
              <a:t>Chile </a:t>
            </a:r>
            <a:r>
              <a:rPr lang="es-AR" dirty="0" err="1"/>
              <a:t>main</a:t>
            </a:r>
            <a:r>
              <a:rPr lang="es-AR" dirty="0"/>
              <a:t> </a:t>
            </a:r>
            <a:r>
              <a:rPr lang="es-AR" dirty="0" err="1"/>
              <a:t>copper</a:t>
            </a:r>
            <a:r>
              <a:rPr lang="es-AR" dirty="0"/>
              <a:t> </a:t>
            </a:r>
            <a:r>
              <a:rPr lang="es-AR" dirty="0" err="1"/>
              <a:t>producer</a:t>
            </a:r>
            <a:r>
              <a:rPr lang="es-AR" dirty="0"/>
              <a:t>, 30% of </a:t>
            </a:r>
            <a:r>
              <a:rPr lang="es-AR" dirty="0" err="1"/>
              <a:t>world</a:t>
            </a:r>
            <a:r>
              <a:rPr lang="es-AR" dirty="0"/>
              <a:t> </a:t>
            </a:r>
            <a:r>
              <a:rPr lang="es-AR" dirty="0" err="1"/>
              <a:t>market</a:t>
            </a:r>
            <a:r>
              <a:rPr lang="es-AR" dirty="0"/>
              <a:t>, </a:t>
            </a:r>
          </a:p>
          <a:p>
            <a:pPr lvl="1">
              <a:spcBef>
                <a:spcPts val="1200"/>
              </a:spcBef>
            </a:pPr>
            <a:r>
              <a:rPr lang="es-AR" dirty="0" err="1"/>
              <a:t>Copper</a:t>
            </a:r>
            <a:r>
              <a:rPr lang="es-AR" dirty="0"/>
              <a:t> </a:t>
            </a:r>
            <a:r>
              <a:rPr lang="es-AR" dirty="0" err="1"/>
              <a:t>explains</a:t>
            </a:r>
            <a:r>
              <a:rPr lang="es-AR" dirty="0"/>
              <a:t> 8% of GDP, 16% of fiscal </a:t>
            </a:r>
            <a:r>
              <a:rPr lang="es-AR" dirty="0" err="1"/>
              <a:t>incomes</a:t>
            </a:r>
            <a:r>
              <a:rPr lang="en-GB" dirty="0"/>
              <a:t>, 50% exports</a:t>
            </a:r>
          </a:p>
          <a:p>
            <a:pPr>
              <a:spcBef>
                <a:spcPts val="1200"/>
              </a:spcBef>
            </a:pPr>
            <a:r>
              <a:rPr lang="en-GB" dirty="0"/>
              <a:t>Dominated by a small number of large actors, mostly transnational, BUT CODELCO</a:t>
            </a:r>
          </a:p>
          <a:p>
            <a:pPr>
              <a:spcBef>
                <a:spcPts val="1200"/>
              </a:spcBef>
            </a:pPr>
            <a:r>
              <a:rPr lang="en-GB" dirty="0" smtClean="0"/>
              <a:t>With </a:t>
            </a:r>
            <a:r>
              <a:rPr lang="en-GB" dirty="0"/>
              <a:t>strong presence of </a:t>
            </a:r>
            <a:r>
              <a:rPr lang="en-GB" dirty="0" smtClean="0"/>
              <a:t>state, market </a:t>
            </a:r>
            <a:r>
              <a:rPr lang="en-GB" dirty="0"/>
              <a:t>driven perspective, </a:t>
            </a:r>
            <a:endParaRPr lang="en-GB" dirty="0" smtClean="0"/>
          </a:p>
          <a:p>
            <a:pPr>
              <a:spcBef>
                <a:spcPts val="1200"/>
              </a:spcBef>
            </a:pPr>
            <a:r>
              <a:rPr lang="en-GB" dirty="0" smtClean="0"/>
              <a:t>Recently </a:t>
            </a:r>
            <a:r>
              <a:rPr lang="en-GB" dirty="0"/>
              <a:t>expanded, gained importance</a:t>
            </a:r>
          </a:p>
          <a:p>
            <a:pPr>
              <a:spcBef>
                <a:spcPts val="1200"/>
              </a:spcBef>
            </a:pPr>
            <a:r>
              <a:rPr lang="en-GB" dirty="0"/>
              <a:t>But questioned, with strong pressures for change</a:t>
            </a:r>
          </a:p>
          <a:p>
            <a:pPr>
              <a:spcBef>
                <a:spcPts val="1200"/>
              </a:spcBef>
            </a:pPr>
            <a:endParaRPr lang="es-AR" dirty="0"/>
          </a:p>
        </p:txBody>
      </p:sp>
    </p:spTree>
    <p:extLst>
      <p:ext uri="{BB962C8B-B14F-4D97-AF65-F5344CB8AC3E}">
        <p14:creationId xmlns:p14="http://schemas.microsoft.com/office/powerpoint/2010/main" val="2217622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copper: pressures for change</a:t>
            </a:r>
          </a:p>
        </p:txBody>
      </p:sp>
      <p:sp>
        <p:nvSpPr>
          <p:cNvPr id="3" name="2 Marcador de contenido"/>
          <p:cNvSpPr>
            <a:spLocks noGrp="1"/>
          </p:cNvSpPr>
          <p:nvPr>
            <p:ph sz="quarter" idx="1"/>
          </p:nvPr>
        </p:nvSpPr>
        <p:spPr/>
        <p:txBody>
          <a:bodyPr>
            <a:normAutofit/>
          </a:bodyPr>
          <a:lstStyle/>
          <a:p>
            <a:pPr>
              <a:spcBef>
                <a:spcPts val="1200"/>
              </a:spcBef>
            </a:pPr>
            <a:r>
              <a:rPr lang="en-GB" dirty="0"/>
              <a:t>Two types of pressures:</a:t>
            </a:r>
          </a:p>
          <a:p>
            <a:pPr>
              <a:spcBef>
                <a:spcPts val="1200"/>
              </a:spcBef>
            </a:pPr>
            <a:r>
              <a:rPr lang="en-GB" dirty="0"/>
              <a:t>From pressures within the regime: productive, technological</a:t>
            </a:r>
          </a:p>
          <a:p>
            <a:pPr lvl="1">
              <a:spcBef>
                <a:spcPts val="1200"/>
              </a:spcBef>
            </a:pPr>
            <a:r>
              <a:rPr lang="en-GB" dirty="0"/>
              <a:t>Increasing costs, drop in productivity, problems to access key inputs</a:t>
            </a:r>
          </a:p>
          <a:p>
            <a:pPr>
              <a:spcBef>
                <a:spcPts val="1200"/>
              </a:spcBef>
            </a:pPr>
            <a:r>
              <a:rPr lang="en-GB" dirty="0"/>
              <a:t>From outside: of development</a:t>
            </a:r>
          </a:p>
          <a:p>
            <a:pPr lvl="1">
              <a:spcBef>
                <a:spcPts val="1200"/>
              </a:spcBef>
            </a:pPr>
            <a:r>
              <a:rPr lang="en-GB" dirty="0"/>
              <a:t>Need to augment local linkages, incentive local technological capabilities, reduce negative environmental impact and reduce social conflicts</a:t>
            </a:r>
          </a:p>
          <a:p>
            <a:pPr lvl="1"/>
            <a:endParaRPr lang="en-GB" dirty="0"/>
          </a:p>
        </p:txBody>
      </p:sp>
    </p:spTree>
    <p:extLst>
      <p:ext uri="{BB962C8B-B14F-4D97-AF65-F5344CB8AC3E}">
        <p14:creationId xmlns:p14="http://schemas.microsoft.com/office/powerpoint/2010/main" val="1108908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copper: Reaction of the regime</a:t>
            </a:r>
          </a:p>
        </p:txBody>
      </p:sp>
      <p:sp>
        <p:nvSpPr>
          <p:cNvPr id="3" name="2 Marcador de contenido"/>
          <p:cNvSpPr>
            <a:spLocks noGrp="1"/>
          </p:cNvSpPr>
          <p:nvPr>
            <p:ph sz="quarter" idx="1"/>
          </p:nvPr>
        </p:nvSpPr>
        <p:spPr/>
        <p:txBody>
          <a:bodyPr>
            <a:normAutofit/>
          </a:bodyPr>
          <a:lstStyle/>
          <a:p>
            <a:pPr>
              <a:spcBef>
                <a:spcPts val="1200"/>
              </a:spcBef>
            </a:pPr>
            <a:r>
              <a:rPr lang="en-GB" dirty="0"/>
              <a:t>Aware of the need for change</a:t>
            </a:r>
          </a:p>
          <a:p>
            <a:pPr>
              <a:spcBef>
                <a:spcPts val="1200"/>
              </a:spcBef>
            </a:pPr>
            <a:r>
              <a:rPr lang="en-GB" dirty="0"/>
              <a:t>Trying to developing articulated responses, through public and private partnerships</a:t>
            </a:r>
          </a:p>
          <a:p>
            <a:pPr lvl="1">
              <a:spcBef>
                <a:spcPts val="1200"/>
              </a:spcBef>
            </a:pPr>
            <a:r>
              <a:rPr lang="es-AR" dirty="0"/>
              <a:t>La Alianza Valor Minero</a:t>
            </a:r>
          </a:p>
          <a:p>
            <a:pPr lvl="1">
              <a:spcBef>
                <a:spcPts val="1200"/>
              </a:spcBef>
            </a:pPr>
            <a:r>
              <a:rPr lang="es-AR" dirty="0"/>
              <a:t>Programa Nacional de Minería Alta Ley</a:t>
            </a:r>
            <a:endParaRPr lang="en-GB" dirty="0"/>
          </a:p>
          <a:p>
            <a:pPr lvl="1">
              <a:spcBef>
                <a:spcPts val="1200"/>
              </a:spcBef>
            </a:pPr>
            <a:r>
              <a:rPr lang="en-GB" dirty="0" err="1"/>
              <a:t>Programa</a:t>
            </a:r>
            <a:r>
              <a:rPr lang="en-GB" dirty="0"/>
              <a:t> de </a:t>
            </a:r>
            <a:r>
              <a:rPr lang="en-GB" dirty="0" err="1"/>
              <a:t>proveedores</a:t>
            </a:r>
            <a:r>
              <a:rPr lang="en-GB" dirty="0"/>
              <a:t> de </a:t>
            </a:r>
            <a:r>
              <a:rPr lang="en-GB" dirty="0" err="1"/>
              <a:t>clase</a:t>
            </a:r>
            <a:r>
              <a:rPr lang="en-GB" dirty="0"/>
              <a:t> </a:t>
            </a:r>
            <a:r>
              <a:rPr lang="en-GB" dirty="0" err="1"/>
              <a:t>mundial</a:t>
            </a:r>
            <a:endParaRPr lang="en-GB" dirty="0"/>
          </a:p>
          <a:p>
            <a:pPr>
              <a:spcBef>
                <a:spcPts val="1200"/>
              </a:spcBef>
            </a:pPr>
            <a:r>
              <a:rPr lang="en-GB" dirty="0"/>
              <a:t>But not very strong commitments from private </a:t>
            </a:r>
            <a:r>
              <a:rPr lang="en-GB" dirty="0" smtClean="0"/>
              <a:t>companies or public sector</a:t>
            </a:r>
            <a:endParaRPr lang="en-GB" dirty="0"/>
          </a:p>
          <a:p>
            <a:pPr lvl="1">
              <a:spcBef>
                <a:spcPts val="1200"/>
              </a:spcBef>
            </a:pPr>
            <a:r>
              <a:rPr lang="en-GB" dirty="0"/>
              <a:t>Reduced investments</a:t>
            </a:r>
          </a:p>
          <a:p>
            <a:pPr>
              <a:spcBef>
                <a:spcPts val="1200"/>
              </a:spcBef>
            </a:pPr>
            <a:r>
              <a:rPr lang="en-GB" dirty="0" smtClean="0"/>
              <a:t>Several </a:t>
            </a:r>
            <a:r>
              <a:rPr lang="en-GB" dirty="0"/>
              <a:t>responses in course, but all very incipient</a:t>
            </a:r>
          </a:p>
          <a:p>
            <a:endParaRPr lang="en-GB" dirty="0"/>
          </a:p>
        </p:txBody>
      </p:sp>
    </p:spTree>
    <p:extLst>
      <p:ext uri="{BB962C8B-B14F-4D97-AF65-F5344CB8AC3E}">
        <p14:creationId xmlns:p14="http://schemas.microsoft.com/office/powerpoint/2010/main" val="1033357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copper: Niches (EXAMPLES)</a:t>
            </a:r>
          </a:p>
        </p:txBody>
      </p:sp>
      <p:sp>
        <p:nvSpPr>
          <p:cNvPr id="3" name="2 Marcador de contenido"/>
          <p:cNvSpPr>
            <a:spLocks noGrp="1"/>
          </p:cNvSpPr>
          <p:nvPr>
            <p:ph sz="quarter" idx="1"/>
          </p:nvPr>
        </p:nvSpPr>
        <p:spPr>
          <a:xfrm>
            <a:off x="457200" y="1600200"/>
            <a:ext cx="7643192" cy="4873752"/>
          </a:xfrm>
        </p:spPr>
        <p:txBody>
          <a:bodyPr>
            <a:normAutofit/>
          </a:bodyPr>
          <a:lstStyle/>
          <a:p>
            <a:pPr>
              <a:spcBef>
                <a:spcPts val="1200"/>
              </a:spcBef>
            </a:pPr>
            <a:r>
              <a:rPr lang="en-GB" dirty="0"/>
              <a:t>Responding to productive and technological challenges</a:t>
            </a:r>
          </a:p>
          <a:p>
            <a:pPr>
              <a:spcBef>
                <a:spcPts val="1200"/>
              </a:spcBef>
            </a:pPr>
            <a:r>
              <a:rPr lang="en-GB" dirty="0"/>
              <a:t>Subterraneous mining:</a:t>
            </a:r>
          </a:p>
          <a:p>
            <a:pPr lvl="1">
              <a:spcBef>
                <a:spcPts val="1200"/>
              </a:spcBef>
            </a:pPr>
            <a:r>
              <a:rPr lang="en-GB" dirty="0"/>
              <a:t>Initiative: Public company, </a:t>
            </a:r>
            <a:r>
              <a:rPr lang="en-GB" dirty="0" err="1"/>
              <a:t>Codelco</a:t>
            </a:r>
            <a:endParaRPr lang="en-GB" dirty="0"/>
          </a:p>
          <a:p>
            <a:pPr lvl="1">
              <a:spcBef>
                <a:spcPts val="1200"/>
              </a:spcBef>
            </a:pPr>
            <a:r>
              <a:rPr lang="en-GB" dirty="0"/>
              <a:t>World class innovation, the largest mining project developing this technology in the world</a:t>
            </a:r>
          </a:p>
          <a:p>
            <a:pPr>
              <a:spcBef>
                <a:spcPts val="1200"/>
              </a:spcBef>
            </a:pPr>
            <a:r>
              <a:rPr lang="en-GB" dirty="0" smtClean="0"/>
              <a:t>Human capital:</a:t>
            </a:r>
            <a:endParaRPr lang="en-GB" dirty="0"/>
          </a:p>
          <a:p>
            <a:pPr lvl="1">
              <a:spcBef>
                <a:spcPts val="1200"/>
              </a:spcBef>
            </a:pPr>
            <a:r>
              <a:rPr lang="en-GB" dirty="0" smtClean="0"/>
              <a:t>Training human resources of excellence (the idea is to take researcher from 350 to </a:t>
            </a:r>
            <a:r>
              <a:rPr lang="en-GB" dirty="0"/>
              <a:t>600)</a:t>
            </a:r>
          </a:p>
          <a:p>
            <a:pPr lvl="1">
              <a:spcBef>
                <a:spcPts val="1200"/>
              </a:spcBef>
            </a:pPr>
            <a:r>
              <a:rPr lang="en-GB" dirty="0"/>
              <a:t>Match </a:t>
            </a:r>
            <a:r>
              <a:rPr lang="en-GB" dirty="0" smtClean="0"/>
              <a:t>supply and demand of skills</a:t>
            </a:r>
            <a:endParaRPr lang="en-GB" dirty="0"/>
          </a:p>
          <a:p>
            <a:pPr lvl="1"/>
            <a:endParaRPr lang="en-GB" dirty="0">
              <a:solidFill>
                <a:srgbClr val="FF0000"/>
              </a:solidFill>
            </a:endParaRPr>
          </a:p>
        </p:txBody>
      </p:sp>
    </p:spTree>
    <p:extLst>
      <p:ext uri="{BB962C8B-B14F-4D97-AF65-F5344CB8AC3E}">
        <p14:creationId xmlns:p14="http://schemas.microsoft.com/office/powerpoint/2010/main" val="39095861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copper: Niches (EXAMPLES)</a:t>
            </a:r>
          </a:p>
        </p:txBody>
      </p:sp>
      <p:sp>
        <p:nvSpPr>
          <p:cNvPr id="3" name="2 Marcador de contenido"/>
          <p:cNvSpPr>
            <a:spLocks noGrp="1"/>
          </p:cNvSpPr>
          <p:nvPr>
            <p:ph sz="quarter" idx="1"/>
          </p:nvPr>
        </p:nvSpPr>
        <p:spPr/>
        <p:txBody>
          <a:bodyPr>
            <a:normAutofit/>
          </a:bodyPr>
          <a:lstStyle/>
          <a:p>
            <a:pPr>
              <a:spcBef>
                <a:spcPts val="1200"/>
              </a:spcBef>
            </a:pPr>
            <a:r>
              <a:rPr lang="en-GB" dirty="0"/>
              <a:t>Responding to developmental challenges:</a:t>
            </a:r>
          </a:p>
          <a:p>
            <a:pPr lvl="1">
              <a:spcBef>
                <a:spcPts val="1200"/>
              </a:spcBef>
            </a:pPr>
            <a:r>
              <a:rPr lang="en-GB" dirty="0"/>
              <a:t>Programme World Class Suppliers  </a:t>
            </a:r>
          </a:p>
          <a:p>
            <a:pPr lvl="2">
              <a:spcBef>
                <a:spcPts val="1200"/>
              </a:spcBef>
            </a:pPr>
            <a:r>
              <a:rPr lang="en-GB" dirty="0"/>
              <a:t> Initiative of BHP, then </a:t>
            </a:r>
            <a:r>
              <a:rPr lang="en-GB" dirty="0" err="1"/>
              <a:t>Coodelco</a:t>
            </a:r>
            <a:r>
              <a:rPr lang="en-GB" dirty="0"/>
              <a:t> and others</a:t>
            </a:r>
          </a:p>
          <a:p>
            <a:pPr lvl="3">
              <a:spcBef>
                <a:spcPts val="1200"/>
              </a:spcBef>
            </a:pPr>
            <a:r>
              <a:rPr lang="en-GB" dirty="0"/>
              <a:t>To match demands of mining companies, with local capabilities</a:t>
            </a:r>
          </a:p>
          <a:p>
            <a:pPr lvl="3">
              <a:spcBef>
                <a:spcPts val="1200"/>
              </a:spcBef>
            </a:pPr>
            <a:r>
              <a:rPr lang="en-GB" dirty="0"/>
              <a:t>Reached 600 out 3000 suppliers</a:t>
            </a:r>
          </a:p>
          <a:p>
            <a:pPr>
              <a:spcBef>
                <a:spcPts val="1200"/>
              </a:spcBef>
            </a:pPr>
            <a:r>
              <a:rPr lang="en-GB" dirty="0"/>
              <a:t>Developing testing spaces </a:t>
            </a:r>
          </a:p>
          <a:p>
            <a:pPr>
              <a:spcBef>
                <a:spcPts val="1200"/>
              </a:spcBef>
            </a:pPr>
            <a:r>
              <a:rPr lang="en-GB" dirty="0"/>
              <a:t>Tailing tanks</a:t>
            </a:r>
          </a:p>
          <a:p>
            <a:pPr>
              <a:spcBef>
                <a:spcPts val="1200"/>
              </a:spcBef>
            </a:pPr>
            <a:endParaRPr lang="en-GB" dirty="0" smtClean="0"/>
          </a:p>
          <a:p>
            <a:pPr>
              <a:spcBef>
                <a:spcPts val="1200"/>
              </a:spcBef>
            </a:pPr>
            <a:r>
              <a:rPr lang="en-GB" dirty="0" smtClean="0"/>
              <a:t>Limited </a:t>
            </a:r>
            <a:r>
              <a:rPr lang="en-GB" dirty="0"/>
              <a:t>responses to social problems, dialogue</a:t>
            </a:r>
          </a:p>
        </p:txBody>
      </p:sp>
    </p:spTree>
    <p:extLst>
      <p:ext uri="{BB962C8B-B14F-4D97-AF65-F5344CB8AC3E}">
        <p14:creationId xmlns:p14="http://schemas.microsoft.com/office/powerpoint/2010/main" val="1921533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sz="3000" dirty="0"/>
              <a:t>The case of copper: </a:t>
            </a:r>
            <a:r>
              <a:rPr lang="en-GB" sz="3000" dirty="0" smtClean="0"/>
              <a:t>Possibilities </a:t>
            </a:r>
            <a:r>
              <a:rPr lang="en-GB" sz="3000" dirty="0"/>
              <a:t>of transformation </a:t>
            </a:r>
          </a:p>
        </p:txBody>
      </p:sp>
      <p:sp>
        <p:nvSpPr>
          <p:cNvPr id="3" name="2 Marcador de contenido"/>
          <p:cNvSpPr>
            <a:spLocks noGrp="1"/>
          </p:cNvSpPr>
          <p:nvPr>
            <p:ph sz="quarter" idx="1"/>
          </p:nvPr>
        </p:nvSpPr>
        <p:spPr>
          <a:xfrm>
            <a:off x="457200" y="1600200"/>
            <a:ext cx="8229600" cy="4781128"/>
          </a:xfrm>
        </p:spPr>
        <p:txBody>
          <a:bodyPr>
            <a:normAutofit fontScale="92500" lnSpcReduction="10000"/>
          </a:bodyPr>
          <a:lstStyle/>
          <a:p>
            <a:pPr>
              <a:spcBef>
                <a:spcPts val="1200"/>
              </a:spcBef>
            </a:pPr>
            <a:r>
              <a:rPr lang="en-GB" dirty="0"/>
              <a:t>Regimen under considerable stress due to maturity, responding, </a:t>
            </a:r>
            <a:r>
              <a:rPr lang="en-GB" dirty="0" err="1"/>
              <a:t>adaptative</a:t>
            </a:r>
            <a:endParaRPr lang="en-GB" dirty="0"/>
          </a:p>
          <a:p>
            <a:pPr>
              <a:spcBef>
                <a:spcPts val="1200"/>
              </a:spcBef>
            </a:pPr>
            <a:r>
              <a:rPr lang="en-GB" dirty="0"/>
              <a:t>Consensus within the regime and niches are very incipient, need to to get</a:t>
            </a:r>
          </a:p>
          <a:p>
            <a:pPr lvl="1">
              <a:spcBef>
                <a:spcPts val="1200"/>
              </a:spcBef>
            </a:pPr>
            <a:r>
              <a:rPr lang="en-GB" dirty="0"/>
              <a:t>More commitment from private companies, abandon short term bias in vestment decisions (e.g. problems PWCS, Marin, </a:t>
            </a:r>
            <a:r>
              <a:rPr lang="en-GB" dirty="0" err="1"/>
              <a:t>Olivary</a:t>
            </a:r>
            <a:r>
              <a:rPr lang="en-GB" dirty="0"/>
              <a:t>, </a:t>
            </a:r>
            <a:r>
              <a:rPr lang="en-GB" dirty="0" err="1"/>
              <a:t>Pietrobelli</a:t>
            </a:r>
            <a:r>
              <a:rPr lang="en-GB" dirty="0"/>
              <a:t>, 2016)</a:t>
            </a:r>
          </a:p>
          <a:p>
            <a:pPr lvl="1">
              <a:spcBef>
                <a:spcPts val="1200"/>
              </a:spcBef>
            </a:pPr>
            <a:r>
              <a:rPr lang="en-GB" dirty="0"/>
              <a:t>Continuity of policy support</a:t>
            </a:r>
          </a:p>
          <a:p>
            <a:pPr lvl="1">
              <a:spcBef>
                <a:spcPts val="1200"/>
              </a:spcBef>
            </a:pPr>
            <a:r>
              <a:rPr lang="en-GB" dirty="0" smtClean="0"/>
              <a:t>Take care of institutional problems, </a:t>
            </a:r>
            <a:r>
              <a:rPr lang="en-GB" dirty="0"/>
              <a:t>e.g. IPR</a:t>
            </a:r>
          </a:p>
          <a:p>
            <a:pPr>
              <a:spcBef>
                <a:spcPts val="1200"/>
              </a:spcBef>
            </a:pPr>
            <a:r>
              <a:rPr lang="en-GB" dirty="0"/>
              <a:t>But all responses are from inside, niches are very symbiotic, </a:t>
            </a:r>
            <a:endParaRPr lang="en-GB" dirty="0" smtClean="0"/>
          </a:p>
          <a:p>
            <a:pPr>
              <a:spcBef>
                <a:spcPts val="1200"/>
              </a:spcBef>
            </a:pPr>
            <a:r>
              <a:rPr lang="en-GB" dirty="0" smtClean="0"/>
              <a:t>Not path breaking niches </a:t>
            </a:r>
            <a:r>
              <a:rPr lang="en-GB" dirty="0"/>
              <a:t>that address sustainability challenges</a:t>
            </a:r>
          </a:p>
          <a:p>
            <a:pPr lvl="1">
              <a:spcBef>
                <a:spcPts val="1200"/>
              </a:spcBef>
            </a:pPr>
            <a:endParaRPr lang="en-GB" dirty="0"/>
          </a:p>
          <a:p>
            <a:pPr lvl="1"/>
            <a:endParaRPr lang="en-GB" dirty="0"/>
          </a:p>
          <a:p>
            <a:endParaRPr lang="en-GB" dirty="0"/>
          </a:p>
          <a:p>
            <a:pPr lvl="1"/>
            <a:endParaRPr lang="en-GB" dirty="0"/>
          </a:p>
          <a:p>
            <a:endParaRPr lang="en-GB" dirty="0"/>
          </a:p>
        </p:txBody>
      </p:sp>
    </p:spTree>
    <p:extLst>
      <p:ext uri="{BB962C8B-B14F-4D97-AF65-F5344CB8AC3E}">
        <p14:creationId xmlns:p14="http://schemas.microsoft.com/office/powerpoint/2010/main" val="3376795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78098"/>
          </a:xfrm>
        </p:spPr>
        <p:txBody>
          <a:bodyPr/>
          <a:lstStyle/>
          <a:p>
            <a:r>
              <a:rPr lang="en-GB" dirty="0"/>
              <a:t>The case of lithium: The regime</a:t>
            </a:r>
          </a:p>
        </p:txBody>
      </p:sp>
      <p:sp>
        <p:nvSpPr>
          <p:cNvPr id="3" name="2 Marcador de contenido"/>
          <p:cNvSpPr>
            <a:spLocks noGrp="1"/>
          </p:cNvSpPr>
          <p:nvPr>
            <p:ph sz="quarter" idx="1"/>
          </p:nvPr>
        </p:nvSpPr>
        <p:spPr>
          <a:xfrm>
            <a:off x="457200" y="1484784"/>
            <a:ext cx="8229600" cy="5112568"/>
          </a:xfrm>
        </p:spPr>
        <p:txBody>
          <a:bodyPr>
            <a:normAutofit fontScale="70000" lnSpcReduction="20000"/>
          </a:bodyPr>
          <a:lstStyle/>
          <a:p>
            <a:pPr lvl="0">
              <a:spcBef>
                <a:spcPts val="1200"/>
              </a:spcBef>
            </a:pPr>
            <a:r>
              <a:rPr lang="en-GB" sz="4000" b="1" dirty="0"/>
              <a:t>Emergent</a:t>
            </a:r>
            <a:endParaRPr lang="es-AR" sz="4000" b="1" dirty="0"/>
          </a:p>
          <a:p>
            <a:pPr>
              <a:spcBef>
                <a:spcPts val="1200"/>
              </a:spcBef>
            </a:pPr>
            <a:r>
              <a:rPr lang="en-GB" sz="3400" dirty="0"/>
              <a:t>Potentially, in the next few years, Argentina may become the larger producer of lithium in the world</a:t>
            </a:r>
          </a:p>
          <a:p>
            <a:pPr lvl="0">
              <a:spcBef>
                <a:spcPts val="1200"/>
              </a:spcBef>
            </a:pPr>
            <a:r>
              <a:rPr lang="en-GB" sz="3400" dirty="0" smtClean="0"/>
              <a:t>Growing </a:t>
            </a:r>
            <a:r>
              <a:rPr lang="en-GB" sz="3400" dirty="0"/>
              <a:t>importance, but still insignificant weight in the domestic economic structure</a:t>
            </a:r>
          </a:p>
          <a:p>
            <a:pPr lvl="0">
              <a:spcBef>
                <a:spcPts val="1200"/>
              </a:spcBef>
            </a:pPr>
            <a:r>
              <a:rPr lang="en-GB" sz="3400" dirty="0" smtClean="0"/>
              <a:t>Dominated </a:t>
            </a:r>
            <a:r>
              <a:rPr lang="en-GB" sz="3400" dirty="0"/>
              <a:t>by a small number of large transnational companies</a:t>
            </a:r>
            <a:endParaRPr lang="es-AR" sz="3400" dirty="0"/>
          </a:p>
          <a:p>
            <a:pPr lvl="0">
              <a:spcBef>
                <a:spcPts val="1200"/>
              </a:spcBef>
            </a:pPr>
            <a:r>
              <a:rPr lang="es-ES" sz="3400" dirty="0" err="1"/>
              <a:t>Extractive-oriented</a:t>
            </a:r>
            <a:r>
              <a:rPr lang="es-ES" sz="3400" dirty="0"/>
              <a:t> </a:t>
            </a:r>
            <a:r>
              <a:rPr lang="es-ES" sz="3400" dirty="0" err="1"/>
              <a:t>approach</a:t>
            </a:r>
            <a:endParaRPr lang="es-ES" sz="3400" dirty="0"/>
          </a:p>
          <a:p>
            <a:pPr lvl="0">
              <a:spcBef>
                <a:spcPts val="1200"/>
              </a:spcBef>
            </a:pPr>
            <a:r>
              <a:rPr lang="es-ES" sz="3400" dirty="0" err="1"/>
              <a:t>Normative</a:t>
            </a:r>
            <a:r>
              <a:rPr lang="es-ES" sz="3400" dirty="0"/>
              <a:t> </a:t>
            </a:r>
            <a:r>
              <a:rPr lang="es-ES" sz="3400" dirty="0" err="1"/>
              <a:t>framework</a:t>
            </a:r>
            <a:r>
              <a:rPr lang="es-ES" sz="3400" dirty="0"/>
              <a:t> set rules </a:t>
            </a:r>
            <a:r>
              <a:rPr lang="es-ES" sz="3400" dirty="0" err="1"/>
              <a:t>favouring</a:t>
            </a:r>
            <a:r>
              <a:rPr lang="es-ES" sz="3400" dirty="0"/>
              <a:t> </a:t>
            </a:r>
            <a:r>
              <a:rPr lang="es-ES" sz="3400" dirty="0" err="1"/>
              <a:t>extractive</a:t>
            </a:r>
            <a:r>
              <a:rPr lang="es-ES" sz="3400" dirty="0"/>
              <a:t> </a:t>
            </a:r>
            <a:r>
              <a:rPr lang="es-ES" sz="3400" dirty="0" err="1"/>
              <a:t>activities</a:t>
            </a:r>
            <a:endParaRPr lang="es-ES" sz="3400" dirty="0"/>
          </a:p>
          <a:p>
            <a:pPr lvl="1">
              <a:spcBef>
                <a:spcPts val="1200"/>
              </a:spcBef>
            </a:pPr>
            <a:r>
              <a:rPr lang="es-ES" sz="3000" dirty="0" err="1" smtClean="0"/>
              <a:t>ExceptionJujuy</a:t>
            </a:r>
            <a:r>
              <a:rPr lang="es-ES" sz="3000" dirty="0" smtClean="0"/>
              <a:t> </a:t>
            </a:r>
            <a:r>
              <a:rPr lang="es-ES" sz="3000" dirty="0"/>
              <a:t>(</a:t>
            </a:r>
            <a:r>
              <a:rPr lang="es-ES" sz="3000" dirty="0" err="1"/>
              <a:t>development-oriented</a:t>
            </a:r>
            <a:r>
              <a:rPr lang="es-ES" sz="3000" dirty="0"/>
              <a:t> </a:t>
            </a:r>
            <a:r>
              <a:rPr lang="es-ES" sz="3000" dirty="0" err="1"/>
              <a:t>policy</a:t>
            </a:r>
            <a:r>
              <a:rPr lang="es-ES" sz="3000" dirty="0"/>
              <a:t> </a:t>
            </a:r>
            <a:r>
              <a:rPr lang="es-ES" sz="3000" dirty="0" err="1"/>
              <a:t>approach</a:t>
            </a:r>
            <a:r>
              <a:rPr lang="es-ES" sz="3000" dirty="0"/>
              <a:t>)</a:t>
            </a:r>
          </a:p>
          <a:p>
            <a:pPr lvl="0">
              <a:spcBef>
                <a:spcPts val="1200"/>
              </a:spcBef>
            </a:pPr>
            <a:r>
              <a:rPr lang="es-ES" sz="3400" dirty="0"/>
              <a:t>Local </a:t>
            </a:r>
            <a:r>
              <a:rPr lang="es-ES" sz="3400" dirty="0" err="1"/>
              <a:t>communities</a:t>
            </a:r>
            <a:r>
              <a:rPr lang="es-ES" sz="3400" dirty="0"/>
              <a:t> </a:t>
            </a:r>
            <a:r>
              <a:rPr lang="es-ES" sz="3400" dirty="0" err="1" smtClean="0"/>
              <a:t>involved</a:t>
            </a:r>
            <a:endParaRPr lang="es-AR" sz="3400" dirty="0"/>
          </a:p>
          <a:p>
            <a:pPr lvl="0"/>
            <a:endParaRPr lang="es-AR" dirty="0"/>
          </a:p>
          <a:p>
            <a:endParaRPr lang="en-GB" dirty="0"/>
          </a:p>
        </p:txBody>
      </p:sp>
    </p:spTree>
    <p:extLst>
      <p:ext uri="{BB962C8B-B14F-4D97-AF65-F5344CB8AC3E}">
        <p14:creationId xmlns:p14="http://schemas.microsoft.com/office/powerpoint/2010/main" val="2769859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lithium: pressures for change</a:t>
            </a:r>
          </a:p>
        </p:txBody>
      </p:sp>
      <p:sp>
        <p:nvSpPr>
          <p:cNvPr id="3" name="2 Marcador de contenido"/>
          <p:cNvSpPr>
            <a:spLocks noGrp="1"/>
          </p:cNvSpPr>
          <p:nvPr>
            <p:ph sz="quarter" idx="1"/>
          </p:nvPr>
        </p:nvSpPr>
        <p:spPr/>
        <p:txBody>
          <a:bodyPr>
            <a:normAutofit lnSpcReduction="10000"/>
          </a:bodyPr>
          <a:lstStyle/>
          <a:p>
            <a:pPr marL="0" indent="0">
              <a:buNone/>
            </a:pPr>
            <a:r>
              <a:rPr lang="en-GB" u="sng" dirty="0"/>
              <a:t>Two types:</a:t>
            </a:r>
          </a:p>
          <a:p>
            <a:r>
              <a:rPr lang="en-GB" dirty="0"/>
              <a:t>Productive/technological: pressures from within the regime:</a:t>
            </a:r>
          </a:p>
          <a:p>
            <a:pPr lvl="1"/>
            <a:r>
              <a:rPr lang="en-GB" dirty="0"/>
              <a:t>Local specificities: need to adapt technology to local environment</a:t>
            </a:r>
            <a:r>
              <a:rPr lang="en-GB" dirty="0" smtClean="0"/>
              <a:t>.</a:t>
            </a:r>
          </a:p>
          <a:p>
            <a:pPr lvl="1"/>
            <a:endParaRPr lang="en-GB" dirty="0"/>
          </a:p>
          <a:p>
            <a:r>
              <a:rPr lang="en-GB" dirty="0"/>
              <a:t>Developmental: landscape pressures:</a:t>
            </a:r>
          </a:p>
          <a:p>
            <a:pPr marL="0" indent="0">
              <a:buNone/>
            </a:pPr>
            <a:endParaRPr lang="en-GB" dirty="0"/>
          </a:p>
          <a:p>
            <a:pPr lvl="1"/>
            <a:r>
              <a:rPr lang="en-GB" dirty="0"/>
              <a:t>The “curse” of mining industry. Pressures for increasing linkages with the socio-economic fabric</a:t>
            </a:r>
          </a:p>
          <a:p>
            <a:pPr lvl="1"/>
            <a:r>
              <a:rPr lang="en-GB" dirty="0"/>
              <a:t>Environmental pressures: the problem of water</a:t>
            </a:r>
          </a:p>
          <a:p>
            <a:pPr lvl="1"/>
            <a:r>
              <a:rPr lang="en-GB" dirty="0"/>
              <a:t>Social tensions with local communities. Social license</a:t>
            </a:r>
            <a:r>
              <a:rPr lang="en-GB" dirty="0" smtClean="0"/>
              <a:t>.</a:t>
            </a:r>
            <a:endParaRPr lang="en-GB" dirty="0"/>
          </a:p>
        </p:txBody>
      </p:sp>
    </p:spTree>
    <p:extLst>
      <p:ext uri="{BB962C8B-B14F-4D97-AF65-F5344CB8AC3E}">
        <p14:creationId xmlns:p14="http://schemas.microsoft.com/office/powerpoint/2010/main" val="244700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Problem and objective of the research</a:t>
            </a:r>
          </a:p>
        </p:txBody>
      </p:sp>
      <p:sp>
        <p:nvSpPr>
          <p:cNvPr id="3" name="2 Marcador de contenido"/>
          <p:cNvSpPr>
            <a:spLocks noGrp="1"/>
          </p:cNvSpPr>
          <p:nvPr>
            <p:ph sz="quarter" idx="1"/>
          </p:nvPr>
        </p:nvSpPr>
        <p:spPr/>
        <p:txBody>
          <a:bodyPr>
            <a:normAutofit lnSpcReduction="10000"/>
          </a:bodyPr>
          <a:lstStyle/>
          <a:p>
            <a:pPr algn="just">
              <a:spcBef>
                <a:spcPts val="1200"/>
              </a:spcBef>
            </a:pPr>
            <a:r>
              <a:rPr lang="en-GB" dirty="0"/>
              <a:t>Extractive industries face important challenges</a:t>
            </a:r>
          </a:p>
          <a:p>
            <a:pPr algn="just">
              <a:spcBef>
                <a:spcPts val="1200"/>
              </a:spcBef>
            </a:pPr>
            <a:r>
              <a:rPr lang="en-GB" dirty="0"/>
              <a:t>There are increasing pressures for transforming these industries</a:t>
            </a:r>
          </a:p>
          <a:p>
            <a:pPr algn="just">
              <a:spcBef>
                <a:spcPts val="1200"/>
              </a:spcBef>
            </a:pPr>
            <a:r>
              <a:rPr lang="en-GB" dirty="0"/>
              <a:t>Based on the theoretical framework of socio-technological transitions we analyse opportunities and challenges for transformation in two cases of extractive industries in Latin America: copper and lithium</a:t>
            </a:r>
          </a:p>
          <a:p>
            <a:pPr algn="just">
              <a:spcBef>
                <a:spcPts val="1200"/>
              </a:spcBef>
            </a:pPr>
            <a:r>
              <a:rPr lang="en-GB" dirty="0"/>
              <a:t>The article is </a:t>
            </a:r>
            <a:r>
              <a:rPr lang="en-GB" u="sng" dirty="0"/>
              <a:t>explorative in nature</a:t>
            </a:r>
            <a:r>
              <a:rPr lang="en-GB" dirty="0"/>
              <a:t>, seeking to </a:t>
            </a:r>
            <a:r>
              <a:rPr lang="en-GB" dirty="0" smtClean="0"/>
              <a:t>experiment with the framework, </a:t>
            </a:r>
            <a:r>
              <a:rPr lang="en-GB" dirty="0"/>
              <a:t>to rise new issues and questions, and to open up avenues of research</a:t>
            </a:r>
          </a:p>
        </p:txBody>
      </p:sp>
    </p:spTree>
    <p:extLst>
      <p:ext uri="{BB962C8B-B14F-4D97-AF65-F5344CB8AC3E}">
        <p14:creationId xmlns:p14="http://schemas.microsoft.com/office/powerpoint/2010/main" val="83427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lithium: Reaction of the regime</a:t>
            </a:r>
          </a:p>
        </p:txBody>
      </p:sp>
      <p:sp>
        <p:nvSpPr>
          <p:cNvPr id="3" name="2 Marcador de contenido"/>
          <p:cNvSpPr>
            <a:spLocks noGrp="1"/>
          </p:cNvSpPr>
          <p:nvPr>
            <p:ph sz="quarter" idx="1"/>
          </p:nvPr>
        </p:nvSpPr>
        <p:spPr>
          <a:xfrm>
            <a:off x="457200" y="1600200"/>
            <a:ext cx="7643192" cy="4873752"/>
          </a:xfrm>
        </p:spPr>
        <p:txBody>
          <a:bodyPr>
            <a:normAutofit lnSpcReduction="10000"/>
          </a:bodyPr>
          <a:lstStyle/>
          <a:p>
            <a:pPr>
              <a:spcBef>
                <a:spcPts val="1200"/>
              </a:spcBef>
            </a:pPr>
            <a:r>
              <a:rPr lang="en-GB" dirty="0"/>
              <a:t>Limited due to the peripheral, disarticulated, character of the regime dominated by transnational subsidiaries specialised in extractive activities, with little linkages with strong local actors</a:t>
            </a:r>
          </a:p>
          <a:p>
            <a:pPr lvl="1">
              <a:spcBef>
                <a:spcPts val="1200"/>
              </a:spcBef>
            </a:pPr>
            <a:r>
              <a:rPr lang="en-GB" dirty="0"/>
              <a:t>Domestic subsidiaries, dominating actors, with limited capabilities, rely on headquarters</a:t>
            </a:r>
          </a:p>
          <a:p>
            <a:pPr lvl="1">
              <a:spcBef>
                <a:spcPts val="1200"/>
              </a:spcBef>
            </a:pPr>
            <a:r>
              <a:rPr lang="en-GB" dirty="0"/>
              <a:t>Public institutions and local actors starting to develop initiatives, with little resources and sustained support </a:t>
            </a:r>
          </a:p>
          <a:p>
            <a:pPr lvl="2">
              <a:spcBef>
                <a:spcPts val="1200"/>
              </a:spcBef>
            </a:pPr>
            <a:r>
              <a:rPr lang="en-GB" dirty="0"/>
              <a:t>E.g. province of Jujuy. Lithium as a “strategic natural resource”.</a:t>
            </a:r>
          </a:p>
          <a:p>
            <a:pPr lvl="3">
              <a:spcBef>
                <a:spcPts val="1200"/>
              </a:spcBef>
            </a:pPr>
            <a:r>
              <a:rPr lang="en-GB" dirty="0"/>
              <a:t>JEMSE</a:t>
            </a:r>
          </a:p>
          <a:p>
            <a:pPr lvl="3">
              <a:spcBef>
                <a:spcPts val="1200"/>
              </a:spcBef>
            </a:pPr>
            <a:r>
              <a:rPr lang="en-GB" dirty="0"/>
              <a:t>Industrial park for mining and logistic services</a:t>
            </a:r>
          </a:p>
          <a:p>
            <a:endParaRPr lang="en-GB" dirty="0"/>
          </a:p>
          <a:p>
            <a:pPr lvl="1"/>
            <a:endParaRPr lang="en-GB" dirty="0"/>
          </a:p>
        </p:txBody>
      </p:sp>
    </p:spTree>
    <p:extLst>
      <p:ext uri="{BB962C8B-B14F-4D97-AF65-F5344CB8AC3E}">
        <p14:creationId xmlns:p14="http://schemas.microsoft.com/office/powerpoint/2010/main" val="942852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lithium: Niches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76396558"/>
              </p:ext>
            </p:extLst>
          </p:nvPr>
        </p:nvGraphicFramePr>
        <p:xfrm>
          <a:off x="457200" y="1417638"/>
          <a:ext cx="8208913" cy="5112567"/>
        </p:xfrm>
        <a:graphic>
          <a:graphicData uri="http://schemas.openxmlformats.org/drawingml/2006/table">
            <a:tbl>
              <a:tblPr firstRow="1" firstCol="1">
                <a:tableStyleId>{5C22544A-7EE6-4342-B048-85BDC9FD1C3A}</a:tableStyleId>
              </a:tblPr>
              <a:tblGrid>
                <a:gridCol w="1224136">
                  <a:extLst>
                    <a:ext uri="{9D8B030D-6E8A-4147-A177-3AD203B41FA5}">
                      <a16:colId xmlns="" xmlns:a16="http://schemas.microsoft.com/office/drawing/2014/main" val="3837401454"/>
                    </a:ext>
                  </a:extLst>
                </a:gridCol>
                <a:gridCol w="1800200">
                  <a:extLst>
                    <a:ext uri="{9D8B030D-6E8A-4147-A177-3AD203B41FA5}">
                      <a16:colId xmlns="" xmlns:a16="http://schemas.microsoft.com/office/drawing/2014/main" val="4228969382"/>
                    </a:ext>
                  </a:extLst>
                </a:gridCol>
                <a:gridCol w="1008112">
                  <a:extLst>
                    <a:ext uri="{9D8B030D-6E8A-4147-A177-3AD203B41FA5}">
                      <a16:colId xmlns="" xmlns:a16="http://schemas.microsoft.com/office/drawing/2014/main" val="3361571195"/>
                    </a:ext>
                  </a:extLst>
                </a:gridCol>
                <a:gridCol w="1152128">
                  <a:extLst>
                    <a:ext uri="{9D8B030D-6E8A-4147-A177-3AD203B41FA5}">
                      <a16:colId xmlns="" xmlns:a16="http://schemas.microsoft.com/office/drawing/2014/main" val="3390888958"/>
                    </a:ext>
                  </a:extLst>
                </a:gridCol>
                <a:gridCol w="1008112">
                  <a:extLst>
                    <a:ext uri="{9D8B030D-6E8A-4147-A177-3AD203B41FA5}">
                      <a16:colId xmlns="" xmlns:a16="http://schemas.microsoft.com/office/drawing/2014/main" val="3433371460"/>
                    </a:ext>
                  </a:extLst>
                </a:gridCol>
                <a:gridCol w="2016225">
                  <a:extLst>
                    <a:ext uri="{9D8B030D-6E8A-4147-A177-3AD203B41FA5}">
                      <a16:colId xmlns="" xmlns:a16="http://schemas.microsoft.com/office/drawing/2014/main" val="2054054509"/>
                    </a:ext>
                  </a:extLst>
                </a:gridCol>
              </a:tblGrid>
              <a:tr h="212529">
                <a:tc>
                  <a:txBody>
                    <a:bodyPr/>
                    <a:lstStyle/>
                    <a:p>
                      <a:pPr algn="ctr">
                        <a:lnSpc>
                          <a:spcPct val="107000"/>
                        </a:lnSpc>
                        <a:spcAft>
                          <a:spcPts val="0"/>
                        </a:spcAft>
                      </a:pPr>
                      <a:r>
                        <a:rPr lang="es-AR" sz="1200" dirty="0">
                          <a:effectLst/>
                        </a:rPr>
                        <a:t>Niche</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AR" sz="1200" dirty="0" err="1">
                          <a:effectLst/>
                        </a:rPr>
                        <a:t>Challenges</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7000"/>
                        </a:lnSpc>
                        <a:spcAft>
                          <a:spcPts val="0"/>
                        </a:spcAft>
                      </a:pPr>
                      <a:r>
                        <a:rPr lang="es-AR" sz="1200">
                          <a:effectLst/>
                        </a:rPr>
                        <a:t>Actores clave</a:t>
                      </a:r>
                      <a:endParaRPr lang="es-AR" sz="200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AR"/>
                    </a:p>
                  </a:txBody>
                  <a:tcPr/>
                </a:tc>
                <a:tc gridSpan="2">
                  <a:txBody>
                    <a:bodyPr/>
                    <a:lstStyle/>
                    <a:p>
                      <a:pPr algn="ctr">
                        <a:lnSpc>
                          <a:spcPct val="107000"/>
                        </a:lnSpc>
                        <a:spcAft>
                          <a:spcPts val="0"/>
                        </a:spcAft>
                      </a:pPr>
                      <a:r>
                        <a:rPr lang="es-AR" sz="1200">
                          <a:effectLst/>
                        </a:rPr>
                        <a:t>Iniciativas</a:t>
                      </a:r>
                      <a:endParaRPr lang="es-AR" sz="200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AR"/>
                    </a:p>
                  </a:txBody>
                  <a:tcPr/>
                </a:tc>
                <a:extLst>
                  <a:ext uri="{0D108BD9-81ED-4DB2-BD59-A6C34878D82A}">
                    <a16:rowId xmlns="" xmlns:a16="http://schemas.microsoft.com/office/drawing/2014/main" val="3732496973"/>
                  </a:ext>
                </a:extLst>
              </a:tr>
              <a:tr h="2226270">
                <a:tc>
                  <a:txBody>
                    <a:bodyPr/>
                    <a:lstStyle/>
                    <a:p>
                      <a:pPr algn="l">
                        <a:lnSpc>
                          <a:spcPct val="107000"/>
                        </a:lnSpc>
                        <a:spcAft>
                          <a:spcPts val="0"/>
                        </a:spcAft>
                      </a:pPr>
                      <a:r>
                        <a:rPr lang="es-AR" sz="1200" dirty="0" err="1">
                          <a:effectLst/>
                        </a:rPr>
                        <a:t>Upstream</a:t>
                      </a:r>
                      <a:r>
                        <a:rPr lang="es-AR" sz="1200" baseline="0" dirty="0">
                          <a:effectLst/>
                        </a:rPr>
                        <a:t> niches: </a:t>
                      </a:r>
                      <a:r>
                        <a:rPr lang="es-AR" sz="1200" baseline="0" dirty="0" err="1">
                          <a:effectLst/>
                        </a:rPr>
                        <a:t>Productive</a:t>
                      </a:r>
                      <a:r>
                        <a:rPr lang="es-AR" sz="1200" baseline="0" dirty="0">
                          <a:effectLst/>
                        </a:rPr>
                        <a:t> and </a:t>
                      </a:r>
                      <a:r>
                        <a:rPr lang="es-AR" sz="1200" baseline="0" dirty="0" err="1">
                          <a:effectLst/>
                        </a:rPr>
                        <a:t>technological</a:t>
                      </a:r>
                      <a:r>
                        <a:rPr lang="es-AR" sz="1200" baseline="0" dirty="0">
                          <a:effectLst/>
                        </a:rPr>
                        <a:t> </a:t>
                      </a:r>
                      <a:r>
                        <a:rPr lang="es-AR" sz="1200" baseline="0" dirty="0" err="1">
                          <a:effectLst/>
                        </a:rPr>
                        <a:t>issues</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s-AR" sz="1200" dirty="0" err="1">
                          <a:effectLst/>
                        </a:rPr>
                        <a:t>Geology</a:t>
                      </a:r>
                      <a:r>
                        <a:rPr lang="es-AR" sz="1200" dirty="0">
                          <a:effectLst/>
                        </a:rPr>
                        <a:t> and </a:t>
                      </a:r>
                      <a:r>
                        <a:rPr lang="es-AR" sz="1200" dirty="0" err="1">
                          <a:effectLst/>
                        </a:rPr>
                        <a:t>chemical</a:t>
                      </a:r>
                      <a:r>
                        <a:rPr lang="es-AR" sz="1200" dirty="0">
                          <a:effectLst/>
                        </a:rPr>
                        <a:t> </a:t>
                      </a:r>
                      <a:r>
                        <a:rPr lang="es-AR" sz="1200" dirty="0" err="1">
                          <a:effectLst/>
                        </a:rPr>
                        <a:t>composition</a:t>
                      </a:r>
                      <a:r>
                        <a:rPr lang="es-AR" sz="1200" dirty="0">
                          <a:effectLst/>
                        </a:rPr>
                        <a:t> of </a:t>
                      </a:r>
                      <a:r>
                        <a:rPr lang="es-AR" sz="1200" dirty="0" err="1">
                          <a:effectLst/>
                        </a:rPr>
                        <a:t>the</a:t>
                      </a:r>
                      <a:r>
                        <a:rPr lang="es-AR" sz="1200" dirty="0">
                          <a:effectLst/>
                        </a:rPr>
                        <a:t> brines</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Extraction</a:t>
                      </a:r>
                      <a:r>
                        <a:rPr lang="es-AR" sz="1200" dirty="0">
                          <a:effectLst/>
                        </a:rPr>
                        <a:t> and </a:t>
                      </a:r>
                      <a:r>
                        <a:rPr lang="es-AR" sz="1200" dirty="0" err="1">
                          <a:effectLst/>
                        </a:rPr>
                        <a:t>production</a:t>
                      </a:r>
                      <a:r>
                        <a:rPr lang="es-AR" sz="1200" dirty="0">
                          <a:effectLst/>
                        </a:rPr>
                        <a:t> </a:t>
                      </a:r>
                      <a:r>
                        <a:rPr lang="es-AR" sz="1200" dirty="0" err="1">
                          <a:effectLst/>
                        </a:rPr>
                        <a:t>processes</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Resources</a:t>
                      </a:r>
                      <a:r>
                        <a:rPr lang="es-AR" sz="1200" dirty="0">
                          <a:effectLst/>
                        </a:rPr>
                        <a:t> </a:t>
                      </a:r>
                      <a:r>
                        <a:rPr lang="es-AR" sz="1200" dirty="0" err="1">
                          <a:effectLst/>
                        </a:rPr>
                        <a:t>exploitation</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Environmental</a:t>
                      </a:r>
                      <a:r>
                        <a:rPr lang="es-AR" sz="1200" baseline="0" dirty="0">
                          <a:effectLst/>
                        </a:rPr>
                        <a:t> </a:t>
                      </a:r>
                      <a:r>
                        <a:rPr lang="es-AR" sz="1200" baseline="0" dirty="0" err="1">
                          <a:effectLst/>
                        </a:rPr>
                        <a:t>issues</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7000"/>
                        </a:lnSpc>
                        <a:spcAft>
                          <a:spcPts val="0"/>
                        </a:spcAft>
                      </a:pPr>
                      <a:r>
                        <a:rPr lang="es-AR" sz="1200" dirty="0">
                          <a:effectLst/>
                        </a:rPr>
                        <a:t>INQUIMAE</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a:effectLst/>
                        </a:rPr>
                        <a:t>CONICET</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a:effectLst/>
                        </a:rPr>
                        <a:t>Universidad Nacional de Jujuy</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s-AR" sz="1200" dirty="0" err="1">
                          <a:effectLst/>
                        </a:rPr>
                        <a:t>Transnational</a:t>
                      </a:r>
                      <a:r>
                        <a:rPr lang="es-AR" sz="1200" dirty="0">
                          <a:effectLst/>
                        </a:rPr>
                        <a:t> </a:t>
                      </a:r>
                      <a:r>
                        <a:rPr lang="es-AR" sz="1200" dirty="0" err="1">
                          <a:effectLst/>
                        </a:rPr>
                        <a:t>extractive</a:t>
                      </a:r>
                      <a:r>
                        <a:rPr lang="es-AR" sz="1200" baseline="0" dirty="0">
                          <a:effectLst/>
                        </a:rPr>
                        <a:t> </a:t>
                      </a:r>
                      <a:r>
                        <a:rPr lang="es-AR" sz="1200" baseline="0" dirty="0" err="1">
                          <a:effectLst/>
                        </a:rPr>
                        <a:t>companies</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07000"/>
                        </a:lnSpc>
                        <a:spcAft>
                          <a:spcPts val="0"/>
                        </a:spcAft>
                      </a:pPr>
                      <a:r>
                        <a:rPr lang="es-AR" sz="1200">
                          <a:effectLst/>
                        </a:rPr>
                        <a:t>Creación del Centro de Investigaciones Científicas y Tecnológicas sobre el Litio (CONICET)</a:t>
                      </a:r>
                      <a:endParaRPr lang="es-AR" sz="200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kumimoji="0" lang="es-AR" sz="1200" kern="1200" dirty="0" err="1" smtClean="0">
                          <a:solidFill>
                            <a:schemeClr val="dk1"/>
                          </a:solidFill>
                          <a:effectLst/>
                          <a:latin typeface="+mn-lt"/>
                          <a:ea typeface="+mn-ea"/>
                          <a:cs typeface="+mn-cs"/>
                        </a:rPr>
                        <a:t>Research</a:t>
                      </a:r>
                      <a:r>
                        <a:rPr kumimoji="0" lang="es-AR" sz="1200" kern="1200" dirty="0" smtClean="0">
                          <a:solidFill>
                            <a:schemeClr val="dk1"/>
                          </a:solidFill>
                          <a:effectLst/>
                          <a:latin typeface="+mn-lt"/>
                          <a:ea typeface="+mn-ea"/>
                          <a:cs typeface="+mn-cs"/>
                        </a:rPr>
                        <a:t> </a:t>
                      </a:r>
                      <a:r>
                        <a:rPr kumimoji="0" lang="es-AR" sz="1200" kern="1200" dirty="0" err="1" smtClean="0">
                          <a:solidFill>
                            <a:schemeClr val="dk1"/>
                          </a:solidFill>
                          <a:effectLst/>
                          <a:latin typeface="+mn-lt"/>
                          <a:ea typeface="+mn-ea"/>
                          <a:cs typeface="+mn-cs"/>
                        </a:rPr>
                        <a:t>projects</a:t>
                      </a:r>
                      <a:r>
                        <a:rPr kumimoji="0" lang="es-AR" sz="1200" kern="1200" dirty="0" smtClean="0">
                          <a:solidFill>
                            <a:schemeClr val="dk1"/>
                          </a:solidFill>
                          <a:effectLst/>
                          <a:latin typeface="+mn-lt"/>
                          <a:ea typeface="+mn-ea"/>
                          <a:cs typeface="+mn-cs"/>
                        </a:rPr>
                        <a:t> to </a:t>
                      </a:r>
                      <a:r>
                        <a:rPr kumimoji="0" lang="es-AR" sz="1200" kern="1200" dirty="0" err="1" smtClean="0">
                          <a:solidFill>
                            <a:schemeClr val="dk1"/>
                          </a:solidFill>
                          <a:effectLst/>
                          <a:latin typeface="+mn-lt"/>
                          <a:ea typeface="+mn-ea"/>
                          <a:cs typeface="+mn-cs"/>
                        </a:rPr>
                        <a:t>improve</a:t>
                      </a:r>
                      <a:r>
                        <a:rPr kumimoji="0" lang="es-AR" sz="1200" kern="1200" dirty="0" smtClean="0">
                          <a:solidFill>
                            <a:schemeClr val="dk1"/>
                          </a:solidFill>
                          <a:effectLst/>
                          <a:latin typeface="+mn-lt"/>
                          <a:ea typeface="+mn-ea"/>
                          <a:cs typeface="+mn-cs"/>
                        </a:rPr>
                        <a:t> </a:t>
                      </a:r>
                      <a:r>
                        <a:rPr kumimoji="0" lang="es-AR" sz="1200" kern="1200" dirty="0" err="1" smtClean="0">
                          <a:solidFill>
                            <a:schemeClr val="dk1"/>
                          </a:solidFill>
                          <a:effectLst/>
                          <a:latin typeface="+mn-lt"/>
                          <a:ea typeface="+mn-ea"/>
                          <a:cs typeface="+mn-cs"/>
                        </a:rPr>
                        <a:t>knowledge</a:t>
                      </a:r>
                      <a:r>
                        <a:rPr kumimoji="0" lang="es-AR" sz="1200" kern="1200" dirty="0" smtClean="0">
                          <a:solidFill>
                            <a:schemeClr val="dk1"/>
                          </a:solidFill>
                          <a:effectLst/>
                          <a:latin typeface="+mn-lt"/>
                          <a:ea typeface="+mn-ea"/>
                          <a:cs typeface="+mn-cs"/>
                        </a:rPr>
                        <a:t> </a:t>
                      </a:r>
                      <a:r>
                        <a:rPr kumimoji="0" lang="es-AR" sz="1200" kern="1200" dirty="0" err="1" smtClean="0">
                          <a:solidFill>
                            <a:schemeClr val="dk1"/>
                          </a:solidFill>
                          <a:effectLst/>
                          <a:latin typeface="+mn-lt"/>
                          <a:ea typeface="+mn-ea"/>
                          <a:cs typeface="+mn-cs"/>
                        </a:rPr>
                        <a:t>on</a:t>
                      </a:r>
                      <a:r>
                        <a:rPr kumimoji="0" lang="es-AR" sz="1200" kern="1200" dirty="0" smtClean="0">
                          <a:solidFill>
                            <a:schemeClr val="dk1"/>
                          </a:solidFill>
                          <a:effectLst/>
                          <a:latin typeface="+mn-lt"/>
                          <a:ea typeface="+mn-ea"/>
                          <a:cs typeface="+mn-cs"/>
                        </a:rPr>
                        <a:t> </a:t>
                      </a:r>
                      <a:r>
                        <a:rPr kumimoji="0" lang="es-AR" sz="1200" kern="1200" dirty="0" err="1" smtClean="0">
                          <a:solidFill>
                            <a:schemeClr val="dk1"/>
                          </a:solidFill>
                          <a:effectLst/>
                          <a:latin typeface="+mn-lt"/>
                          <a:ea typeface="+mn-ea"/>
                          <a:cs typeface="+mn-cs"/>
                        </a:rPr>
                        <a:t>the</a:t>
                      </a:r>
                      <a:r>
                        <a:rPr kumimoji="0" lang="es-AR" sz="1200" kern="1200" dirty="0" smtClean="0">
                          <a:solidFill>
                            <a:schemeClr val="dk1"/>
                          </a:solidFill>
                          <a:effectLst/>
                          <a:latin typeface="+mn-lt"/>
                          <a:ea typeface="+mn-ea"/>
                          <a:cs typeface="+mn-cs"/>
                        </a:rPr>
                        <a:t> </a:t>
                      </a:r>
                      <a:r>
                        <a:rPr kumimoji="0" lang="es-AR" sz="1200" kern="1200" dirty="0" err="1" smtClean="0">
                          <a:solidFill>
                            <a:schemeClr val="dk1"/>
                          </a:solidFill>
                          <a:effectLst/>
                          <a:latin typeface="+mn-lt"/>
                          <a:ea typeface="+mn-ea"/>
                          <a:cs typeface="+mn-cs"/>
                        </a:rPr>
                        <a:t>geology</a:t>
                      </a:r>
                      <a:r>
                        <a:rPr kumimoji="0" lang="es-AR" sz="1200" kern="1200" dirty="0" smtClean="0">
                          <a:solidFill>
                            <a:schemeClr val="dk1"/>
                          </a:solidFill>
                          <a:effectLst/>
                          <a:latin typeface="+mn-lt"/>
                          <a:ea typeface="+mn-ea"/>
                          <a:cs typeface="+mn-cs"/>
                        </a:rPr>
                        <a:t> and </a:t>
                      </a:r>
                      <a:r>
                        <a:rPr kumimoji="0" lang="es-AR" sz="1200" kern="1200" dirty="0" err="1" smtClean="0">
                          <a:solidFill>
                            <a:schemeClr val="dk1"/>
                          </a:solidFill>
                          <a:effectLst/>
                          <a:latin typeface="+mn-lt"/>
                          <a:ea typeface="+mn-ea"/>
                          <a:cs typeface="+mn-cs"/>
                        </a:rPr>
                        <a:t>dynamics</a:t>
                      </a:r>
                      <a:r>
                        <a:rPr kumimoji="0" lang="es-AR" sz="1200" kern="1200" dirty="0" smtClean="0">
                          <a:solidFill>
                            <a:schemeClr val="dk1"/>
                          </a:solidFill>
                          <a:effectLst/>
                          <a:latin typeface="+mn-lt"/>
                          <a:ea typeface="+mn-ea"/>
                          <a:cs typeface="+mn-cs"/>
                        </a:rPr>
                        <a:t> of brines (UNJU-CONICET)</a:t>
                      </a:r>
                    </a:p>
                    <a:p>
                      <a:pPr algn="l">
                        <a:lnSpc>
                          <a:spcPct val="107000"/>
                        </a:lnSpc>
                        <a:spcAft>
                          <a:spcPts val="0"/>
                        </a:spcAft>
                      </a:pP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07059698"/>
                  </a:ext>
                </a:extLst>
              </a:tr>
              <a:tr h="2673768">
                <a:tc>
                  <a:txBody>
                    <a:bodyPr/>
                    <a:lstStyle/>
                    <a:p>
                      <a:pPr algn="l">
                        <a:lnSpc>
                          <a:spcPct val="107000"/>
                        </a:lnSpc>
                        <a:spcAft>
                          <a:spcPts val="0"/>
                        </a:spcAft>
                      </a:pPr>
                      <a:r>
                        <a:rPr lang="es-AR" sz="1200" dirty="0" err="1">
                          <a:effectLst/>
                        </a:rPr>
                        <a:t>Downstream</a:t>
                      </a:r>
                      <a:r>
                        <a:rPr lang="es-AR" sz="1200" baseline="0" dirty="0">
                          <a:effectLst/>
                        </a:rPr>
                        <a:t> niches: </a:t>
                      </a:r>
                      <a:r>
                        <a:rPr lang="es-AR" sz="1200" baseline="0" dirty="0" err="1">
                          <a:effectLst/>
                        </a:rPr>
                        <a:t>development</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0"/>
                        </a:spcAft>
                      </a:pPr>
                      <a:r>
                        <a:rPr lang="es-AR" sz="1200" dirty="0" err="1">
                          <a:effectLst/>
                        </a:rPr>
                        <a:t>Weak</a:t>
                      </a:r>
                      <a:r>
                        <a:rPr lang="es-AR" sz="1200" dirty="0">
                          <a:effectLst/>
                        </a:rPr>
                        <a:t> </a:t>
                      </a:r>
                      <a:r>
                        <a:rPr lang="es-AR" sz="1200" dirty="0" err="1">
                          <a:effectLst/>
                        </a:rPr>
                        <a:t>linkages</a:t>
                      </a:r>
                      <a:r>
                        <a:rPr lang="es-AR" sz="1200" dirty="0">
                          <a:effectLst/>
                        </a:rPr>
                        <a:t> and </a:t>
                      </a:r>
                      <a:r>
                        <a:rPr lang="es-AR" sz="1200" dirty="0" err="1">
                          <a:effectLst/>
                        </a:rPr>
                        <a:t>low</a:t>
                      </a:r>
                      <a:r>
                        <a:rPr lang="es-AR" sz="1200" dirty="0">
                          <a:effectLst/>
                        </a:rPr>
                        <a:t> </a:t>
                      </a:r>
                      <a:r>
                        <a:rPr lang="es-AR" sz="1200" dirty="0" err="1">
                          <a:effectLst/>
                        </a:rPr>
                        <a:t>added</a:t>
                      </a:r>
                      <a:r>
                        <a:rPr lang="es-AR" sz="1200" dirty="0">
                          <a:effectLst/>
                        </a:rPr>
                        <a:t> </a:t>
                      </a:r>
                      <a:r>
                        <a:rPr lang="es-AR" sz="1200" dirty="0" err="1">
                          <a:effectLst/>
                        </a:rPr>
                        <a:t>value</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Extractive</a:t>
                      </a:r>
                      <a:r>
                        <a:rPr lang="es-AR" sz="1200" dirty="0">
                          <a:effectLst/>
                        </a:rPr>
                        <a:t> </a:t>
                      </a:r>
                      <a:r>
                        <a:rPr lang="es-AR" sz="1200" dirty="0" err="1">
                          <a:effectLst/>
                        </a:rPr>
                        <a:t>model</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Production</a:t>
                      </a:r>
                      <a:r>
                        <a:rPr lang="es-AR" sz="1200" dirty="0">
                          <a:effectLst/>
                        </a:rPr>
                        <a:t> of </a:t>
                      </a:r>
                      <a:r>
                        <a:rPr lang="es-AR" sz="1200" dirty="0" err="1">
                          <a:effectLst/>
                        </a:rPr>
                        <a:t>lithium</a:t>
                      </a:r>
                      <a:r>
                        <a:rPr lang="es-AR" sz="1200" baseline="0" dirty="0">
                          <a:effectLst/>
                        </a:rPr>
                        <a:t>-ion </a:t>
                      </a:r>
                      <a:r>
                        <a:rPr lang="es-AR" sz="1200" baseline="0" dirty="0" err="1">
                          <a:effectLst/>
                        </a:rPr>
                        <a:t>battery</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Production</a:t>
                      </a:r>
                      <a:r>
                        <a:rPr lang="es-AR" sz="1200" dirty="0">
                          <a:effectLst/>
                        </a:rPr>
                        <a:t> of nuclear</a:t>
                      </a:r>
                      <a:r>
                        <a:rPr lang="es-AR" sz="1200" baseline="0" dirty="0">
                          <a:effectLst/>
                        </a:rPr>
                        <a:t> fusión </a:t>
                      </a:r>
                      <a:r>
                        <a:rPr lang="es-AR" sz="1200" baseline="0" dirty="0" err="1">
                          <a:effectLst/>
                        </a:rPr>
                        <a:t>energy</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AR"/>
                    </a:p>
                  </a:txBody>
                  <a:tcPr/>
                </a:tc>
                <a:tc>
                  <a:txBody>
                    <a:bodyPr/>
                    <a:lstStyle/>
                    <a:p>
                      <a:pPr algn="l">
                        <a:lnSpc>
                          <a:spcPct val="107000"/>
                        </a:lnSpc>
                        <a:spcAft>
                          <a:spcPts val="0"/>
                        </a:spcAft>
                      </a:pPr>
                      <a:r>
                        <a:rPr lang="es-AR" sz="1200" dirty="0">
                          <a:effectLst/>
                        </a:rPr>
                        <a:t>FAMAF INIFTA </a:t>
                      </a:r>
                      <a:endParaRPr lang="es-AR" sz="2000" dirty="0">
                        <a:effectLst/>
                      </a:endParaRPr>
                    </a:p>
                    <a:p>
                      <a:pPr algn="l">
                        <a:lnSpc>
                          <a:spcPct val="107000"/>
                        </a:lnSpc>
                        <a:spcAft>
                          <a:spcPts val="0"/>
                        </a:spcAft>
                      </a:pPr>
                      <a:r>
                        <a:rPr lang="es-AR" sz="1200" dirty="0">
                          <a:effectLst/>
                        </a:rPr>
                        <a:t>Y-</a:t>
                      </a:r>
                      <a:r>
                        <a:rPr lang="es-AR" sz="1200" dirty="0" err="1">
                          <a:effectLst/>
                        </a:rPr>
                        <a:t>Tec</a:t>
                      </a:r>
                      <a:endParaRPr lang="es-AR" sz="2000" dirty="0">
                        <a:effectLst/>
                      </a:endParaRPr>
                    </a:p>
                    <a:p>
                      <a:pPr algn="l">
                        <a:lnSpc>
                          <a:spcPct val="107000"/>
                        </a:lnSpc>
                        <a:spcAft>
                          <a:spcPts val="0"/>
                        </a:spcAft>
                      </a:pPr>
                      <a:r>
                        <a:rPr lang="es-AR" sz="1200" dirty="0">
                          <a:effectLst/>
                        </a:rPr>
                        <a:t>CNEA</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AR"/>
                    </a:p>
                  </a:txBody>
                  <a:tcPr/>
                </a:tc>
                <a:tc>
                  <a:txBody>
                    <a:bodyPr/>
                    <a:lstStyle/>
                    <a:p>
                      <a:pPr algn="l">
                        <a:lnSpc>
                          <a:spcPct val="107000"/>
                        </a:lnSpc>
                        <a:spcAft>
                          <a:spcPts val="0"/>
                        </a:spcAft>
                      </a:pPr>
                      <a:r>
                        <a:rPr lang="es-AR" sz="1200" dirty="0">
                          <a:effectLst/>
                        </a:rPr>
                        <a:t>Basic and </a:t>
                      </a:r>
                      <a:r>
                        <a:rPr lang="es-AR" sz="1200" dirty="0" err="1">
                          <a:effectLst/>
                        </a:rPr>
                        <a:t>applied</a:t>
                      </a:r>
                      <a:r>
                        <a:rPr lang="es-AR" sz="1200" dirty="0">
                          <a:effectLst/>
                        </a:rPr>
                        <a:t> </a:t>
                      </a:r>
                      <a:r>
                        <a:rPr lang="es-AR" sz="1200" dirty="0" err="1">
                          <a:effectLst/>
                        </a:rPr>
                        <a:t>research</a:t>
                      </a:r>
                      <a:r>
                        <a:rPr lang="es-AR" sz="1200" dirty="0">
                          <a:effectLst/>
                        </a:rPr>
                        <a:t> </a:t>
                      </a:r>
                      <a:r>
                        <a:rPr lang="es-AR" sz="1200" dirty="0" err="1">
                          <a:effectLst/>
                        </a:rPr>
                        <a:t>on</a:t>
                      </a:r>
                      <a:r>
                        <a:rPr lang="es-AR" sz="1200" dirty="0">
                          <a:effectLst/>
                        </a:rPr>
                        <a:t> </a:t>
                      </a:r>
                      <a:r>
                        <a:rPr lang="es-AR" sz="1200" dirty="0" err="1">
                          <a:effectLst/>
                        </a:rPr>
                        <a:t>bateries</a:t>
                      </a:r>
                      <a:r>
                        <a:rPr lang="es-AR" sz="1200" dirty="0">
                          <a:effectLst/>
                        </a:rPr>
                        <a:t>:</a:t>
                      </a:r>
                    </a:p>
                    <a:p>
                      <a:pPr marL="285750" indent="-285750" algn="l">
                        <a:lnSpc>
                          <a:spcPct val="107000"/>
                        </a:lnSpc>
                        <a:spcAft>
                          <a:spcPts val="0"/>
                        </a:spcAft>
                        <a:buAutoNum type="romanLcParenR"/>
                      </a:pPr>
                      <a:r>
                        <a:rPr lang="es-ES" sz="1200" baseline="0" dirty="0" err="1">
                          <a:effectLst/>
                        </a:rPr>
                        <a:t>Catching</a:t>
                      </a:r>
                      <a:r>
                        <a:rPr lang="es-ES" sz="1200" baseline="0" dirty="0">
                          <a:effectLst/>
                        </a:rPr>
                        <a:t>-up </a:t>
                      </a:r>
                      <a:r>
                        <a:rPr lang="es-ES" sz="1200" baseline="0" dirty="0" err="1">
                          <a:effectLst/>
                        </a:rPr>
                        <a:t>initiatives</a:t>
                      </a:r>
                      <a:r>
                        <a:rPr lang="es-ES" sz="1200" baseline="0" dirty="0">
                          <a:effectLst/>
                        </a:rPr>
                        <a:t>: </a:t>
                      </a:r>
                      <a:r>
                        <a:rPr lang="es-ES" sz="1200" baseline="0" dirty="0" err="1">
                          <a:effectLst/>
                        </a:rPr>
                        <a:t>lithium</a:t>
                      </a:r>
                      <a:r>
                        <a:rPr lang="es-ES" sz="1200" baseline="0" dirty="0">
                          <a:effectLst/>
                        </a:rPr>
                        <a:t>-ion</a:t>
                      </a:r>
                    </a:p>
                    <a:p>
                      <a:pPr marL="514350" indent="-514350" algn="l">
                        <a:lnSpc>
                          <a:spcPct val="107000"/>
                        </a:lnSpc>
                        <a:spcAft>
                          <a:spcPts val="0"/>
                        </a:spcAft>
                        <a:buAutoNum type="romanLcParenR"/>
                      </a:pPr>
                      <a:r>
                        <a:rPr lang="es-ES" sz="1200" baseline="0" dirty="0" err="1">
                          <a:effectLst/>
                        </a:rPr>
                        <a:t>Frontier</a:t>
                      </a:r>
                      <a:r>
                        <a:rPr lang="es-ES" sz="1200" baseline="0" dirty="0">
                          <a:effectLst/>
                        </a:rPr>
                        <a:t> </a:t>
                      </a:r>
                      <a:r>
                        <a:rPr lang="es-ES" sz="1200" baseline="0" dirty="0" err="1">
                          <a:effectLst/>
                        </a:rPr>
                        <a:t>initiatives</a:t>
                      </a:r>
                      <a:r>
                        <a:rPr lang="es-ES" sz="1200" baseline="0" dirty="0">
                          <a:effectLst/>
                        </a:rPr>
                        <a:t>: </a:t>
                      </a:r>
                      <a:r>
                        <a:rPr lang="es-ES" sz="1200" baseline="0" dirty="0" err="1">
                          <a:effectLst/>
                        </a:rPr>
                        <a:t>lithium</a:t>
                      </a:r>
                      <a:r>
                        <a:rPr lang="es-ES" sz="1200" baseline="0" dirty="0">
                          <a:effectLst/>
                        </a:rPr>
                        <a:t>-air</a:t>
                      </a:r>
                      <a:endParaRPr lang="es-AR" sz="2000" dirty="0">
                        <a:effectLst/>
                      </a:endParaRPr>
                    </a:p>
                    <a:p>
                      <a:pPr algn="l">
                        <a:lnSpc>
                          <a:spcPct val="107000"/>
                        </a:lnSpc>
                        <a:spcAft>
                          <a:spcPts val="0"/>
                        </a:spcAft>
                      </a:pPr>
                      <a:r>
                        <a:rPr lang="es-AR" sz="1200" dirty="0">
                          <a:effectLst/>
                        </a:rPr>
                        <a:t> </a:t>
                      </a:r>
                      <a:endParaRPr lang="es-AR" sz="2000" dirty="0">
                        <a:effectLst/>
                      </a:endParaRPr>
                    </a:p>
                    <a:p>
                      <a:pPr algn="l">
                        <a:lnSpc>
                          <a:spcPct val="107000"/>
                        </a:lnSpc>
                        <a:spcAft>
                          <a:spcPts val="0"/>
                        </a:spcAft>
                      </a:pPr>
                      <a:r>
                        <a:rPr lang="es-AR" sz="1200" dirty="0" err="1">
                          <a:effectLst/>
                        </a:rPr>
                        <a:t>Research</a:t>
                      </a:r>
                      <a:r>
                        <a:rPr lang="es-AR" sz="1200" dirty="0">
                          <a:effectLst/>
                        </a:rPr>
                        <a:t> </a:t>
                      </a:r>
                      <a:r>
                        <a:rPr lang="es-AR" sz="1200" dirty="0" err="1">
                          <a:effectLst/>
                        </a:rPr>
                        <a:t>on</a:t>
                      </a:r>
                      <a:r>
                        <a:rPr lang="es-AR" sz="1200" dirty="0">
                          <a:effectLst/>
                        </a:rPr>
                        <a:t> </a:t>
                      </a:r>
                      <a:r>
                        <a:rPr lang="es-AR" sz="1200" dirty="0" err="1">
                          <a:effectLst/>
                        </a:rPr>
                        <a:t>lithium</a:t>
                      </a:r>
                      <a:r>
                        <a:rPr lang="es-AR" sz="1200" dirty="0">
                          <a:effectLst/>
                        </a:rPr>
                        <a:t> as a fuel </a:t>
                      </a:r>
                      <a:r>
                        <a:rPr lang="es-AR" sz="1200" dirty="0" err="1">
                          <a:effectLst/>
                        </a:rPr>
                        <a:t>for</a:t>
                      </a:r>
                      <a:r>
                        <a:rPr lang="es-AR" sz="1200" dirty="0">
                          <a:effectLst/>
                        </a:rPr>
                        <a:t> nuclear </a:t>
                      </a:r>
                      <a:r>
                        <a:rPr lang="es-AR" sz="1200" dirty="0" err="1">
                          <a:effectLst/>
                        </a:rPr>
                        <a:t>fusion</a:t>
                      </a:r>
                      <a:endParaRPr lang="es-AR" sz="2000" dirty="0">
                        <a:effectLst/>
                      </a:endParaRPr>
                    </a:p>
                    <a:p>
                      <a:pPr algn="l">
                        <a:lnSpc>
                          <a:spcPct val="107000"/>
                        </a:lnSpc>
                        <a:spcAft>
                          <a:spcPts val="0"/>
                        </a:spcAft>
                      </a:pPr>
                      <a:r>
                        <a:rPr lang="es-AR" sz="1200" dirty="0">
                          <a:effectLst/>
                        </a:rPr>
                        <a:t> </a:t>
                      </a:r>
                      <a:endParaRPr lang="es-AR" sz="2000" dirty="0">
                        <a:effectLst/>
                        <a:latin typeface="Arial" panose="020B060402020202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04182268"/>
                  </a:ext>
                </a:extLst>
              </a:tr>
            </a:tbl>
          </a:graphicData>
        </a:graphic>
      </p:graphicFrame>
    </p:spTree>
    <p:extLst>
      <p:ext uri="{BB962C8B-B14F-4D97-AF65-F5344CB8AC3E}">
        <p14:creationId xmlns:p14="http://schemas.microsoft.com/office/powerpoint/2010/main" val="194749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lithium: upstream niches</a:t>
            </a:r>
          </a:p>
        </p:txBody>
      </p:sp>
      <p:sp>
        <p:nvSpPr>
          <p:cNvPr id="3" name="2 Marcador de contenido"/>
          <p:cNvSpPr>
            <a:spLocks noGrp="1"/>
          </p:cNvSpPr>
          <p:nvPr>
            <p:ph sz="quarter" idx="1"/>
          </p:nvPr>
        </p:nvSpPr>
        <p:spPr/>
        <p:txBody>
          <a:bodyPr>
            <a:normAutofit/>
          </a:bodyPr>
          <a:lstStyle/>
          <a:p>
            <a:r>
              <a:rPr lang="en-GB" dirty="0"/>
              <a:t>Addressing the productive and technological challenges: </a:t>
            </a:r>
          </a:p>
          <a:p>
            <a:r>
              <a:rPr lang="en-GB" dirty="0"/>
              <a:t>Scientific and technological community (niches):</a:t>
            </a:r>
          </a:p>
          <a:p>
            <a:pPr lvl="1"/>
            <a:r>
              <a:rPr lang="en-GB" dirty="0"/>
              <a:t>Extracting processes</a:t>
            </a:r>
          </a:p>
          <a:p>
            <a:pPr lvl="1"/>
            <a:r>
              <a:rPr lang="en-GB" dirty="0"/>
              <a:t>Geological </a:t>
            </a:r>
            <a:r>
              <a:rPr lang="en-GB" dirty="0" smtClean="0"/>
              <a:t>studies</a:t>
            </a:r>
          </a:p>
          <a:p>
            <a:pPr lvl="1"/>
            <a:endParaRPr lang="en-GB" dirty="0"/>
          </a:p>
          <a:p>
            <a:pPr lvl="1"/>
            <a:r>
              <a:rPr lang="es-AR" sz="2400" dirty="0" err="1"/>
              <a:t>Research</a:t>
            </a:r>
            <a:r>
              <a:rPr lang="es-AR" sz="2400" dirty="0"/>
              <a:t> </a:t>
            </a:r>
            <a:r>
              <a:rPr lang="es-AR" sz="2400" dirty="0" err="1"/>
              <a:t>projects</a:t>
            </a:r>
            <a:r>
              <a:rPr lang="es-AR" sz="2400" dirty="0"/>
              <a:t> to </a:t>
            </a:r>
            <a:r>
              <a:rPr lang="es-AR" sz="2400" dirty="0" err="1"/>
              <a:t>improve</a:t>
            </a:r>
            <a:r>
              <a:rPr lang="es-AR" sz="2400" dirty="0"/>
              <a:t> </a:t>
            </a:r>
            <a:r>
              <a:rPr lang="es-AR" sz="2400" dirty="0" err="1"/>
              <a:t>knowledge</a:t>
            </a:r>
            <a:r>
              <a:rPr lang="es-AR" sz="2400" dirty="0"/>
              <a:t> </a:t>
            </a:r>
            <a:r>
              <a:rPr lang="es-AR" sz="2400" dirty="0" err="1"/>
              <a:t>on</a:t>
            </a:r>
            <a:r>
              <a:rPr lang="es-AR" sz="2400" dirty="0"/>
              <a:t> </a:t>
            </a:r>
            <a:r>
              <a:rPr lang="es-AR" sz="2400" dirty="0" err="1"/>
              <a:t>the</a:t>
            </a:r>
            <a:r>
              <a:rPr lang="es-AR" sz="2400" dirty="0"/>
              <a:t> </a:t>
            </a:r>
            <a:r>
              <a:rPr lang="es-AR" sz="2400" dirty="0" err="1"/>
              <a:t>geology</a:t>
            </a:r>
            <a:r>
              <a:rPr lang="es-AR" sz="2400" dirty="0"/>
              <a:t> and </a:t>
            </a:r>
            <a:r>
              <a:rPr lang="es-AR" sz="2400" dirty="0" err="1"/>
              <a:t>dynamics</a:t>
            </a:r>
            <a:r>
              <a:rPr lang="es-AR" sz="2400" dirty="0"/>
              <a:t> of brines (UNJU-CONICET)</a:t>
            </a:r>
            <a:endParaRPr lang="es-AR" sz="4000" dirty="0">
              <a:latin typeface="Arial" panose="020B0604020202020204" pitchFamily="34" charset="0"/>
              <a:ea typeface="Calibri" panose="020F0502020204030204" pitchFamily="34" charset="0"/>
            </a:endParaRPr>
          </a:p>
          <a:p>
            <a:pPr lvl="1"/>
            <a:endParaRPr lang="en-GB" dirty="0"/>
          </a:p>
          <a:p>
            <a:pPr lvl="1"/>
            <a:endParaRPr lang="en-GB" dirty="0"/>
          </a:p>
        </p:txBody>
      </p:sp>
    </p:spTree>
    <p:extLst>
      <p:ext uri="{BB962C8B-B14F-4D97-AF65-F5344CB8AC3E}">
        <p14:creationId xmlns:p14="http://schemas.microsoft.com/office/powerpoint/2010/main" val="1533733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The case of lithium: downstream niches</a:t>
            </a:r>
          </a:p>
        </p:txBody>
      </p:sp>
      <p:sp>
        <p:nvSpPr>
          <p:cNvPr id="3" name="2 Marcador de contenido"/>
          <p:cNvSpPr>
            <a:spLocks noGrp="1"/>
          </p:cNvSpPr>
          <p:nvPr>
            <p:ph sz="quarter" idx="1"/>
          </p:nvPr>
        </p:nvSpPr>
        <p:spPr>
          <a:xfrm>
            <a:off x="457200" y="1600200"/>
            <a:ext cx="8229600" cy="4781128"/>
          </a:xfrm>
        </p:spPr>
        <p:txBody>
          <a:bodyPr>
            <a:normAutofit lnSpcReduction="10000"/>
          </a:bodyPr>
          <a:lstStyle/>
          <a:p>
            <a:r>
              <a:rPr lang="en-GB" dirty="0"/>
              <a:t>Addressing the socio-development pressures.</a:t>
            </a:r>
          </a:p>
          <a:p>
            <a:r>
              <a:rPr lang="en-GB" dirty="0"/>
              <a:t>Batteries:</a:t>
            </a:r>
          </a:p>
          <a:p>
            <a:pPr lvl="1"/>
            <a:r>
              <a:rPr lang="en-GB" dirty="0"/>
              <a:t>Lithium-ion batteries: FAMAF (UNC) / INIFTA (UNLP) / Y-TEC</a:t>
            </a:r>
          </a:p>
          <a:p>
            <a:pPr lvl="2"/>
            <a:r>
              <a:rPr lang="en-GB" dirty="0"/>
              <a:t>Tablets, computers</a:t>
            </a:r>
          </a:p>
          <a:p>
            <a:pPr lvl="2"/>
            <a:r>
              <a:rPr lang="en-GB" dirty="0"/>
              <a:t>Energy storage</a:t>
            </a:r>
          </a:p>
          <a:p>
            <a:pPr lvl="2"/>
            <a:r>
              <a:rPr lang="en-GB" dirty="0"/>
              <a:t>Vehicles</a:t>
            </a:r>
          </a:p>
          <a:p>
            <a:pPr lvl="1"/>
            <a:r>
              <a:rPr lang="en-GB" dirty="0"/>
              <a:t>Lithium-air batteries: INQUIMAE (UBA)</a:t>
            </a:r>
          </a:p>
          <a:p>
            <a:r>
              <a:rPr lang="en-GB" dirty="0"/>
              <a:t>Energy for nuclear fusion:</a:t>
            </a:r>
          </a:p>
          <a:p>
            <a:pPr lvl="1"/>
            <a:r>
              <a:rPr lang="en-GB" dirty="0"/>
              <a:t>UNJU, CNEA</a:t>
            </a:r>
          </a:p>
          <a:p>
            <a:r>
              <a:rPr lang="en-GB" dirty="0"/>
              <a:t>Role of Lithium Institute (CONICET)</a:t>
            </a:r>
          </a:p>
          <a:p>
            <a:r>
              <a:rPr lang="en-GB" dirty="0"/>
              <a:t>Limited responses to environmental and social problems, corporate responsibility</a:t>
            </a:r>
          </a:p>
        </p:txBody>
      </p:sp>
    </p:spTree>
    <p:extLst>
      <p:ext uri="{BB962C8B-B14F-4D97-AF65-F5344CB8AC3E}">
        <p14:creationId xmlns:p14="http://schemas.microsoft.com/office/powerpoint/2010/main" val="1261723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GB" sz="3000" dirty="0"/>
              <a:t>The case of lithium: Niches – Level of Development and Challenges. Possibilities of transformation</a:t>
            </a:r>
          </a:p>
        </p:txBody>
      </p:sp>
      <p:sp>
        <p:nvSpPr>
          <p:cNvPr id="3" name="2 Marcador de contenido"/>
          <p:cNvSpPr>
            <a:spLocks noGrp="1"/>
          </p:cNvSpPr>
          <p:nvPr>
            <p:ph sz="quarter" idx="1"/>
          </p:nvPr>
        </p:nvSpPr>
        <p:spPr>
          <a:xfrm>
            <a:off x="457200" y="1600200"/>
            <a:ext cx="8229600" cy="4853136"/>
          </a:xfrm>
        </p:spPr>
        <p:txBody>
          <a:bodyPr>
            <a:normAutofit fontScale="92500" lnSpcReduction="20000"/>
          </a:bodyPr>
          <a:lstStyle/>
          <a:p>
            <a:pPr>
              <a:spcBef>
                <a:spcPts val="1200"/>
              </a:spcBef>
            </a:pPr>
            <a:r>
              <a:rPr lang="en-GB" dirty="0"/>
              <a:t>Regimen under stress for change, due to the emergent character, less acute than copper</a:t>
            </a:r>
          </a:p>
          <a:p>
            <a:pPr>
              <a:spcBef>
                <a:spcPts val="1200"/>
              </a:spcBef>
            </a:pPr>
            <a:r>
              <a:rPr lang="en-GB" dirty="0"/>
              <a:t>Responses coming from actors coming from outside the nucleus of the regime, </a:t>
            </a:r>
          </a:p>
          <a:p>
            <a:pPr>
              <a:spcBef>
                <a:spcPts val="1200"/>
              </a:spcBef>
            </a:pPr>
            <a:r>
              <a:rPr lang="en-GB" dirty="0"/>
              <a:t>Incipient niches, very dependent on public policies, fine, but </a:t>
            </a:r>
          </a:p>
          <a:p>
            <a:pPr lvl="1">
              <a:spcBef>
                <a:spcPts val="1200"/>
              </a:spcBef>
            </a:pPr>
            <a:r>
              <a:rPr lang="en-GB" dirty="0"/>
              <a:t>Weak development of public tools (e.g. delay and budget cuts in Lithium Institute).</a:t>
            </a:r>
          </a:p>
          <a:p>
            <a:pPr lvl="1">
              <a:spcBef>
                <a:spcPts val="1200"/>
              </a:spcBef>
            </a:pPr>
            <a:r>
              <a:rPr lang="en-GB" dirty="0"/>
              <a:t>Need to get support and align public/private actors (e.g. to commercialise batteries)</a:t>
            </a:r>
          </a:p>
          <a:p>
            <a:pPr lvl="1">
              <a:spcBef>
                <a:spcPts val="1200"/>
              </a:spcBef>
            </a:pPr>
            <a:r>
              <a:rPr lang="en-GB" dirty="0"/>
              <a:t>Need to develop a strategic vision at government level (isolated initiatives, e.g. law projects).</a:t>
            </a:r>
          </a:p>
          <a:p>
            <a:pPr lvl="1">
              <a:spcBef>
                <a:spcPts val="1200"/>
              </a:spcBef>
            </a:pPr>
            <a:r>
              <a:rPr lang="en-GB" dirty="0"/>
              <a:t>E.g. batteries, normative frame does not provide location advantages</a:t>
            </a:r>
          </a:p>
          <a:p>
            <a:pPr>
              <a:spcBef>
                <a:spcPts val="1200"/>
              </a:spcBef>
            </a:pPr>
            <a:r>
              <a:rPr lang="en-GB" dirty="0"/>
              <a:t>A new type of niche??</a:t>
            </a:r>
          </a:p>
          <a:p>
            <a:pPr lvl="1">
              <a:spcBef>
                <a:spcPts val="1200"/>
              </a:spcBef>
            </a:pPr>
            <a:endParaRPr lang="en-GB" dirty="0"/>
          </a:p>
          <a:p>
            <a:endParaRPr lang="en-GB" dirty="0"/>
          </a:p>
        </p:txBody>
      </p:sp>
    </p:spTree>
    <p:extLst>
      <p:ext uri="{BB962C8B-B14F-4D97-AF65-F5344CB8AC3E}">
        <p14:creationId xmlns:p14="http://schemas.microsoft.com/office/powerpoint/2010/main" val="3310684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GB" sz="3200" dirty="0"/>
              <a:t>SUMMARY, preliminary conclusions from the two cases: Different types of niches</a:t>
            </a:r>
          </a:p>
        </p:txBody>
      </p:sp>
      <p:sp>
        <p:nvSpPr>
          <p:cNvPr id="3" name="2 Marcador de contenido"/>
          <p:cNvSpPr>
            <a:spLocks noGrp="1"/>
          </p:cNvSpPr>
          <p:nvPr>
            <p:ph sz="quarter" idx="1"/>
          </p:nvPr>
        </p:nvSpPr>
        <p:spPr/>
        <p:txBody>
          <a:bodyPr/>
          <a:lstStyle/>
          <a:p>
            <a:r>
              <a:rPr lang="en-GB" dirty="0"/>
              <a:t>Types of transformations, types of niches</a:t>
            </a:r>
          </a:p>
          <a:p>
            <a:pPr marL="0" indent="0">
              <a:buNone/>
            </a:pPr>
            <a:endParaRPr lang="en-GB" dirty="0"/>
          </a:p>
          <a:p>
            <a:pPr marL="0" indent="0">
              <a:buNone/>
            </a:pPr>
            <a:r>
              <a:rPr lang="en-GB" dirty="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268760"/>
            <a:ext cx="8229600"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807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Conclusions</a:t>
            </a:r>
          </a:p>
        </p:txBody>
      </p:sp>
      <p:sp>
        <p:nvSpPr>
          <p:cNvPr id="3" name="2 Marcador de contenido"/>
          <p:cNvSpPr>
            <a:spLocks noGrp="1"/>
          </p:cNvSpPr>
          <p:nvPr>
            <p:ph sz="quarter" idx="1"/>
          </p:nvPr>
        </p:nvSpPr>
        <p:spPr>
          <a:xfrm>
            <a:off x="457200" y="1600200"/>
            <a:ext cx="7787208" cy="4873752"/>
          </a:xfrm>
        </p:spPr>
        <p:txBody>
          <a:bodyPr>
            <a:normAutofit fontScale="92500" lnSpcReduction="20000"/>
          </a:bodyPr>
          <a:lstStyle/>
          <a:p>
            <a:pPr marL="36000">
              <a:spcBef>
                <a:spcPts val="1200"/>
              </a:spcBef>
            </a:pPr>
            <a:r>
              <a:rPr lang="en-GB" dirty="0" smtClean="0"/>
              <a:t>The </a:t>
            </a:r>
            <a:r>
              <a:rPr lang="en-GB" dirty="0"/>
              <a:t>two regimes under considerable pressures for change and transformation from pressures that challenge the sustainability of the activities in the medium term (more copper) </a:t>
            </a:r>
          </a:p>
          <a:p>
            <a:pPr marL="36000">
              <a:spcBef>
                <a:spcPts val="1200"/>
              </a:spcBef>
            </a:pPr>
            <a:r>
              <a:rPr lang="en-GB" b="1" dirty="0"/>
              <a:t>The topic is very important</a:t>
            </a:r>
            <a:r>
              <a:rPr lang="en-GB" b="1" dirty="0" smtClean="0"/>
              <a:t>!</a:t>
            </a:r>
          </a:p>
          <a:p>
            <a:pPr marL="36000">
              <a:spcBef>
                <a:spcPts val="1200"/>
              </a:spcBef>
            </a:pPr>
            <a:r>
              <a:rPr lang="en-GB" dirty="0"/>
              <a:t>The framework potentially important to help to understand the phenomena</a:t>
            </a:r>
          </a:p>
          <a:p>
            <a:pPr marL="36000">
              <a:spcBef>
                <a:spcPts val="1200"/>
              </a:spcBef>
            </a:pPr>
            <a:r>
              <a:rPr lang="en-GB" dirty="0" smtClean="0"/>
              <a:t>The </a:t>
            </a:r>
            <a:r>
              <a:rPr lang="en-GB" dirty="0"/>
              <a:t>two regimes are reacting differently due to differences across:</a:t>
            </a:r>
          </a:p>
          <a:p>
            <a:pPr marL="36000" lvl="1">
              <a:spcBef>
                <a:spcPts val="1200"/>
              </a:spcBef>
            </a:pPr>
            <a:r>
              <a:rPr lang="en-GB" dirty="0"/>
              <a:t>History and characteristics of the regimes</a:t>
            </a:r>
          </a:p>
          <a:p>
            <a:pPr marL="36000" lvl="1">
              <a:spcBef>
                <a:spcPts val="1200"/>
              </a:spcBef>
            </a:pPr>
            <a:r>
              <a:rPr lang="en-GB" dirty="0"/>
              <a:t>Type of pressures that are receiving</a:t>
            </a:r>
          </a:p>
          <a:p>
            <a:pPr marL="36000" lvl="1">
              <a:spcBef>
                <a:spcPts val="1200"/>
              </a:spcBef>
            </a:pPr>
            <a:r>
              <a:rPr lang="en-GB" dirty="0"/>
              <a:t>Type of niches being developed</a:t>
            </a:r>
          </a:p>
          <a:p>
            <a:pPr marL="36000">
              <a:spcBef>
                <a:spcPts val="1200"/>
              </a:spcBef>
            </a:pPr>
            <a:r>
              <a:rPr lang="en-GB" dirty="0"/>
              <a:t>Different types of transformations possible?</a:t>
            </a:r>
          </a:p>
          <a:p>
            <a:endParaRPr lang="en-GB" dirty="0"/>
          </a:p>
          <a:p>
            <a:endParaRPr lang="en-GB" dirty="0"/>
          </a:p>
        </p:txBody>
      </p:sp>
    </p:spTree>
    <p:extLst>
      <p:ext uri="{BB962C8B-B14F-4D97-AF65-F5344CB8AC3E}">
        <p14:creationId xmlns:p14="http://schemas.microsoft.com/office/powerpoint/2010/main" val="41362337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ext uri="{D42A27DB-BD31-4B8C-83A1-F6EECF244321}">
                <p14:modId xmlns:p14="http://schemas.microsoft.com/office/powerpoint/2010/main" val="2566795830"/>
              </p:ext>
            </p:extLst>
          </p:nvPr>
        </p:nvGraphicFramePr>
        <p:xfrm>
          <a:off x="323528" y="188640"/>
          <a:ext cx="8424936" cy="7092240"/>
        </p:xfrm>
        <a:graphic>
          <a:graphicData uri="http://schemas.openxmlformats.org/drawingml/2006/table">
            <a:tbl>
              <a:tblPr firstRow="1" bandRow="1">
                <a:tableStyleId>{5C22544A-7EE6-4342-B048-85BDC9FD1C3A}</a:tableStyleId>
              </a:tblPr>
              <a:tblGrid>
                <a:gridCol w="1728192">
                  <a:extLst>
                    <a:ext uri="{9D8B030D-6E8A-4147-A177-3AD203B41FA5}">
                      <a16:colId xmlns="" xmlns:a16="http://schemas.microsoft.com/office/drawing/2014/main" val="20000"/>
                    </a:ext>
                  </a:extLst>
                </a:gridCol>
                <a:gridCol w="3168352">
                  <a:extLst>
                    <a:ext uri="{9D8B030D-6E8A-4147-A177-3AD203B41FA5}">
                      <a16:colId xmlns="" xmlns:a16="http://schemas.microsoft.com/office/drawing/2014/main" val="20001"/>
                    </a:ext>
                  </a:extLst>
                </a:gridCol>
                <a:gridCol w="3528392">
                  <a:extLst>
                    <a:ext uri="{9D8B030D-6E8A-4147-A177-3AD203B41FA5}">
                      <a16:colId xmlns="" xmlns:a16="http://schemas.microsoft.com/office/drawing/2014/main" val="20002"/>
                    </a:ext>
                  </a:extLst>
                </a:gridCol>
              </a:tblGrid>
              <a:tr h="655832">
                <a:tc>
                  <a:txBody>
                    <a:bodyPr/>
                    <a:lstStyle/>
                    <a:p>
                      <a:r>
                        <a:rPr lang="en-GB" baseline="0" dirty="0"/>
                        <a:t>Dimensions for change</a:t>
                      </a:r>
                      <a:endParaRPr lang="en-GB" dirty="0"/>
                    </a:p>
                  </a:txBody>
                  <a:tcPr/>
                </a:tc>
                <a:tc>
                  <a:txBody>
                    <a:bodyPr/>
                    <a:lstStyle/>
                    <a:p>
                      <a:r>
                        <a:rPr lang="en-GB" dirty="0"/>
                        <a:t>Copper</a:t>
                      </a:r>
                    </a:p>
                  </a:txBody>
                  <a:tcPr/>
                </a:tc>
                <a:tc>
                  <a:txBody>
                    <a:bodyPr/>
                    <a:lstStyle/>
                    <a:p>
                      <a:r>
                        <a:rPr lang="en-GB" dirty="0"/>
                        <a:t>Lithium</a:t>
                      </a:r>
                    </a:p>
                  </a:txBody>
                  <a:tcPr/>
                </a:tc>
                <a:extLst>
                  <a:ext uri="{0D108BD9-81ED-4DB2-BD59-A6C34878D82A}">
                    <a16:rowId xmlns="" xmlns:a16="http://schemas.microsoft.com/office/drawing/2014/main" val="10000"/>
                  </a:ext>
                </a:extLst>
              </a:tr>
              <a:tr h="784328">
                <a:tc>
                  <a:txBody>
                    <a:bodyPr/>
                    <a:lstStyle/>
                    <a:p>
                      <a:r>
                        <a:rPr lang="en-GB" sz="1600" dirty="0"/>
                        <a:t>Forces</a:t>
                      </a:r>
                      <a:r>
                        <a:rPr lang="en-GB" sz="1600" baseline="0" dirty="0"/>
                        <a:t> inducing change</a:t>
                      </a:r>
                      <a:endParaRPr lang="en-GB" sz="1600" dirty="0"/>
                    </a:p>
                  </a:txBody>
                  <a:tcPr/>
                </a:tc>
                <a:tc>
                  <a:txBody>
                    <a:bodyPr/>
                    <a:lstStyle/>
                    <a:p>
                      <a:r>
                        <a:rPr lang="en-GB" sz="1600" dirty="0"/>
                        <a:t>Strong, important, linked to maturity</a:t>
                      </a:r>
                    </a:p>
                    <a:p>
                      <a:r>
                        <a:rPr lang="en-GB" sz="1600" dirty="0"/>
                        <a:t>Coming</a:t>
                      </a:r>
                      <a:r>
                        <a:rPr lang="en-GB" sz="1600" baseline="0" dirty="0"/>
                        <a:t> from within and out the regime</a:t>
                      </a:r>
                      <a:endParaRPr lang="en-GB" sz="1600" dirty="0"/>
                    </a:p>
                  </a:txBody>
                  <a:tcPr/>
                </a:tc>
                <a:tc>
                  <a:txBody>
                    <a:bodyPr/>
                    <a:lstStyle/>
                    <a:p>
                      <a:r>
                        <a:rPr lang="en-GB" sz="1600" dirty="0"/>
                        <a:t>Medium, linked to emergent character</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Coming</a:t>
                      </a:r>
                      <a:r>
                        <a:rPr lang="en-GB" sz="1600" baseline="0" dirty="0"/>
                        <a:t> from within and out the regime</a:t>
                      </a:r>
                      <a:endParaRPr lang="en-GB" sz="1600" dirty="0"/>
                    </a:p>
                  </a:txBody>
                  <a:tcPr/>
                </a:tc>
                <a:extLst>
                  <a:ext uri="{0D108BD9-81ED-4DB2-BD59-A6C34878D82A}">
                    <a16:rowId xmlns="" xmlns:a16="http://schemas.microsoft.com/office/drawing/2014/main" val="10001"/>
                  </a:ext>
                </a:extLst>
              </a:tr>
              <a:tr h="734024">
                <a:tc>
                  <a:txBody>
                    <a:bodyPr/>
                    <a:lstStyle/>
                    <a:p>
                      <a:r>
                        <a:rPr lang="en-GB" sz="1600" dirty="0"/>
                        <a:t>Type of regime</a:t>
                      </a:r>
                    </a:p>
                  </a:txBody>
                  <a:tcPr/>
                </a:tc>
                <a:tc>
                  <a:txBody>
                    <a:bodyPr/>
                    <a:lstStyle/>
                    <a:p>
                      <a:r>
                        <a:rPr lang="en-GB" sz="1600" dirty="0"/>
                        <a:t>Consolidated,</a:t>
                      </a:r>
                      <a:r>
                        <a:rPr lang="en-GB" sz="1600" baseline="0" dirty="0"/>
                        <a:t> adaptive, semi-</a:t>
                      </a:r>
                      <a:r>
                        <a:rPr lang="en-GB" sz="1600" baseline="0" dirty="0" err="1"/>
                        <a:t>periferic</a:t>
                      </a:r>
                      <a:r>
                        <a:rPr lang="en-GB" sz="1600" baseline="0" dirty="0"/>
                        <a:t>, semi transnational</a:t>
                      </a:r>
                      <a:endParaRPr lang="en-GB" sz="1600" dirty="0"/>
                    </a:p>
                  </a:txBody>
                  <a:tcPr/>
                </a:tc>
                <a:tc>
                  <a:txBody>
                    <a:bodyPr/>
                    <a:lstStyle/>
                    <a:p>
                      <a:r>
                        <a:rPr lang="en-GB" sz="1600" dirty="0"/>
                        <a:t>Emergent, unstable, </a:t>
                      </a:r>
                      <a:r>
                        <a:rPr lang="en-GB" sz="1600" dirty="0" err="1"/>
                        <a:t>transational</a:t>
                      </a:r>
                      <a:r>
                        <a:rPr lang="en-GB" sz="1600" dirty="0"/>
                        <a:t>/</a:t>
                      </a:r>
                      <a:r>
                        <a:rPr lang="en-GB" sz="1600" dirty="0" err="1"/>
                        <a:t>periferic</a:t>
                      </a:r>
                      <a:endParaRPr lang="en-GB" sz="1600" dirty="0"/>
                    </a:p>
                  </a:txBody>
                  <a:tcPr/>
                </a:tc>
                <a:extLst>
                  <a:ext uri="{0D108BD9-81ED-4DB2-BD59-A6C34878D82A}">
                    <a16:rowId xmlns="" xmlns:a16="http://schemas.microsoft.com/office/drawing/2014/main" val="10002"/>
                  </a:ext>
                </a:extLst>
              </a:tr>
              <a:tr h="576064">
                <a:tc>
                  <a:txBody>
                    <a:bodyPr/>
                    <a:lstStyle/>
                    <a:p>
                      <a:r>
                        <a:rPr lang="en-GB" sz="1600" dirty="0"/>
                        <a:t>Reaction of the regime</a:t>
                      </a:r>
                    </a:p>
                  </a:txBody>
                  <a:tcPr/>
                </a:tc>
                <a:tc>
                  <a:txBody>
                    <a:bodyPr/>
                    <a:lstStyle/>
                    <a:p>
                      <a:r>
                        <a:rPr lang="en-GB" sz="1600" dirty="0"/>
                        <a:t>Private/public</a:t>
                      </a:r>
                      <a:r>
                        <a:rPr lang="en-GB" sz="1600" baseline="0" dirty="0"/>
                        <a:t> consensus</a:t>
                      </a:r>
                    </a:p>
                    <a:p>
                      <a:r>
                        <a:rPr lang="en-GB" sz="1600" dirty="0"/>
                        <a:t>High</a:t>
                      </a:r>
                      <a:r>
                        <a:rPr lang="en-GB" sz="1600" baseline="0" dirty="0"/>
                        <a:t> number of initiatives, real commitment not so clear</a:t>
                      </a:r>
                      <a:endParaRPr lang="en-GB" sz="1600" dirty="0"/>
                    </a:p>
                  </a:txBody>
                  <a:tcPr/>
                </a:tc>
                <a:tc>
                  <a:txBody>
                    <a:bodyPr/>
                    <a:lstStyle/>
                    <a:p>
                      <a:r>
                        <a:rPr lang="en-GB" sz="1600" dirty="0"/>
                        <a:t>Limited, chaotic</a:t>
                      </a:r>
                    </a:p>
                    <a:p>
                      <a:r>
                        <a:rPr lang="en-GB" sz="1600" dirty="0"/>
                        <a:t>Lack of articulation and consensus</a:t>
                      </a:r>
                      <a:r>
                        <a:rPr lang="en-GB" sz="1600" baseline="0" dirty="0"/>
                        <a:t> between actors</a:t>
                      </a:r>
                      <a:endParaRPr lang="en-GB" sz="1600" dirty="0"/>
                    </a:p>
                  </a:txBody>
                  <a:tcPr/>
                </a:tc>
                <a:extLst>
                  <a:ext uri="{0D108BD9-81ED-4DB2-BD59-A6C34878D82A}">
                    <a16:rowId xmlns="" xmlns:a16="http://schemas.microsoft.com/office/drawing/2014/main" val="10003"/>
                  </a:ext>
                </a:extLst>
              </a:tr>
              <a:tr h="728072">
                <a:tc>
                  <a:txBody>
                    <a:bodyPr/>
                    <a:lstStyle/>
                    <a:p>
                      <a:r>
                        <a:rPr lang="en-GB" sz="1600" dirty="0"/>
                        <a:t>Type</a:t>
                      </a:r>
                      <a:r>
                        <a:rPr lang="en-GB" sz="1600" baseline="0" dirty="0"/>
                        <a:t> of niches, level of development</a:t>
                      </a:r>
                      <a:endParaRPr lang="en-GB" sz="1600" dirty="0"/>
                    </a:p>
                  </a:txBody>
                  <a:tcPr/>
                </a:tc>
                <a:tc>
                  <a:txBody>
                    <a:bodyPr/>
                    <a:lstStyle/>
                    <a:p>
                      <a:r>
                        <a:rPr lang="en-GB" sz="1600" baseline="0" dirty="0"/>
                        <a:t>Incipient/untested, s</a:t>
                      </a:r>
                      <a:r>
                        <a:rPr lang="en-GB" sz="1600" dirty="0"/>
                        <a:t>ymbiotic,</a:t>
                      </a:r>
                      <a:r>
                        <a:rPr lang="en-GB" sz="1600" baseline="0" dirty="0"/>
                        <a:t> path-repairing, not path-breaking</a:t>
                      </a:r>
                      <a:endParaRPr lang="en-GB" sz="1600" dirty="0"/>
                    </a:p>
                  </a:txBody>
                  <a:tcPr/>
                </a:tc>
                <a:tc>
                  <a:txBody>
                    <a:bodyPr/>
                    <a:lstStyle/>
                    <a:p>
                      <a:r>
                        <a:rPr lang="en-GB" sz="1600" dirty="0"/>
                        <a:t>Incipient, path-repairing, path creating, symbiotic (not path breaking)</a:t>
                      </a:r>
                    </a:p>
                  </a:txBody>
                  <a:tcPr/>
                </a:tc>
                <a:extLst>
                  <a:ext uri="{0D108BD9-81ED-4DB2-BD59-A6C34878D82A}">
                    <a16:rowId xmlns="" xmlns:a16="http://schemas.microsoft.com/office/drawing/2014/main" val="10004"/>
                  </a:ext>
                </a:extLst>
              </a:tr>
              <a:tr h="1298024">
                <a:tc>
                  <a:txBody>
                    <a:bodyPr/>
                    <a:lstStyle/>
                    <a:p>
                      <a:r>
                        <a:rPr lang="en-GB" sz="1600" dirty="0"/>
                        <a:t>Protection</a:t>
                      </a:r>
                    </a:p>
                  </a:txBody>
                  <a:tcPr/>
                </a:tc>
                <a:tc>
                  <a:txBody>
                    <a:bodyPr/>
                    <a:lstStyle/>
                    <a:p>
                      <a:r>
                        <a:rPr lang="en-GB" sz="1600" dirty="0"/>
                        <a:t>Medium, deriving from companies,</a:t>
                      </a:r>
                      <a:r>
                        <a:rPr lang="en-GB" sz="1600" baseline="0" dirty="0"/>
                        <a:t> public and private</a:t>
                      </a:r>
                    </a:p>
                    <a:p>
                      <a:r>
                        <a:rPr lang="en-GB" sz="1600" baseline="0" dirty="0"/>
                        <a:t>Need to develop more commitment by private</a:t>
                      </a:r>
                      <a:endParaRPr lang="en-GB" sz="1600" dirty="0"/>
                    </a:p>
                  </a:txBody>
                  <a:tcPr/>
                </a:tc>
                <a:tc>
                  <a:txBody>
                    <a:bodyPr/>
                    <a:lstStyle/>
                    <a:p>
                      <a:r>
                        <a:rPr lang="en-GB" sz="1600" dirty="0"/>
                        <a:t>Medium, deriving</a:t>
                      </a:r>
                      <a:r>
                        <a:rPr lang="en-GB" sz="1600" baseline="0" dirty="0"/>
                        <a:t> from public funds</a:t>
                      </a:r>
                    </a:p>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Unstable commitment</a:t>
                      </a:r>
                    </a:p>
                  </a:txBody>
                  <a:tcPr/>
                </a:tc>
                <a:extLst>
                  <a:ext uri="{0D108BD9-81ED-4DB2-BD59-A6C34878D82A}">
                    <a16:rowId xmlns="" xmlns:a16="http://schemas.microsoft.com/office/drawing/2014/main" val="10006"/>
                  </a:ext>
                </a:extLst>
              </a:tr>
              <a:tr h="132264">
                <a:tc>
                  <a:txBody>
                    <a:bodyPr/>
                    <a:lstStyle/>
                    <a:p>
                      <a:r>
                        <a:rPr lang="en-GB" sz="1600" dirty="0"/>
                        <a:t>Interactions regime/n</a:t>
                      </a:r>
                      <a:r>
                        <a:rPr lang="en-GB" sz="1600" baseline="0" dirty="0"/>
                        <a:t>iches</a:t>
                      </a:r>
                      <a:endParaRPr lang="en-GB" sz="1600" dirty="0"/>
                    </a:p>
                  </a:txBody>
                  <a:tcPr/>
                </a:tc>
                <a:tc>
                  <a:txBody>
                    <a:bodyPr/>
                    <a:lstStyle/>
                    <a:p>
                      <a:r>
                        <a:rPr lang="en-GB" sz="1600" dirty="0"/>
                        <a:t>High, harmonic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Disarticulated,</a:t>
                      </a:r>
                      <a:r>
                        <a:rPr lang="en-GB" sz="1600" baseline="0" dirty="0"/>
                        <a:t> chaotic isolated </a:t>
                      </a:r>
                      <a:r>
                        <a:rPr lang="en-GB" sz="1600" dirty="0"/>
                        <a:t>responses</a:t>
                      </a:r>
                    </a:p>
                  </a:txBody>
                  <a:tcPr/>
                </a:tc>
                <a:extLst>
                  <a:ext uri="{0D108BD9-81ED-4DB2-BD59-A6C34878D82A}">
                    <a16:rowId xmlns="" xmlns:a16="http://schemas.microsoft.com/office/drawing/2014/main" val="10007"/>
                  </a:ext>
                </a:extLst>
              </a:tr>
              <a:tr h="132264">
                <a:tc>
                  <a:txBody>
                    <a:bodyPr/>
                    <a:lstStyle/>
                    <a:p>
                      <a:r>
                        <a:rPr lang="en-GB" sz="1500" dirty="0"/>
                        <a:t>TYPE OF TRANSFORMATION</a:t>
                      </a:r>
                    </a:p>
                  </a:txBody>
                  <a:tcPr/>
                </a:tc>
                <a:tc>
                  <a:txBody>
                    <a:bodyPr/>
                    <a:lstStyle/>
                    <a:p>
                      <a:r>
                        <a:rPr lang="en-GB" sz="1600" baseline="0" dirty="0"/>
                        <a:t>RECONFIGURATION OR WEAK TRANSFORMATION??</a:t>
                      </a:r>
                      <a:endParaRPr lang="en-GB" sz="1600" dirty="0"/>
                    </a:p>
                  </a:txBody>
                  <a:tcPr/>
                </a:tc>
                <a:tc>
                  <a:txBody>
                    <a:bodyPr/>
                    <a:lstStyle/>
                    <a:p>
                      <a:r>
                        <a:rPr lang="en-GB" sz="1600" dirty="0"/>
                        <a:t>WEAK</a:t>
                      </a:r>
                      <a:r>
                        <a:rPr lang="en-GB" sz="1600" baseline="0" dirty="0"/>
                        <a:t> or RADICAL TRANSFORMATION?</a:t>
                      </a:r>
                      <a:endParaRPr lang="en-GB" sz="1600" dirty="0"/>
                    </a:p>
                  </a:txBody>
                  <a:tcPr/>
                </a:tc>
                <a:extLst>
                  <a:ext uri="{0D108BD9-81ED-4DB2-BD59-A6C34878D82A}">
                    <a16:rowId xmlns="" xmlns:a16="http://schemas.microsoft.com/office/drawing/2014/main" val="10008"/>
                  </a:ext>
                </a:extLst>
              </a:tr>
              <a:tr h="132264">
                <a:tc>
                  <a:txBody>
                    <a:bodyPr/>
                    <a:lstStyle/>
                    <a:p>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857109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634082"/>
          </a:xfrm>
        </p:spPr>
        <p:txBody>
          <a:bodyPr>
            <a:noAutofit/>
          </a:bodyPr>
          <a:lstStyle/>
          <a:p>
            <a:r>
              <a:rPr lang="en-GB" sz="3500" dirty="0"/>
              <a:t>Conclusions</a:t>
            </a:r>
          </a:p>
        </p:txBody>
      </p:sp>
      <p:sp>
        <p:nvSpPr>
          <p:cNvPr id="3" name="2 Marcador de contenido"/>
          <p:cNvSpPr>
            <a:spLocks noGrp="1"/>
          </p:cNvSpPr>
          <p:nvPr>
            <p:ph sz="quarter" idx="1"/>
          </p:nvPr>
        </p:nvSpPr>
        <p:spPr>
          <a:xfrm>
            <a:off x="457200" y="1052736"/>
            <a:ext cx="8229600" cy="5544616"/>
          </a:xfrm>
        </p:spPr>
        <p:txBody>
          <a:bodyPr>
            <a:normAutofit fontScale="92500" lnSpcReduction="20000"/>
          </a:bodyPr>
          <a:lstStyle/>
          <a:p>
            <a:r>
              <a:rPr lang="en-GB" dirty="0" smtClean="0"/>
              <a:t>Areas </a:t>
            </a:r>
            <a:r>
              <a:rPr lang="en-GB" dirty="0"/>
              <a:t>of future research</a:t>
            </a:r>
          </a:p>
          <a:p>
            <a:pPr marL="36000">
              <a:spcBef>
                <a:spcPts val="1200"/>
              </a:spcBef>
            </a:pPr>
            <a:r>
              <a:rPr lang="en-GB" dirty="0"/>
              <a:t>We need to investigate more deeply and carefully:</a:t>
            </a:r>
          </a:p>
          <a:p>
            <a:pPr marL="310320" lvl="2">
              <a:spcBef>
                <a:spcPts val="1200"/>
              </a:spcBef>
            </a:pPr>
            <a:r>
              <a:rPr lang="en-GB" dirty="0"/>
              <a:t>Responses of the regime and limitations to respond</a:t>
            </a:r>
          </a:p>
          <a:p>
            <a:pPr marL="310320" lvl="3">
              <a:spcBef>
                <a:spcPts val="1200"/>
              </a:spcBef>
            </a:pPr>
            <a:r>
              <a:rPr lang="en-GB" dirty="0"/>
              <a:t>The niches, identify more</a:t>
            </a:r>
          </a:p>
          <a:p>
            <a:pPr marL="310320" lvl="4">
              <a:spcBef>
                <a:spcPts val="1200"/>
              </a:spcBef>
            </a:pPr>
            <a:r>
              <a:rPr lang="en-GB" b="1" i="1" dirty="0"/>
              <a:t>Their nurturing and empowerment strategies, to affect the regime and transform it in any of the possible directions</a:t>
            </a:r>
          </a:p>
          <a:p>
            <a:pPr marL="584640" lvl="6">
              <a:spcBef>
                <a:spcPts val="1200"/>
              </a:spcBef>
            </a:pPr>
            <a:r>
              <a:rPr lang="en-GB" dirty="0"/>
              <a:t>Network development, resources and support capture, </a:t>
            </a:r>
          </a:p>
          <a:p>
            <a:pPr marL="310320" lvl="2">
              <a:spcBef>
                <a:spcPts val="1200"/>
              </a:spcBef>
            </a:pPr>
            <a:r>
              <a:rPr lang="en-GB" dirty="0"/>
              <a:t>Barriers to expand (capabilities, vested interests, power..)</a:t>
            </a:r>
          </a:p>
          <a:p>
            <a:pPr marL="310320" lvl="2">
              <a:spcBef>
                <a:spcPts val="1200"/>
              </a:spcBef>
            </a:pPr>
            <a:r>
              <a:rPr lang="en-GB" dirty="0"/>
              <a:t>The possibilities of less symbiotic niches, with higher capacity of divergent solutions, and transform</a:t>
            </a:r>
          </a:p>
          <a:p>
            <a:pPr marL="310320" lvl="2">
              <a:spcBef>
                <a:spcPts val="1200"/>
              </a:spcBef>
            </a:pPr>
            <a:r>
              <a:rPr lang="en-GB" dirty="0"/>
              <a:t>Interactions, niches regimen: limitations imposed by regimes to niches, </a:t>
            </a:r>
          </a:p>
          <a:p>
            <a:pPr>
              <a:spcBef>
                <a:spcPts val="1200"/>
              </a:spcBef>
            </a:pPr>
            <a:r>
              <a:rPr lang="en-GB" dirty="0"/>
              <a:t>Need to reflect on the nature of changes required to address the main challenges.</a:t>
            </a:r>
          </a:p>
          <a:p>
            <a:pPr lvl="2">
              <a:spcBef>
                <a:spcPts val="1200"/>
              </a:spcBef>
            </a:pPr>
            <a:r>
              <a:rPr lang="en-GB" dirty="0"/>
              <a:t>Would incremental changes, encouraged by dominant actors within existing regimes be enough? or</a:t>
            </a:r>
          </a:p>
          <a:p>
            <a:pPr lvl="2">
              <a:spcBef>
                <a:spcPts val="1200"/>
              </a:spcBef>
            </a:pPr>
            <a:r>
              <a:rPr lang="en-GB" dirty="0"/>
              <a:t>Do we require radical changes?</a:t>
            </a:r>
          </a:p>
          <a:p>
            <a:endParaRPr lang="en-GB" dirty="0"/>
          </a:p>
        </p:txBody>
      </p:sp>
    </p:spTree>
    <p:extLst>
      <p:ext uri="{BB962C8B-B14F-4D97-AF65-F5344CB8AC3E}">
        <p14:creationId xmlns:p14="http://schemas.microsoft.com/office/powerpoint/2010/main" val="2332734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GB" dirty="0"/>
              <a:t>Conclusions: Challenges for innovation and technology policy</a:t>
            </a:r>
          </a:p>
        </p:txBody>
      </p:sp>
      <p:sp>
        <p:nvSpPr>
          <p:cNvPr id="3" name="2 Marcador de contenido"/>
          <p:cNvSpPr>
            <a:spLocks noGrp="1"/>
          </p:cNvSpPr>
          <p:nvPr>
            <p:ph sz="quarter" idx="1"/>
          </p:nvPr>
        </p:nvSpPr>
        <p:spPr/>
        <p:txBody>
          <a:bodyPr>
            <a:normAutofit/>
          </a:bodyPr>
          <a:lstStyle/>
          <a:p>
            <a:r>
              <a:rPr lang="en-GB" b="1" dirty="0"/>
              <a:t>Challenges for innovation and technology policy</a:t>
            </a:r>
          </a:p>
          <a:p>
            <a:endParaRPr lang="en-GB" dirty="0" smtClean="0"/>
          </a:p>
          <a:p>
            <a:r>
              <a:rPr lang="en-GB" dirty="0" smtClean="0"/>
              <a:t>Need </a:t>
            </a:r>
            <a:r>
              <a:rPr lang="en-GB" dirty="0"/>
              <a:t>to adopt new approaches, be ahead of the need to transformations</a:t>
            </a:r>
          </a:p>
          <a:p>
            <a:pPr lvl="1"/>
            <a:r>
              <a:rPr lang="en-GB" dirty="0"/>
              <a:t>Introduce pressures for change and create opportunities for change</a:t>
            </a:r>
          </a:p>
          <a:p>
            <a:pPr lvl="1"/>
            <a:r>
              <a:rPr lang="en-GB" dirty="0"/>
              <a:t>Supporting niches, that experiment with new and different kinds of ideas. The question is</a:t>
            </a:r>
          </a:p>
          <a:p>
            <a:pPr lvl="2"/>
            <a:r>
              <a:rPr lang="en-GB" dirty="0"/>
              <a:t>Incremental, or radical</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149895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Structure of the presentation</a:t>
            </a:r>
          </a:p>
        </p:txBody>
      </p:sp>
      <p:sp>
        <p:nvSpPr>
          <p:cNvPr id="3" name="2 Marcador de contenido"/>
          <p:cNvSpPr>
            <a:spLocks noGrp="1"/>
          </p:cNvSpPr>
          <p:nvPr>
            <p:ph sz="quarter" idx="1"/>
          </p:nvPr>
        </p:nvSpPr>
        <p:spPr/>
        <p:txBody>
          <a:bodyPr/>
          <a:lstStyle/>
          <a:p>
            <a:r>
              <a:rPr lang="en-GB" dirty="0"/>
              <a:t>Introduction to the theoretical framework of socio-technological transitions. </a:t>
            </a:r>
          </a:p>
          <a:p>
            <a:r>
              <a:rPr lang="en-GB" dirty="0"/>
              <a:t>Research questions</a:t>
            </a:r>
          </a:p>
          <a:p>
            <a:r>
              <a:rPr lang="en-GB" dirty="0"/>
              <a:t>Research design and cases</a:t>
            </a:r>
          </a:p>
          <a:p>
            <a:r>
              <a:rPr lang="en-GB" dirty="0"/>
              <a:t>Opportunities and challenges for transforming the copper industry in Chile</a:t>
            </a:r>
          </a:p>
          <a:p>
            <a:r>
              <a:rPr lang="en-GB" dirty="0"/>
              <a:t>Opportunities and challenges for transforming the lithium industry in Argentina</a:t>
            </a:r>
          </a:p>
          <a:p>
            <a:r>
              <a:rPr lang="en-GB" dirty="0"/>
              <a:t>Conclusions</a:t>
            </a:r>
          </a:p>
          <a:p>
            <a:endParaRPr lang="en-GB" dirty="0"/>
          </a:p>
          <a:p>
            <a:endParaRPr lang="en-GB" dirty="0"/>
          </a:p>
        </p:txBody>
      </p:sp>
    </p:spTree>
    <p:extLst>
      <p:ext uri="{BB962C8B-B14F-4D97-AF65-F5344CB8AC3E}">
        <p14:creationId xmlns:p14="http://schemas.microsoft.com/office/powerpoint/2010/main" val="4030984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a:t>Conclusions </a:t>
            </a:r>
          </a:p>
        </p:txBody>
      </p:sp>
      <p:sp>
        <p:nvSpPr>
          <p:cNvPr id="3" name="2 Marcador de contenido"/>
          <p:cNvSpPr>
            <a:spLocks noGrp="1"/>
          </p:cNvSpPr>
          <p:nvPr>
            <p:ph sz="quarter" idx="1"/>
          </p:nvPr>
        </p:nvSpPr>
        <p:spPr/>
        <p:txBody>
          <a:bodyPr>
            <a:normAutofit/>
          </a:bodyPr>
          <a:lstStyle/>
          <a:p>
            <a:r>
              <a:rPr lang="en-GB" dirty="0"/>
              <a:t>Contributions for social, economic and/or environmental sustainability of extractive industries. </a:t>
            </a:r>
          </a:p>
          <a:p>
            <a:pPr lvl="1"/>
            <a:r>
              <a:rPr lang="en-GB" dirty="0"/>
              <a:t>Need to support projects that address social and environmental problems</a:t>
            </a:r>
          </a:p>
          <a:p>
            <a:pPr lvl="1"/>
            <a:r>
              <a:rPr lang="en-GB" dirty="0"/>
              <a:t>But approaching them as niches, with possibilities to develop innovations that can contribute to improve or change the regime</a:t>
            </a:r>
          </a:p>
          <a:p>
            <a:pPr lvl="2"/>
            <a:r>
              <a:rPr lang="en-GB" dirty="0"/>
              <a:t>Not social and corporate responsibility</a:t>
            </a:r>
          </a:p>
          <a:p>
            <a:pPr lvl="2"/>
            <a:r>
              <a:rPr lang="en-GB" dirty="0"/>
              <a:t>No social policy</a:t>
            </a:r>
          </a:p>
          <a:p>
            <a:r>
              <a:rPr lang="en-GB" dirty="0" smtClean="0"/>
              <a:t>Main lessons for LAC.</a:t>
            </a:r>
          </a:p>
          <a:p>
            <a:pPr lvl="1"/>
            <a:r>
              <a:rPr lang="en-GB" dirty="0" smtClean="0"/>
              <a:t>Nee to develop tools, policies </a:t>
            </a:r>
            <a:r>
              <a:rPr lang="en-GB" dirty="0"/>
              <a:t>that </a:t>
            </a:r>
            <a:r>
              <a:rPr lang="en-GB" dirty="0" smtClean="0"/>
              <a:t>address the character </a:t>
            </a:r>
            <a:r>
              <a:rPr lang="en-GB" dirty="0" err="1" smtClean="0"/>
              <a:t>perierica</a:t>
            </a:r>
            <a:r>
              <a:rPr lang="en-GB" dirty="0" smtClean="0"/>
              <a:t> an </a:t>
            </a:r>
            <a:r>
              <a:rPr lang="en-GB" dirty="0" err="1" smtClean="0"/>
              <a:t>transation</a:t>
            </a:r>
            <a:r>
              <a:rPr lang="en-GB" dirty="0" smtClean="0"/>
              <a:t> o the regimes</a:t>
            </a:r>
          </a:p>
          <a:p>
            <a:endParaRPr lang="en-GB" dirty="0"/>
          </a:p>
        </p:txBody>
      </p:sp>
    </p:spTree>
    <p:extLst>
      <p:ext uri="{BB962C8B-B14F-4D97-AF65-F5344CB8AC3E}">
        <p14:creationId xmlns:p14="http://schemas.microsoft.com/office/powerpoint/2010/main" val="538936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GB" sz="2400" dirty="0"/>
              <a:t>The framework of socio-technological </a:t>
            </a:r>
            <a:r>
              <a:rPr lang="en-GB" sz="2400" dirty="0" smtClean="0"/>
              <a:t>transitions: </a:t>
            </a:r>
            <a:endParaRPr lang="en-GB" sz="2000" dirty="0"/>
          </a:p>
        </p:txBody>
      </p:sp>
      <p:sp>
        <p:nvSpPr>
          <p:cNvPr id="3" name="2 Marcador de contenido"/>
          <p:cNvSpPr>
            <a:spLocks noGrp="1"/>
          </p:cNvSpPr>
          <p:nvPr>
            <p:ph sz="quarter" idx="1"/>
          </p:nvPr>
        </p:nvSpPr>
        <p:spPr>
          <a:xfrm>
            <a:off x="467544" y="1412776"/>
            <a:ext cx="8229600" cy="4896544"/>
          </a:xfrm>
        </p:spPr>
        <p:txBody>
          <a:bodyPr>
            <a:normAutofit lnSpcReduction="10000"/>
          </a:bodyPr>
          <a:lstStyle/>
          <a:p>
            <a:pPr>
              <a:spcBef>
                <a:spcPts val="1200"/>
              </a:spcBef>
            </a:pPr>
            <a:r>
              <a:rPr lang="en-US" sz="2300" dirty="0" smtClean="0"/>
              <a:t>Conventional </a:t>
            </a:r>
            <a:r>
              <a:rPr lang="en-US" sz="2300" dirty="0"/>
              <a:t>economics show limitations </a:t>
            </a:r>
            <a:r>
              <a:rPr lang="en-US" sz="2300" dirty="0" smtClean="0"/>
              <a:t>to explain change, transformations</a:t>
            </a:r>
            <a:endParaRPr lang="en-US" sz="2300" dirty="0"/>
          </a:p>
          <a:p>
            <a:pPr>
              <a:spcBef>
                <a:spcPts val="1200"/>
              </a:spcBef>
            </a:pPr>
            <a:r>
              <a:rPr lang="en-US" sz="2300" dirty="0"/>
              <a:t>Evolutionist authors have providing interesting analytical tools </a:t>
            </a:r>
            <a:endParaRPr lang="en-US" sz="2300" dirty="0" smtClean="0"/>
          </a:p>
          <a:p>
            <a:pPr>
              <a:spcBef>
                <a:spcPts val="1200"/>
              </a:spcBef>
            </a:pPr>
            <a:r>
              <a:rPr lang="en-US" sz="2300" dirty="0" smtClean="0"/>
              <a:t>Transition </a:t>
            </a:r>
            <a:r>
              <a:rPr lang="en-US" sz="2300" dirty="0"/>
              <a:t>studies, start there but, interested in how to encourage transitions towards more sustainable regimes, provide new insights: </a:t>
            </a:r>
          </a:p>
          <a:p>
            <a:pPr lvl="1">
              <a:spcBef>
                <a:spcPts val="1200"/>
              </a:spcBef>
            </a:pPr>
            <a:r>
              <a:rPr lang="en-US" sz="2000" dirty="0"/>
              <a:t>They offer a wider notion of technological ‘regime’ and ‘paradigm’ </a:t>
            </a:r>
          </a:p>
          <a:p>
            <a:pPr lvl="2">
              <a:spcBef>
                <a:spcPts val="1200"/>
              </a:spcBef>
            </a:pPr>
            <a:r>
              <a:rPr lang="en-US" dirty="0" smtClean="0"/>
              <a:t>Evolutionist emphasize </a:t>
            </a:r>
            <a:r>
              <a:rPr lang="en-US" dirty="0"/>
              <a:t>the importance of accumulated knowledge, existing artifacts, and firm routines in explaining change, </a:t>
            </a:r>
          </a:p>
          <a:p>
            <a:pPr lvl="2">
              <a:spcBef>
                <a:spcPts val="1200"/>
              </a:spcBef>
            </a:pPr>
            <a:r>
              <a:rPr lang="en-US" dirty="0" smtClean="0"/>
              <a:t>Transitions </a:t>
            </a:r>
            <a:r>
              <a:rPr lang="en-US" dirty="0"/>
              <a:t>studies provide more importance to issues such as user relations, policy institutions, regulations, and the cultural meanings associated with a technological practice</a:t>
            </a:r>
          </a:p>
        </p:txBody>
      </p:sp>
    </p:spTree>
    <p:extLst>
      <p:ext uri="{BB962C8B-B14F-4D97-AF65-F5344CB8AC3E}">
        <p14:creationId xmlns:p14="http://schemas.microsoft.com/office/powerpoint/2010/main" val="303915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n-GB" sz="2400" dirty="0"/>
              <a:t>The framework of socio-technological transitions: a contribution to the analysis of socio-technological transformation</a:t>
            </a:r>
            <a:endParaRPr lang="en-GB" sz="2000" dirty="0"/>
          </a:p>
        </p:txBody>
      </p:sp>
      <p:sp>
        <p:nvSpPr>
          <p:cNvPr id="3" name="2 Marcador de contenido"/>
          <p:cNvSpPr>
            <a:spLocks noGrp="1"/>
          </p:cNvSpPr>
          <p:nvPr>
            <p:ph sz="quarter" idx="1"/>
          </p:nvPr>
        </p:nvSpPr>
        <p:spPr/>
        <p:txBody>
          <a:bodyPr>
            <a:normAutofit lnSpcReduction="10000"/>
          </a:bodyPr>
          <a:lstStyle/>
          <a:p>
            <a:pPr>
              <a:spcBef>
                <a:spcPts val="1200"/>
              </a:spcBef>
            </a:pPr>
            <a:r>
              <a:rPr lang="en-GB" dirty="0"/>
              <a:t>Compared to evolutionism, the framework put more emphasis on the role of human agency:</a:t>
            </a:r>
          </a:p>
          <a:p>
            <a:pPr lvl="1">
              <a:spcBef>
                <a:spcPts val="1200"/>
              </a:spcBef>
            </a:pPr>
            <a:r>
              <a:rPr lang="en-US" b="1" dirty="0" smtClean="0"/>
              <a:t>Transitions </a:t>
            </a:r>
            <a:r>
              <a:rPr lang="en-US" b="1" dirty="0"/>
              <a:t>researchers emphasize how neither </a:t>
            </a:r>
            <a:r>
              <a:rPr lang="en-US" b="1" dirty="0" smtClean="0"/>
              <a:t>innovation or selection </a:t>
            </a:r>
            <a:r>
              <a:rPr lang="en-US" b="1" dirty="0"/>
              <a:t>processes should be understood in overly deterministic ways</a:t>
            </a:r>
            <a:r>
              <a:rPr lang="en-US" dirty="0"/>
              <a:t>. </a:t>
            </a:r>
          </a:p>
          <a:p>
            <a:pPr lvl="1">
              <a:spcBef>
                <a:spcPts val="1200"/>
              </a:spcBef>
            </a:pPr>
            <a:r>
              <a:rPr lang="en-US" dirty="0"/>
              <a:t>Actors have and make choices </a:t>
            </a:r>
            <a:r>
              <a:rPr lang="en-US" dirty="0" smtClean="0"/>
              <a:t>about:  </a:t>
            </a:r>
          </a:p>
          <a:p>
            <a:pPr lvl="2">
              <a:spcBef>
                <a:spcPts val="1200"/>
              </a:spcBef>
            </a:pPr>
            <a:r>
              <a:rPr lang="en-US" sz="2000" dirty="0" smtClean="0"/>
              <a:t>the </a:t>
            </a:r>
            <a:r>
              <a:rPr lang="en-US" sz="2000" dirty="0"/>
              <a:t>kinds of knowledge and artefacts they wish to develop; </a:t>
            </a:r>
            <a:endParaRPr lang="en-US" sz="2000" dirty="0" smtClean="0"/>
          </a:p>
          <a:p>
            <a:pPr lvl="2">
              <a:spcBef>
                <a:spcPts val="1200"/>
              </a:spcBef>
            </a:pPr>
            <a:r>
              <a:rPr lang="en-US" sz="2000" dirty="0" smtClean="0"/>
              <a:t>they </a:t>
            </a:r>
            <a:r>
              <a:rPr lang="en-US" sz="2000" dirty="0"/>
              <a:t>anticipate and influence the reactions of others; and </a:t>
            </a:r>
            <a:endParaRPr lang="en-US" sz="2000" dirty="0" smtClean="0"/>
          </a:p>
          <a:p>
            <a:pPr lvl="2">
              <a:spcBef>
                <a:spcPts val="1200"/>
              </a:spcBef>
            </a:pPr>
            <a:r>
              <a:rPr lang="en-US" sz="2000" dirty="0" smtClean="0"/>
              <a:t>try </a:t>
            </a:r>
            <a:r>
              <a:rPr lang="en-US" sz="2000" dirty="0"/>
              <a:t>and modify selection environments so as to increase the chances of survival of the products of their innovative efforts. </a:t>
            </a:r>
            <a:endParaRPr lang="en-GB" sz="2000" dirty="0"/>
          </a:p>
        </p:txBody>
      </p:sp>
    </p:spTree>
    <p:extLst>
      <p:ext uri="{BB962C8B-B14F-4D97-AF65-F5344CB8AC3E}">
        <p14:creationId xmlns:p14="http://schemas.microsoft.com/office/powerpoint/2010/main" val="32781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GB" dirty="0"/>
              <a:t>The Socio-Technological Framework: </a:t>
            </a:r>
            <a:br>
              <a:rPr lang="en-GB" dirty="0"/>
            </a:br>
            <a:r>
              <a:rPr lang="en-GB" dirty="0"/>
              <a:t>a Multi-level Perspective</a:t>
            </a:r>
            <a:br>
              <a:rPr lang="en-GB" dirty="0"/>
            </a:br>
            <a:endParaRPr lang="en-GB" dirty="0"/>
          </a:p>
        </p:txBody>
      </p:sp>
      <p:sp>
        <p:nvSpPr>
          <p:cNvPr id="3" name="2 Marcador de contenido"/>
          <p:cNvSpPr>
            <a:spLocks noGrp="1"/>
          </p:cNvSpPr>
          <p:nvPr>
            <p:ph sz="quarter" idx="1"/>
          </p:nvPr>
        </p:nvSpPr>
        <p:spPr>
          <a:xfrm>
            <a:off x="457200" y="1052736"/>
            <a:ext cx="8229600" cy="5616624"/>
          </a:xfrm>
        </p:spPr>
        <p:txBody>
          <a:bodyPr>
            <a:noAutofit/>
          </a:bodyPr>
          <a:lstStyle/>
          <a:p>
            <a:pPr lvl="0">
              <a:spcBef>
                <a:spcPts val="1200"/>
              </a:spcBef>
            </a:pPr>
            <a:r>
              <a:rPr lang="en-US" sz="2000" b="1" i="1" dirty="0"/>
              <a:t>Regime</a:t>
            </a:r>
            <a:r>
              <a:rPr lang="en-US" sz="2000" b="1" dirty="0"/>
              <a:t>s</a:t>
            </a:r>
            <a:r>
              <a:rPr lang="en-US" sz="2000" dirty="0"/>
              <a:t> constitute stable institutionally embedded </a:t>
            </a:r>
            <a:r>
              <a:rPr lang="en-US" sz="2000" dirty="0" smtClean="0"/>
              <a:t>configurations </a:t>
            </a:r>
            <a:r>
              <a:rPr lang="en-US" sz="2000" dirty="0"/>
              <a:t>of technological artefacts, practices, institutions and rules</a:t>
            </a:r>
          </a:p>
          <a:p>
            <a:pPr lvl="2">
              <a:spcBef>
                <a:spcPts val="1200"/>
              </a:spcBef>
            </a:pPr>
            <a:r>
              <a:rPr lang="en-GB" sz="2000" dirty="0"/>
              <a:t>sunk costs, technological convergence and existing platforms, user practices, cognitive routines, political power, vested interests, cultural meanings</a:t>
            </a:r>
          </a:p>
          <a:p>
            <a:pPr>
              <a:spcBef>
                <a:spcPts val="1200"/>
              </a:spcBef>
            </a:pPr>
            <a:r>
              <a:rPr lang="en-US" sz="2000" b="1" i="1" dirty="0" smtClean="0"/>
              <a:t>Landscape </a:t>
            </a:r>
            <a:r>
              <a:rPr lang="en-US" sz="2000" dirty="0" smtClean="0"/>
              <a:t>relatively </a:t>
            </a:r>
            <a:r>
              <a:rPr lang="en-US" sz="2000" dirty="0"/>
              <a:t>exogenous social, economic, cultural and physical contexts in which both regime and niche level activities </a:t>
            </a:r>
            <a:r>
              <a:rPr lang="en-US" sz="2000" dirty="0" smtClean="0"/>
              <a:t>occur. They open opportunities fro change</a:t>
            </a:r>
            <a:endParaRPr lang="en-US" sz="2000" dirty="0"/>
          </a:p>
          <a:p>
            <a:pPr lvl="1">
              <a:spcBef>
                <a:spcPts val="1200"/>
              </a:spcBef>
            </a:pPr>
            <a:r>
              <a:rPr lang="en-US" sz="2000" dirty="0"/>
              <a:t>E.g. changes in world economic conditions (e.g. decrease in the price of commodities)</a:t>
            </a:r>
          </a:p>
          <a:p>
            <a:pPr>
              <a:spcBef>
                <a:spcPts val="1200"/>
              </a:spcBef>
            </a:pPr>
            <a:r>
              <a:rPr lang="en-US" sz="2300" dirty="0" smtClean="0"/>
              <a:t>Innovations </a:t>
            </a:r>
            <a:r>
              <a:rPr lang="en-US" sz="2300" dirty="0"/>
              <a:t>develop in </a:t>
            </a:r>
            <a:r>
              <a:rPr lang="en-US" sz="2300" b="1" dirty="0"/>
              <a:t>niches, </a:t>
            </a:r>
            <a:r>
              <a:rPr lang="en-US" sz="2300" dirty="0"/>
              <a:t>which are experimental spaces, protected from the competitive pressures of the regime </a:t>
            </a:r>
            <a:endParaRPr lang="en-US" sz="2300" dirty="0" smtClean="0"/>
          </a:p>
          <a:p>
            <a:pPr lvl="1">
              <a:spcBef>
                <a:spcPts val="1200"/>
              </a:spcBef>
            </a:pPr>
            <a:r>
              <a:rPr lang="en-US" sz="2000" dirty="0" smtClean="0"/>
              <a:t>strategic </a:t>
            </a:r>
            <a:r>
              <a:rPr lang="en-US" sz="2000" dirty="0"/>
              <a:t>R&amp;D, subsidies, consumers </a:t>
            </a:r>
            <a:r>
              <a:rPr lang="en-US" sz="2000" dirty="0" smtClean="0"/>
              <a:t>support</a:t>
            </a:r>
            <a:endParaRPr lang="en-US" sz="2000" dirty="0"/>
          </a:p>
        </p:txBody>
      </p:sp>
    </p:spTree>
    <p:extLst>
      <p:ext uri="{BB962C8B-B14F-4D97-AF65-F5344CB8AC3E}">
        <p14:creationId xmlns:p14="http://schemas.microsoft.com/office/powerpoint/2010/main" val="38375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n-GB" dirty="0"/>
              <a:t>The Socio-Technological Framework: </a:t>
            </a:r>
            <a:br>
              <a:rPr lang="en-GB" dirty="0"/>
            </a:br>
            <a:r>
              <a:rPr lang="en-GB" dirty="0"/>
              <a:t>a Multi-level Perspective</a:t>
            </a:r>
          </a:p>
        </p:txBody>
      </p:sp>
      <p:pic>
        <p:nvPicPr>
          <p:cNvPr id="5"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7571184" cy="487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1304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43000"/>
          </a:xfrm>
        </p:spPr>
        <p:txBody>
          <a:bodyPr/>
          <a:lstStyle/>
          <a:p>
            <a:r>
              <a:rPr lang="en-GB" dirty="0"/>
              <a:t>Different types of Socio-technological Transformation Pathways</a:t>
            </a:r>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val="948492043"/>
              </p:ext>
            </p:extLst>
          </p:nvPr>
        </p:nvGraphicFramePr>
        <p:xfrm>
          <a:off x="323528" y="1124744"/>
          <a:ext cx="8445624" cy="5400600"/>
        </p:xfrm>
        <a:graphic>
          <a:graphicData uri="http://schemas.openxmlformats.org/drawingml/2006/table">
            <a:tbl>
              <a:tblPr firstRow="1" firstCol="1" bandRow="1">
                <a:tableStyleId>{5C22544A-7EE6-4342-B048-85BDC9FD1C3A}</a:tableStyleId>
              </a:tblPr>
              <a:tblGrid>
                <a:gridCol w="1411696">
                  <a:extLst>
                    <a:ext uri="{9D8B030D-6E8A-4147-A177-3AD203B41FA5}">
                      <a16:colId xmlns="" xmlns:a16="http://schemas.microsoft.com/office/drawing/2014/main" val="20000"/>
                    </a:ext>
                  </a:extLst>
                </a:gridCol>
                <a:gridCol w="995695">
                  <a:extLst>
                    <a:ext uri="{9D8B030D-6E8A-4147-A177-3AD203B41FA5}">
                      <a16:colId xmlns="" xmlns:a16="http://schemas.microsoft.com/office/drawing/2014/main" val="20001"/>
                    </a:ext>
                  </a:extLst>
                </a:gridCol>
                <a:gridCol w="1481041">
                  <a:extLst>
                    <a:ext uri="{9D8B030D-6E8A-4147-A177-3AD203B41FA5}">
                      <a16:colId xmlns="" xmlns:a16="http://schemas.microsoft.com/office/drawing/2014/main" val="20002"/>
                    </a:ext>
                  </a:extLst>
                </a:gridCol>
                <a:gridCol w="4557192">
                  <a:extLst>
                    <a:ext uri="{9D8B030D-6E8A-4147-A177-3AD203B41FA5}">
                      <a16:colId xmlns="" xmlns:a16="http://schemas.microsoft.com/office/drawing/2014/main" val="20003"/>
                    </a:ext>
                  </a:extLst>
                </a:gridCol>
              </a:tblGrid>
              <a:tr h="572608">
                <a:tc>
                  <a:txBody>
                    <a:bodyPr/>
                    <a:lstStyle/>
                    <a:p>
                      <a:pPr algn="ctr">
                        <a:lnSpc>
                          <a:spcPct val="107000"/>
                        </a:lnSpc>
                        <a:spcAft>
                          <a:spcPts val="800"/>
                        </a:spcAft>
                      </a:pPr>
                      <a:r>
                        <a:rPr lang="es-AR" sz="1100" b="1" i="0" u="none" strike="noStrike" kern="1200" baseline="0" dirty="0" err="1">
                          <a:solidFill>
                            <a:schemeClr val="lt1"/>
                          </a:solidFill>
                          <a:latin typeface="+mn-lt"/>
                          <a:ea typeface="+mn-ea"/>
                          <a:cs typeface="+mn-cs"/>
                        </a:rPr>
                        <a:t>Transition</a:t>
                      </a:r>
                      <a:r>
                        <a:rPr lang="es-AR" sz="1100" b="1" i="0" u="none" strike="noStrike" kern="1200" baseline="0" dirty="0">
                          <a:solidFill>
                            <a:schemeClr val="lt1"/>
                          </a:solidFill>
                          <a:latin typeface="+mn-lt"/>
                          <a:ea typeface="+mn-ea"/>
                          <a:cs typeface="+mn-cs"/>
                        </a:rPr>
                        <a:t> </a:t>
                      </a:r>
                      <a:r>
                        <a:rPr lang="es-AR" sz="1100" b="1" i="0" u="none" strike="noStrike" kern="1200" baseline="0" dirty="0" err="1">
                          <a:solidFill>
                            <a:schemeClr val="lt1"/>
                          </a:solidFill>
                          <a:latin typeface="+mn-lt"/>
                          <a:ea typeface="+mn-ea"/>
                          <a:cs typeface="+mn-cs"/>
                        </a:rPr>
                        <a:t>pathways</a:t>
                      </a:r>
                      <a:endParaRPr lang="en-GB" sz="1100" b="1" dirty="0">
                        <a:effectLst/>
                        <a:latin typeface="Arial"/>
                        <a:ea typeface="Calibri"/>
                      </a:endParaRPr>
                    </a:p>
                  </a:txBody>
                  <a:tcPr marL="64663" marR="64663" marT="0" marB="0" anchor="ctr"/>
                </a:tc>
                <a:tc>
                  <a:txBody>
                    <a:bodyPr/>
                    <a:lstStyle/>
                    <a:p>
                      <a:pPr algn="ctr">
                        <a:lnSpc>
                          <a:spcPct val="107000"/>
                        </a:lnSpc>
                        <a:spcAft>
                          <a:spcPts val="800"/>
                        </a:spcAft>
                      </a:pPr>
                      <a:r>
                        <a:rPr lang="es-AR" sz="1100" dirty="0" err="1">
                          <a:effectLst/>
                        </a:rPr>
                        <a:t>Type</a:t>
                      </a:r>
                      <a:r>
                        <a:rPr lang="es-AR" sz="1100" dirty="0">
                          <a:effectLst/>
                        </a:rPr>
                        <a:t> of </a:t>
                      </a:r>
                      <a:r>
                        <a:rPr lang="es-AR" sz="1100" dirty="0" err="1">
                          <a:effectLst/>
                        </a:rPr>
                        <a:t>landscape</a:t>
                      </a:r>
                      <a:r>
                        <a:rPr lang="es-AR" sz="1100" dirty="0">
                          <a:effectLst/>
                        </a:rPr>
                        <a:t> </a:t>
                      </a:r>
                      <a:r>
                        <a:rPr lang="es-AR" sz="1100" dirty="0" err="1">
                          <a:effectLst/>
                        </a:rPr>
                        <a:t>pressures</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Level of maturity</a:t>
                      </a:r>
                      <a:r>
                        <a:rPr lang="en-US" sz="1100" baseline="0" dirty="0">
                          <a:effectLst/>
                        </a:rPr>
                        <a:t> of niches</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Dynamic and results</a:t>
                      </a:r>
                      <a:endParaRPr lang="en-GB" sz="1100" dirty="0">
                        <a:effectLst/>
                        <a:latin typeface="Arial"/>
                        <a:ea typeface="Calibri"/>
                      </a:endParaRPr>
                    </a:p>
                  </a:txBody>
                  <a:tcPr marL="64663" marR="64663" marT="0" marB="0" anchor="ctr"/>
                </a:tc>
                <a:extLst>
                  <a:ext uri="{0D108BD9-81ED-4DB2-BD59-A6C34878D82A}">
                    <a16:rowId xmlns="" xmlns:a16="http://schemas.microsoft.com/office/drawing/2014/main" val="10000"/>
                  </a:ext>
                </a:extLst>
              </a:tr>
              <a:tr h="1285007">
                <a:tc>
                  <a:txBody>
                    <a:bodyPr/>
                    <a:lstStyle/>
                    <a:p>
                      <a:pPr algn="ctr">
                        <a:lnSpc>
                          <a:spcPct val="107000"/>
                        </a:lnSpc>
                        <a:spcAft>
                          <a:spcPts val="0"/>
                        </a:spcAft>
                      </a:pPr>
                      <a:r>
                        <a:rPr lang="en-AU" sz="1100" dirty="0">
                          <a:effectLst/>
                        </a:rPr>
                        <a:t> </a:t>
                      </a:r>
                      <a:endParaRPr lang="en-GB" sz="1100" dirty="0">
                        <a:effectLst/>
                      </a:endParaRPr>
                    </a:p>
                    <a:p>
                      <a:pPr algn="ctr">
                        <a:lnSpc>
                          <a:spcPct val="107000"/>
                        </a:lnSpc>
                        <a:spcAft>
                          <a:spcPts val="800"/>
                        </a:spcAft>
                      </a:pPr>
                      <a:r>
                        <a:rPr lang="en-AU" sz="1100" dirty="0">
                          <a:effectLst/>
                        </a:rPr>
                        <a:t>Weak</a:t>
                      </a:r>
                      <a:r>
                        <a:rPr lang="en-AU" sz="1100" baseline="0" dirty="0">
                          <a:effectLst/>
                        </a:rPr>
                        <a:t> </a:t>
                      </a:r>
                      <a:r>
                        <a:rPr lang="en-AU" sz="1100" dirty="0">
                          <a:effectLst/>
                        </a:rPr>
                        <a:t>transformation</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Moderate pressures</a:t>
                      </a:r>
                    </a:p>
                  </a:txBody>
                  <a:tcPr marL="64663" marR="64663" marT="0" marB="0" anchor="ctr"/>
                </a:tc>
                <a:tc>
                  <a:txBody>
                    <a:bodyPr/>
                    <a:lstStyle/>
                    <a:p>
                      <a:pPr algn="ctr">
                        <a:lnSpc>
                          <a:spcPct val="107000"/>
                        </a:lnSpc>
                        <a:spcAft>
                          <a:spcPts val="800"/>
                        </a:spcAft>
                      </a:pPr>
                      <a:r>
                        <a:rPr lang="en-US" sz="1100" dirty="0" err="1">
                          <a:effectLst/>
                        </a:rPr>
                        <a:t>Underveloped</a:t>
                      </a:r>
                      <a:r>
                        <a:rPr lang="en-US" sz="1100" dirty="0">
                          <a:effectLst/>
                        </a:rPr>
                        <a:t> niches</a:t>
                      </a:r>
                      <a:endParaRPr lang="en-GB" sz="1100" dirty="0">
                        <a:effectLst/>
                        <a:latin typeface="Arial"/>
                        <a:ea typeface="Calibri"/>
                      </a:endParaRPr>
                    </a:p>
                  </a:txBody>
                  <a:tcPr marL="64663" marR="64663" marT="0" marB="0" anchor="ctr"/>
                </a:tc>
                <a:tc>
                  <a:txBody>
                    <a:bodyPr/>
                    <a:lstStyle/>
                    <a:p>
                      <a:pPr algn="l">
                        <a:lnSpc>
                          <a:spcPct val="107000"/>
                        </a:lnSpc>
                        <a:spcAft>
                          <a:spcPts val="800"/>
                        </a:spcAft>
                      </a:pPr>
                      <a:r>
                        <a:rPr lang="es-AR" sz="1100" dirty="0" err="1">
                          <a:effectLst/>
                        </a:rPr>
                        <a:t>Strong</a:t>
                      </a:r>
                      <a:r>
                        <a:rPr lang="es-AR" sz="1100" dirty="0">
                          <a:effectLst/>
                        </a:rPr>
                        <a:t> and </a:t>
                      </a:r>
                      <a:r>
                        <a:rPr lang="es-AR" sz="1100" dirty="0" err="1">
                          <a:effectLst/>
                        </a:rPr>
                        <a:t>adaptive</a:t>
                      </a:r>
                      <a:r>
                        <a:rPr lang="es-AR" sz="1100" dirty="0">
                          <a:effectLst/>
                        </a:rPr>
                        <a:t> </a:t>
                      </a:r>
                      <a:r>
                        <a:rPr lang="es-AR" sz="1100" dirty="0" err="1">
                          <a:effectLst/>
                        </a:rPr>
                        <a:t>regime</a:t>
                      </a:r>
                      <a:r>
                        <a:rPr lang="es-AR" sz="1100" dirty="0">
                          <a:effectLst/>
                        </a:rPr>
                        <a:t> “</a:t>
                      </a:r>
                      <a:r>
                        <a:rPr lang="es-AR" sz="1100" dirty="0" err="1">
                          <a:effectLst/>
                        </a:rPr>
                        <a:t>imports</a:t>
                      </a:r>
                      <a:r>
                        <a:rPr lang="es-AR" sz="1100" dirty="0">
                          <a:effectLst/>
                        </a:rPr>
                        <a:t>” </a:t>
                      </a:r>
                      <a:r>
                        <a:rPr lang="es-AR" sz="1100" dirty="0" err="1">
                          <a:effectLst/>
                        </a:rPr>
                        <a:t>nondisruptive</a:t>
                      </a:r>
                      <a:r>
                        <a:rPr lang="es-AR" sz="1100" dirty="0">
                          <a:effectLst/>
                        </a:rPr>
                        <a:t>  </a:t>
                      </a:r>
                      <a:r>
                        <a:rPr lang="es-AR" sz="1100" dirty="0" err="1">
                          <a:effectLst/>
                        </a:rPr>
                        <a:t>innovativons</a:t>
                      </a:r>
                      <a:r>
                        <a:rPr lang="es-AR" sz="1100" dirty="0">
                          <a:effectLst/>
                        </a:rPr>
                        <a:t> to </a:t>
                      </a:r>
                      <a:r>
                        <a:rPr lang="es-AR" sz="1100" dirty="0" err="1">
                          <a:effectLst/>
                        </a:rPr>
                        <a:t>guarantee</a:t>
                      </a:r>
                      <a:r>
                        <a:rPr lang="es-AR" sz="1100" baseline="0" dirty="0">
                          <a:effectLst/>
                        </a:rPr>
                        <a:t> </a:t>
                      </a:r>
                      <a:r>
                        <a:rPr lang="es-AR" sz="1100" baseline="0" dirty="0" err="1">
                          <a:effectLst/>
                        </a:rPr>
                        <a:t>its</a:t>
                      </a:r>
                      <a:r>
                        <a:rPr lang="es-AR" sz="1100" baseline="0" dirty="0">
                          <a:effectLst/>
                        </a:rPr>
                        <a:t> </a:t>
                      </a:r>
                      <a:r>
                        <a:rPr lang="es-AR" sz="1100" baseline="0" dirty="0" err="1">
                          <a:effectLst/>
                        </a:rPr>
                        <a:t>own</a:t>
                      </a:r>
                      <a:r>
                        <a:rPr lang="es-AR" sz="1100" baseline="0" dirty="0">
                          <a:effectLst/>
                        </a:rPr>
                        <a:t> </a:t>
                      </a:r>
                      <a:r>
                        <a:rPr lang="es-AR" sz="1100" baseline="0" dirty="0" err="1">
                          <a:effectLst/>
                        </a:rPr>
                        <a:t>survival</a:t>
                      </a:r>
                      <a:r>
                        <a:rPr lang="es-AR" sz="1100" baseline="0" dirty="0" smtClean="0">
                          <a:effectLst/>
                        </a:rPr>
                        <a:t>. </a:t>
                      </a:r>
                      <a:r>
                        <a:rPr lang="en-US" sz="1100" dirty="0">
                          <a:effectLst/>
                        </a:rPr>
                        <a:t>Regime actors survive.</a:t>
                      </a:r>
                      <a:endParaRPr lang="es-AR" sz="1100" dirty="0">
                        <a:effectLst/>
                      </a:endParaRPr>
                    </a:p>
                    <a:p>
                      <a:pPr algn="l">
                        <a:lnSpc>
                          <a:spcPct val="107000"/>
                        </a:lnSpc>
                        <a:spcAft>
                          <a:spcPts val="800"/>
                        </a:spcAft>
                      </a:pPr>
                      <a:r>
                        <a:rPr lang="es-AR" sz="1100" dirty="0" err="1" smtClean="0">
                          <a:effectLst/>
                        </a:rPr>
                        <a:t>E.g</a:t>
                      </a:r>
                      <a:r>
                        <a:rPr lang="es-AR" sz="1100" dirty="0" smtClean="0">
                          <a:effectLst/>
                        </a:rPr>
                        <a:t>. </a:t>
                      </a:r>
                      <a:r>
                        <a:rPr lang="en-US" sz="1100" dirty="0" smtClean="0">
                          <a:effectLst/>
                        </a:rPr>
                        <a:t>transition </a:t>
                      </a:r>
                      <a:r>
                        <a:rPr lang="en-US" sz="1100" dirty="0">
                          <a:effectLst/>
                        </a:rPr>
                        <a:t>from the septic tank system to the sewer system in the Netherlands in the nineteenth century</a:t>
                      </a:r>
                      <a:r>
                        <a:rPr lang="es-AR" sz="1100" dirty="0">
                          <a:effectLst/>
                        </a:rPr>
                        <a:t>; </a:t>
                      </a:r>
                      <a:r>
                        <a:rPr lang="es-AR" sz="1100" dirty="0" err="1">
                          <a:effectLst/>
                        </a:rPr>
                        <a:t>organic</a:t>
                      </a:r>
                      <a:r>
                        <a:rPr lang="es-AR" sz="1100" dirty="0">
                          <a:effectLst/>
                        </a:rPr>
                        <a:t> </a:t>
                      </a:r>
                      <a:r>
                        <a:rPr lang="es-AR" sz="1100" dirty="0" err="1">
                          <a:effectLst/>
                        </a:rPr>
                        <a:t>food</a:t>
                      </a:r>
                      <a:r>
                        <a:rPr lang="es-AR" sz="1100" dirty="0">
                          <a:effectLst/>
                        </a:rPr>
                        <a:t> </a:t>
                      </a:r>
                      <a:r>
                        <a:rPr lang="es-AR" sz="1100" dirty="0" err="1">
                          <a:effectLst/>
                        </a:rPr>
                        <a:t>movement</a:t>
                      </a:r>
                      <a:r>
                        <a:rPr lang="es-AR" sz="1100" dirty="0">
                          <a:effectLst/>
                        </a:rPr>
                        <a:t>.</a:t>
                      </a:r>
                      <a:endParaRPr lang="en-GB" sz="1100" dirty="0">
                        <a:effectLst/>
                        <a:latin typeface="Arial"/>
                        <a:ea typeface="Calibri"/>
                      </a:endParaRPr>
                    </a:p>
                  </a:txBody>
                  <a:tcPr marL="64663" marR="64663" marT="0" marB="0"/>
                </a:tc>
                <a:extLst>
                  <a:ext uri="{0D108BD9-81ED-4DB2-BD59-A6C34878D82A}">
                    <a16:rowId xmlns="" xmlns:a16="http://schemas.microsoft.com/office/drawing/2014/main" val="10001"/>
                  </a:ext>
                </a:extLst>
              </a:tr>
              <a:tr h="1278744">
                <a:tc>
                  <a:txBody>
                    <a:bodyPr/>
                    <a:lstStyle/>
                    <a:p>
                      <a:pPr algn="ctr">
                        <a:lnSpc>
                          <a:spcPct val="107000"/>
                        </a:lnSpc>
                        <a:spcAft>
                          <a:spcPts val="0"/>
                        </a:spcAft>
                      </a:pPr>
                      <a:r>
                        <a:rPr lang="es-AR" sz="1100" dirty="0">
                          <a:effectLst/>
                        </a:rPr>
                        <a:t> </a:t>
                      </a:r>
                      <a:endParaRPr lang="en-GB" sz="1100" dirty="0">
                        <a:effectLst/>
                      </a:endParaRPr>
                    </a:p>
                    <a:p>
                      <a:pPr algn="ctr"/>
                      <a:r>
                        <a:rPr lang="en-GB" sz="1100" b="0" i="0" u="none" strike="noStrike" kern="1200" baseline="0" dirty="0" err="1" smtClean="0">
                          <a:solidFill>
                            <a:schemeClr val="lt1"/>
                          </a:solidFill>
                          <a:latin typeface="+mn-lt"/>
                          <a:ea typeface="+mn-ea"/>
                          <a:cs typeface="+mn-cs"/>
                        </a:rPr>
                        <a:t>Reconfiguraton</a:t>
                      </a:r>
                      <a:endParaRPr lang="es-AR" sz="1100" b="0" i="0" u="none" strike="noStrike" kern="1200" baseline="0" dirty="0">
                        <a:solidFill>
                          <a:schemeClr val="lt1"/>
                        </a:solidFill>
                        <a:latin typeface="+mn-lt"/>
                        <a:ea typeface="+mn-ea"/>
                        <a:cs typeface="+mn-cs"/>
                      </a:endParaRPr>
                    </a:p>
                  </a:txBody>
                  <a:tcPr marL="64663" marR="64663" marT="0" marB="0" anchor="ctr"/>
                </a:tc>
                <a:tc>
                  <a:txBody>
                    <a:bodyPr/>
                    <a:lstStyle/>
                    <a:p>
                      <a:pPr algn="ctr">
                        <a:lnSpc>
                          <a:spcPct val="107000"/>
                        </a:lnSpc>
                        <a:spcAft>
                          <a:spcPts val="800"/>
                        </a:spcAft>
                      </a:pPr>
                      <a:r>
                        <a:rPr lang="es-AR" sz="1100" dirty="0" err="1" smtClean="0">
                          <a:effectLst/>
                        </a:rPr>
                        <a:t>Strong</a:t>
                      </a:r>
                      <a:r>
                        <a:rPr lang="es-AR" sz="1100" dirty="0" smtClean="0">
                          <a:effectLst/>
                        </a:rPr>
                        <a:t> and </a:t>
                      </a:r>
                      <a:r>
                        <a:rPr lang="es-AR" sz="1100" dirty="0" err="1" smtClean="0">
                          <a:effectLst/>
                        </a:rPr>
                        <a:t>abrupt</a:t>
                      </a:r>
                      <a:r>
                        <a:rPr lang="es-AR" sz="1100" dirty="0" smtClean="0">
                          <a:effectLst/>
                        </a:rPr>
                        <a:t> </a:t>
                      </a:r>
                      <a:r>
                        <a:rPr lang="es-AR" sz="1100" dirty="0" err="1" smtClean="0">
                          <a:effectLst/>
                        </a:rPr>
                        <a:t>pressures</a:t>
                      </a:r>
                      <a:r>
                        <a:rPr lang="es-AR" sz="1100" baseline="0" dirty="0" smtClean="0">
                          <a:effectLst/>
                        </a:rPr>
                        <a:t> </a:t>
                      </a:r>
                      <a:r>
                        <a:rPr lang="es-AR" sz="1100" baseline="0" dirty="0" err="1" smtClean="0">
                          <a:effectLst/>
                        </a:rPr>
                        <a:t>for</a:t>
                      </a:r>
                      <a:r>
                        <a:rPr lang="es-AR" sz="1100" baseline="0" dirty="0" smtClean="0">
                          <a:effectLst/>
                        </a:rPr>
                        <a:t> </a:t>
                      </a:r>
                      <a:r>
                        <a:rPr lang="es-AR" sz="1100" baseline="0" dirty="0" err="1" smtClean="0">
                          <a:effectLst/>
                        </a:rPr>
                        <a:t>change</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Several symbiotic niche</a:t>
                      </a:r>
                      <a:r>
                        <a:rPr lang="en-US" sz="1100" baseline="0" dirty="0">
                          <a:effectLst/>
                        </a:rPr>
                        <a:t> developments</a:t>
                      </a:r>
                      <a:r>
                        <a:rPr lang="en-US" sz="1100" dirty="0">
                          <a:effectLst/>
                        </a:rPr>
                        <a:t> with strong potential to address regime problems</a:t>
                      </a:r>
                      <a:endParaRPr lang="en-GB" sz="1100" dirty="0">
                        <a:effectLst/>
                        <a:latin typeface="Arial"/>
                        <a:ea typeface="Calibri"/>
                      </a:endParaRPr>
                    </a:p>
                  </a:txBody>
                  <a:tcPr marL="64663" marR="64663" marT="0" marB="0" anchor="ctr"/>
                </a:tc>
                <a:tc>
                  <a:txBody>
                    <a:bodyPr/>
                    <a:lstStyle/>
                    <a:p>
                      <a:pPr algn="l">
                        <a:lnSpc>
                          <a:spcPct val="107000"/>
                        </a:lnSpc>
                        <a:spcAft>
                          <a:spcPts val="800"/>
                        </a:spcAft>
                      </a:pPr>
                      <a:r>
                        <a:rPr lang="es-ES" sz="1100" dirty="0" err="1">
                          <a:effectLst/>
                        </a:rPr>
                        <a:t>Regime</a:t>
                      </a:r>
                      <a:r>
                        <a:rPr lang="es-ES" sz="1100" dirty="0">
                          <a:effectLst/>
                        </a:rPr>
                        <a:t> </a:t>
                      </a:r>
                      <a:r>
                        <a:rPr lang="es-ES" sz="1100" dirty="0" err="1">
                          <a:effectLst/>
                        </a:rPr>
                        <a:t>is</a:t>
                      </a:r>
                      <a:r>
                        <a:rPr lang="es-ES" sz="1100" dirty="0">
                          <a:effectLst/>
                        </a:rPr>
                        <a:t> </a:t>
                      </a:r>
                      <a:r>
                        <a:rPr lang="es-ES" sz="1100" dirty="0" err="1">
                          <a:effectLst/>
                        </a:rPr>
                        <a:t>robust</a:t>
                      </a:r>
                      <a:r>
                        <a:rPr lang="es-ES" sz="1100" dirty="0">
                          <a:effectLst/>
                        </a:rPr>
                        <a:t> </a:t>
                      </a:r>
                      <a:r>
                        <a:rPr lang="es-ES" sz="1100" dirty="0" err="1">
                          <a:effectLst/>
                        </a:rPr>
                        <a:t>but</a:t>
                      </a:r>
                      <a:r>
                        <a:rPr lang="es-ES" sz="1100" dirty="0">
                          <a:effectLst/>
                        </a:rPr>
                        <a:t> </a:t>
                      </a:r>
                      <a:r>
                        <a:rPr lang="es-ES" sz="1100" dirty="0" err="1">
                          <a:effectLst/>
                        </a:rPr>
                        <a:t>adaptive</a:t>
                      </a:r>
                      <a:r>
                        <a:rPr lang="es-ES" sz="1100" dirty="0">
                          <a:effectLst/>
                        </a:rPr>
                        <a:t>. </a:t>
                      </a:r>
                      <a:r>
                        <a:rPr lang="es-ES" sz="1100" dirty="0" err="1">
                          <a:effectLst/>
                        </a:rPr>
                        <a:t>Progressive</a:t>
                      </a:r>
                      <a:r>
                        <a:rPr lang="es-ES" sz="1100" dirty="0">
                          <a:effectLst/>
                        </a:rPr>
                        <a:t> </a:t>
                      </a:r>
                      <a:r>
                        <a:rPr lang="es-ES" sz="1100" dirty="0" err="1">
                          <a:effectLst/>
                        </a:rPr>
                        <a:t>incorporation</a:t>
                      </a:r>
                      <a:r>
                        <a:rPr lang="es-ES" sz="1100" dirty="0">
                          <a:effectLst/>
                        </a:rPr>
                        <a:t> of niche </a:t>
                      </a:r>
                      <a:r>
                        <a:rPr lang="es-ES" sz="1100" dirty="0" err="1">
                          <a:effectLst/>
                        </a:rPr>
                        <a:t>innovations</a:t>
                      </a:r>
                      <a:r>
                        <a:rPr lang="es-ES" sz="1100" dirty="0">
                          <a:effectLst/>
                        </a:rPr>
                        <a:t> lead to a </a:t>
                      </a:r>
                      <a:r>
                        <a:rPr lang="es-ES" sz="1100" dirty="0" err="1">
                          <a:effectLst/>
                        </a:rPr>
                        <a:t>significant</a:t>
                      </a:r>
                      <a:r>
                        <a:rPr lang="es-ES" sz="1100" dirty="0">
                          <a:effectLst/>
                        </a:rPr>
                        <a:t> </a:t>
                      </a:r>
                      <a:r>
                        <a:rPr lang="es-ES" sz="1100" dirty="0" err="1">
                          <a:effectLst/>
                        </a:rPr>
                        <a:t>reconfiguration</a:t>
                      </a:r>
                      <a:r>
                        <a:rPr lang="es-ES" sz="1100" dirty="0">
                          <a:effectLst/>
                        </a:rPr>
                        <a:t> of </a:t>
                      </a:r>
                      <a:r>
                        <a:rPr lang="es-ES" sz="1100" dirty="0" err="1">
                          <a:effectLst/>
                        </a:rPr>
                        <a:t>the</a:t>
                      </a:r>
                      <a:r>
                        <a:rPr lang="es-ES" sz="1100" dirty="0">
                          <a:effectLst/>
                        </a:rPr>
                        <a:t> </a:t>
                      </a:r>
                      <a:r>
                        <a:rPr lang="es-ES" sz="1100" dirty="0" err="1">
                          <a:effectLst/>
                        </a:rPr>
                        <a:t>regime</a:t>
                      </a:r>
                      <a:r>
                        <a:rPr lang="es-ES" sz="1100" dirty="0">
                          <a:effectLst/>
                        </a:rPr>
                        <a:t>.</a:t>
                      </a:r>
                      <a:r>
                        <a:rPr lang="es-ES" sz="1100" baseline="0" dirty="0">
                          <a:effectLst/>
                        </a:rPr>
                        <a:t> </a:t>
                      </a:r>
                      <a:endParaRPr lang="es-ES" sz="1100" baseline="0" dirty="0" smtClean="0">
                        <a:effectLst/>
                      </a:endParaRPr>
                    </a:p>
                    <a:p>
                      <a:pPr algn="l">
                        <a:lnSpc>
                          <a:spcPct val="107000"/>
                        </a:lnSpc>
                        <a:spcAft>
                          <a:spcPts val="800"/>
                        </a:spcAft>
                      </a:pPr>
                      <a:endParaRPr lang="es-ES" sz="1100" baseline="0" dirty="0" smtClean="0">
                        <a:effectLst/>
                      </a:endParaRPr>
                    </a:p>
                    <a:p>
                      <a:pPr algn="l">
                        <a:lnSpc>
                          <a:spcPct val="107000"/>
                        </a:lnSpc>
                        <a:spcAft>
                          <a:spcPts val="800"/>
                        </a:spcAft>
                      </a:pPr>
                      <a:r>
                        <a:rPr lang="es-AR" sz="1100" dirty="0" err="1" smtClean="0">
                          <a:effectLst/>
                        </a:rPr>
                        <a:t>E.g</a:t>
                      </a:r>
                      <a:r>
                        <a:rPr lang="es-AR" sz="1100" baseline="0" dirty="0" smtClean="0">
                          <a:effectLst/>
                        </a:rPr>
                        <a:t> </a:t>
                      </a:r>
                      <a:r>
                        <a:rPr lang="es-AR" sz="1100" baseline="0" dirty="0" err="1">
                          <a:effectLst/>
                        </a:rPr>
                        <a:t>transition</a:t>
                      </a:r>
                      <a:r>
                        <a:rPr lang="es-AR" sz="1100" baseline="0" dirty="0">
                          <a:effectLst/>
                        </a:rPr>
                        <a:t> </a:t>
                      </a:r>
                      <a:r>
                        <a:rPr lang="es-AR" sz="1100" baseline="0" dirty="0" err="1">
                          <a:effectLst/>
                        </a:rPr>
                        <a:t>from</a:t>
                      </a:r>
                      <a:r>
                        <a:rPr lang="es-AR" sz="1100" baseline="0" dirty="0">
                          <a:effectLst/>
                        </a:rPr>
                        <a:t> </a:t>
                      </a:r>
                      <a:r>
                        <a:rPr lang="es-AR" sz="1100" baseline="0" dirty="0" err="1">
                          <a:effectLst/>
                        </a:rPr>
                        <a:t>traditional</a:t>
                      </a:r>
                      <a:r>
                        <a:rPr lang="es-AR" sz="1100" baseline="0" dirty="0">
                          <a:effectLst/>
                        </a:rPr>
                        <a:t> </a:t>
                      </a:r>
                      <a:r>
                        <a:rPr lang="es-AR" sz="1100" baseline="0" dirty="0" err="1">
                          <a:effectLst/>
                        </a:rPr>
                        <a:t>plants</a:t>
                      </a:r>
                      <a:r>
                        <a:rPr lang="es-AR" sz="1100" baseline="0" dirty="0">
                          <a:effectLst/>
                        </a:rPr>
                        <a:t> to </a:t>
                      </a:r>
                      <a:r>
                        <a:rPr lang="es-AR" sz="1100" baseline="0" dirty="0" err="1">
                          <a:effectLst/>
                        </a:rPr>
                        <a:t>mass</a:t>
                      </a:r>
                      <a:r>
                        <a:rPr lang="es-AR" sz="1100" baseline="0" dirty="0">
                          <a:effectLst/>
                        </a:rPr>
                        <a:t> </a:t>
                      </a:r>
                      <a:r>
                        <a:rPr lang="es-AR" sz="1100" baseline="0" dirty="0" err="1">
                          <a:effectLst/>
                        </a:rPr>
                        <a:t>production</a:t>
                      </a:r>
                      <a:r>
                        <a:rPr lang="es-AR" sz="1100" baseline="0" dirty="0">
                          <a:effectLst/>
                        </a:rPr>
                        <a:t> in </a:t>
                      </a:r>
                      <a:r>
                        <a:rPr lang="es-AR" sz="1100" baseline="0" dirty="0" err="1">
                          <a:effectLst/>
                        </a:rPr>
                        <a:t>the</a:t>
                      </a:r>
                      <a:r>
                        <a:rPr lang="es-AR" sz="1100" baseline="0" dirty="0">
                          <a:effectLst/>
                        </a:rPr>
                        <a:t> </a:t>
                      </a:r>
                      <a:r>
                        <a:rPr lang="es-AR" sz="1100" baseline="0" dirty="0" err="1">
                          <a:effectLst/>
                        </a:rPr>
                        <a:t>United</a:t>
                      </a:r>
                      <a:r>
                        <a:rPr lang="es-AR" sz="1100" baseline="0" dirty="0">
                          <a:effectLst/>
                        </a:rPr>
                        <a:t> </a:t>
                      </a:r>
                      <a:r>
                        <a:rPr lang="es-AR" sz="1100" baseline="0" dirty="0" err="1">
                          <a:effectLst/>
                        </a:rPr>
                        <a:t>States</a:t>
                      </a:r>
                      <a:r>
                        <a:rPr lang="en-US" sz="1100" dirty="0">
                          <a:effectLst/>
                        </a:rPr>
                        <a:t>.</a:t>
                      </a:r>
                      <a:endParaRPr lang="en-GB" sz="1100" dirty="0">
                        <a:effectLst/>
                        <a:latin typeface="Arial"/>
                        <a:ea typeface="Calibri"/>
                      </a:endParaRPr>
                    </a:p>
                  </a:txBody>
                  <a:tcPr marL="64663" marR="64663" marT="0" marB="0"/>
                </a:tc>
                <a:extLst>
                  <a:ext uri="{0D108BD9-81ED-4DB2-BD59-A6C34878D82A}">
                    <a16:rowId xmlns="" xmlns:a16="http://schemas.microsoft.com/office/drawing/2014/main" val="10002"/>
                  </a:ext>
                </a:extLst>
              </a:tr>
              <a:tr h="1174171">
                <a:tc>
                  <a:txBody>
                    <a:bodyPr/>
                    <a:lstStyle/>
                    <a:p>
                      <a:pPr algn="ctr">
                        <a:lnSpc>
                          <a:spcPct val="107000"/>
                        </a:lnSpc>
                        <a:spcAft>
                          <a:spcPts val="0"/>
                        </a:spcAft>
                      </a:pPr>
                      <a:r>
                        <a:rPr lang="es-AR" sz="1100" dirty="0">
                          <a:effectLst/>
                        </a:rPr>
                        <a:t> </a:t>
                      </a:r>
                      <a:endParaRPr lang="en-GB" sz="1100" dirty="0">
                        <a:effectLst/>
                      </a:endParaRPr>
                    </a:p>
                    <a:p>
                      <a:pPr algn="ctr">
                        <a:lnSpc>
                          <a:spcPct val="107000"/>
                        </a:lnSpc>
                        <a:spcAft>
                          <a:spcPts val="0"/>
                        </a:spcAft>
                      </a:pPr>
                      <a:r>
                        <a:rPr lang="en-AU" sz="1100" dirty="0">
                          <a:effectLst/>
                        </a:rPr>
                        <a:t>Technological substitution</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Strong pressures</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Niches are well developed. However, they</a:t>
                      </a:r>
                      <a:r>
                        <a:rPr lang="en-US" sz="1100" baseline="0" dirty="0">
                          <a:effectLst/>
                        </a:rPr>
                        <a:t> are not able to reach the regime, as this remains stable and consolidated</a:t>
                      </a:r>
                      <a:endParaRPr lang="en-GB" sz="1100" dirty="0">
                        <a:effectLst/>
                        <a:latin typeface="Arial"/>
                        <a:ea typeface="Calibri"/>
                      </a:endParaRPr>
                    </a:p>
                  </a:txBody>
                  <a:tcPr marL="64663" marR="64663" marT="0" marB="0" anchor="ctr"/>
                </a:tc>
                <a:tc>
                  <a:txBody>
                    <a:bodyPr/>
                    <a:lstStyle/>
                    <a:p>
                      <a:pPr algn="l">
                        <a:lnSpc>
                          <a:spcPct val="107000"/>
                        </a:lnSpc>
                        <a:spcAft>
                          <a:spcPts val="800"/>
                        </a:spcAft>
                      </a:pPr>
                      <a:r>
                        <a:rPr lang="es-ES" sz="1100" dirty="0" err="1">
                          <a:effectLst/>
                        </a:rPr>
                        <a:t>Landscape</a:t>
                      </a:r>
                      <a:r>
                        <a:rPr lang="es-ES" sz="1100" baseline="0" dirty="0">
                          <a:effectLst/>
                        </a:rPr>
                        <a:t> </a:t>
                      </a:r>
                      <a:r>
                        <a:rPr lang="es-ES" sz="1100" baseline="0" dirty="0" err="1">
                          <a:effectLst/>
                        </a:rPr>
                        <a:t>pressures</a:t>
                      </a:r>
                      <a:r>
                        <a:rPr lang="es-ES" sz="1100" baseline="0" dirty="0">
                          <a:effectLst/>
                        </a:rPr>
                        <a:t> open up </a:t>
                      </a:r>
                      <a:r>
                        <a:rPr lang="es-ES" sz="1100" baseline="0" dirty="0" err="1">
                          <a:effectLst/>
                        </a:rPr>
                        <a:t>possibilities</a:t>
                      </a:r>
                      <a:r>
                        <a:rPr lang="es-ES" sz="1100" baseline="0" dirty="0">
                          <a:effectLst/>
                        </a:rPr>
                        <a:t> </a:t>
                      </a:r>
                      <a:r>
                        <a:rPr lang="es-ES" sz="1100" baseline="0" dirty="0" err="1">
                          <a:effectLst/>
                        </a:rPr>
                        <a:t>for</a:t>
                      </a:r>
                      <a:r>
                        <a:rPr lang="es-ES" sz="1100" baseline="0" dirty="0">
                          <a:effectLst/>
                        </a:rPr>
                        <a:t> niche </a:t>
                      </a:r>
                      <a:r>
                        <a:rPr lang="es-ES" sz="1100" baseline="0" dirty="0" err="1">
                          <a:effectLst/>
                        </a:rPr>
                        <a:t>initiatives</a:t>
                      </a:r>
                      <a:r>
                        <a:rPr lang="es-ES" sz="1100" baseline="0" dirty="0">
                          <a:effectLst/>
                        </a:rPr>
                        <a:t> to </a:t>
                      </a:r>
                      <a:r>
                        <a:rPr lang="es-ES" sz="1100" baseline="0" dirty="0" err="1">
                          <a:effectLst/>
                        </a:rPr>
                        <a:t>reach</a:t>
                      </a:r>
                      <a:r>
                        <a:rPr lang="es-ES" sz="1100" baseline="0" dirty="0">
                          <a:effectLst/>
                        </a:rPr>
                        <a:t> </a:t>
                      </a:r>
                      <a:r>
                        <a:rPr lang="es-ES" sz="1100" baseline="0" dirty="0" err="1">
                          <a:effectLst/>
                        </a:rPr>
                        <a:t>the</a:t>
                      </a:r>
                      <a:r>
                        <a:rPr lang="es-ES" sz="1100" baseline="0" dirty="0">
                          <a:effectLst/>
                        </a:rPr>
                        <a:t> </a:t>
                      </a:r>
                      <a:r>
                        <a:rPr lang="es-ES" sz="1100" baseline="0" dirty="0" err="1">
                          <a:effectLst/>
                        </a:rPr>
                        <a:t>regime</a:t>
                      </a:r>
                      <a:r>
                        <a:rPr lang="es-ES" sz="1100" baseline="0" dirty="0">
                          <a:effectLst/>
                        </a:rPr>
                        <a:t>. </a:t>
                      </a:r>
                      <a:r>
                        <a:rPr lang="es-ES" sz="1100" baseline="0" dirty="0" err="1">
                          <a:effectLst/>
                        </a:rPr>
                        <a:t>Regime</a:t>
                      </a:r>
                      <a:r>
                        <a:rPr lang="es-ES" sz="1100" baseline="0" dirty="0">
                          <a:effectLst/>
                        </a:rPr>
                        <a:t> </a:t>
                      </a:r>
                      <a:r>
                        <a:rPr lang="es-ES" sz="1100" baseline="0" dirty="0" err="1">
                          <a:effectLst/>
                        </a:rPr>
                        <a:t>actors</a:t>
                      </a:r>
                      <a:r>
                        <a:rPr lang="es-ES" sz="1100" baseline="0" dirty="0">
                          <a:effectLst/>
                        </a:rPr>
                        <a:t> </a:t>
                      </a:r>
                      <a:r>
                        <a:rPr lang="es-ES" sz="1100" baseline="0" dirty="0" err="1">
                          <a:effectLst/>
                        </a:rPr>
                        <a:t>defend</a:t>
                      </a:r>
                      <a:r>
                        <a:rPr lang="es-ES" sz="1100" baseline="0" dirty="0">
                          <a:effectLst/>
                        </a:rPr>
                        <a:t> </a:t>
                      </a:r>
                      <a:r>
                        <a:rPr lang="es-ES" sz="1100" baseline="0" dirty="0" err="1">
                          <a:effectLst/>
                        </a:rPr>
                        <a:t>themselves</a:t>
                      </a:r>
                      <a:r>
                        <a:rPr lang="es-ES" sz="1100" baseline="0" dirty="0">
                          <a:effectLst/>
                        </a:rPr>
                        <a:t>. </a:t>
                      </a:r>
                      <a:r>
                        <a:rPr lang="es-ES" sz="1100" baseline="0" dirty="0" err="1">
                          <a:effectLst/>
                        </a:rPr>
                        <a:t>If</a:t>
                      </a:r>
                      <a:r>
                        <a:rPr lang="es-ES" sz="1100" baseline="0" dirty="0">
                          <a:effectLst/>
                        </a:rPr>
                        <a:t> niche </a:t>
                      </a:r>
                      <a:r>
                        <a:rPr lang="es-ES" sz="1100" baseline="0" dirty="0" err="1">
                          <a:effectLst/>
                        </a:rPr>
                        <a:t>innovations</a:t>
                      </a:r>
                      <a:r>
                        <a:rPr lang="es-ES" sz="1100" baseline="0" dirty="0">
                          <a:effectLst/>
                        </a:rPr>
                        <a:t> </a:t>
                      </a:r>
                      <a:r>
                        <a:rPr lang="es-ES" sz="1100" baseline="0" dirty="0" err="1">
                          <a:effectLst/>
                        </a:rPr>
                        <a:t>manage</a:t>
                      </a:r>
                      <a:r>
                        <a:rPr lang="es-ES" sz="1100" baseline="0" dirty="0">
                          <a:effectLst/>
                        </a:rPr>
                        <a:t> to </a:t>
                      </a:r>
                      <a:r>
                        <a:rPr lang="es-ES" sz="1100" baseline="0" dirty="0" err="1">
                          <a:effectLst/>
                        </a:rPr>
                        <a:t>succeed</a:t>
                      </a:r>
                      <a:r>
                        <a:rPr lang="es-ES" sz="1100" baseline="0" dirty="0">
                          <a:effectLst/>
                        </a:rPr>
                        <a:t>, </a:t>
                      </a:r>
                      <a:r>
                        <a:rPr lang="es-ES" sz="1100" baseline="0" dirty="0" err="1">
                          <a:effectLst/>
                        </a:rPr>
                        <a:t>the</a:t>
                      </a:r>
                      <a:r>
                        <a:rPr lang="es-ES" sz="1100" baseline="0" dirty="0">
                          <a:effectLst/>
                        </a:rPr>
                        <a:t> </a:t>
                      </a:r>
                      <a:r>
                        <a:rPr lang="es-ES" sz="1100" baseline="0" dirty="0" err="1">
                          <a:effectLst/>
                        </a:rPr>
                        <a:t>regime</a:t>
                      </a:r>
                      <a:r>
                        <a:rPr lang="es-ES" sz="1100" baseline="0" dirty="0">
                          <a:effectLst/>
                        </a:rPr>
                        <a:t> </a:t>
                      </a:r>
                      <a:r>
                        <a:rPr lang="es-ES" sz="1100" baseline="0" dirty="0" err="1">
                          <a:effectLst/>
                        </a:rPr>
                        <a:t>undergo</a:t>
                      </a:r>
                      <a:r>
                        <a:rPr lang="es-ES" sz="1100" baseline="0" dirty="0">
                          <a:effectLst/>
                        </a:rPr>
                        <a:t> </a:t>
                      </a:r>
                      <a:r>
                        <a:rPr lang="es-ES" sz="1100" baseline="0" dirty="0" err="1">
                          <a:effectLst/>
                        </a:rPr>
                        <a:t>substantial</a:t>
                      </a:r>
                      <a:r>
                        <a:rPr lang="es-ES" sz="1100" baseline="0" dirty="0">
                          <a:effectLst/>
                        </a:rPr>
                        <a:t> </a:t>
                      </a:r>
                      <a:r>
                        <a:rPr lang="es-ES" sz="1100" baseline="0" dirty="0" err="1">
                          <a:effectLst/>
                        </a:rPr>
                        <a:t>changes</a:t>
                      </a:r>
                      <a:r>
                        <a:rPr lang="es-ES" sz="1100" baseline="0" dirty="0">
                          <a:effectLst/>
                        </a:rPr>
                        <a:t> and </a:t>
                      </a:r>
                      <a:r>
                        <a:rPr lang="es-ES" sz="1100" baseline="0" dirty="0" err="1">
                          <a:effectLst/>
                        </a:rPr>
                        <a:t>its</a:t>
                      </a:r>
                      <a:r>
                        <a:rPr lang="es-ES" sz="1100" baseline="0" dirty="0">
                          <a:effectLst/>
                        </a:rPr>
                        <a:t> </a:t>
                      </a:r>
                      <a:r>
                        <a:rPr lang="es-ES" sz="1100" baseline="0" dirty="0" err="1">
                          <a:effectLst/>
                        </a:rPr>
                        <a:t>main</a:t>
                      </a:r>
                      <a:r>
                        <a:rPr lang="es-ES" sz="1100" baseline="0" dirty="0">
                          <a:effectLst/>
                        </a:rPr>
                        <a:t> </a:t>
                      </a:r>
                      <a:r>
                        <a:rPr lang="es-ES" sz="1100" baseline="0" dirty="0" err="1">
                          <a:effectLst/>
                        </a:rPr>
                        <a:t>actors</a:t>
                      </a:r>
                      <a:r>
                        <a:rPr lang="es-ES" sz="1100" baseline="0" dirty="0">
                          <a:effectLst/>
                        </a:rPr>
                        <a:t> are </a:t>
                      </a:r>
                      <a:r>
                        <a:rPr lang="es-ES" sz="1100" baseline="0" dirty="0" err="1">
                          <a:effectLst/>
                        </a:rPr>
                        <a:t>replaced</a:t>
                      </a:r>
                      <a:r>
                        <a:rPr lang="es-ES" sz="1100" baseline="0" dirty="0">
                          <a:effectLst/>
                        </a:rPr>
                        <a:t>. </a:t>
                      </a:r>
                      <a:endParaRPr lang="es-AR" sz="1100" baseline="0" dirty="0">
                        <a:effectLst/>
                      </a:endParaRPr>
                    </a:p>
                    <a:p>
                      <a:pPr algn="l">
                        <a:lnSpc>
                          <a:spcPct val="107000"/>
                        </a:lnSpc>
                        <a:spcAft>
                          <a:spcPts val="800"/>
                        </a:spcAft>
                      </a:pPr>
                      <a:r>
                        <a:rPr lang="es-AR" sz="1100" dirty="0" err="1" smtClean="0">
                          <a:effectLst/>
                        </a:rPr>
                        <a:t>E.g</a:t>
                      </a:r>
                      <a:r>
                        <a:rPr lang="es-AR" sz="1100" dirty="0" smtClean="0">
                          <a:effectLst/>
                        </a:rPr>
                        <a:t>: </a:t>
                      </a:r>
                      <a:r>
                        <a:rPr lang="en-US" sz="1100" dirty="0">
                          <a:effectLst/>
                        </a:rPr>
                        <a:t>transition from sailing ships to steam ships.</a:t>
                      </a:r>
                      <a:endParaRPr lang="en-GB" sz="1100" dirty="0">
                        <a:effectLst/>
                        <a:latin typeface="Arial"/>
                        <a:ea typeface="Calibri"/>
                      </a:endParaRPr>
                    </a:p>
                  </a:txBody>
                  <a:tcPr marL="64663" marR="64663" marT="0" marB="0"/>
                </a:tc>
                <a:extLst>
                  <a:ext uri="{0D108BD9-81ED-4DB2-BD59-A6C34878D82A}">
                    <a16:rowId xmlns="" xmlns:a16="http://schemas.microsoft.com/office/drawing/2014/main" val="10003"/>
                  </a:ext>
                </a:extLst>
              </a:tr>
              <a:tr h="1090070">
                <a:tc>
                  <a:txBody>
                    <a:bodyPr/>
                    <a:lstStyle/>
                    <a:p>
                      <a:pPr algn="ctr">
                        <a:lnSpc>
                          <a:spcPct val="107000"/>
                        </a:lnSpc>
                        <a:spcAft>
                          <a:spcPts val="800"/>
                        </a:spcAft>
                      </a:pPr>
                      <a:r>
                        <a:rPr lang="en-AU" sz="1100" dirty="0" smtClean="0">
                          <a:effectLst/>
                          <a:latin typeface="+mn-lt"/>
                          <a:ea typeface="+mn-ea"/>
                        </a:rPr>
                        <a:t>De-alignment</a:t>
                      </a:r>
                      <a:r>
                        <a:rPr lang="en-AU" sz="1100" baseline="0" dirty="0" smtClean="0">
                          <a:effectLst/>
                          <a:latin typeface="+mn-lt"/>
                          <a:ea typeface="+mn-ea"/>
                        </a:rPr>
                        <a:t> </a:t>
                      </a:r>
                      <a:r>
                        <a:rPr lang="en-AU" sz="1100" baseline="0" smtClean="0">
                          <a:effectLst/>
                          <a:latin typeface="+mn-lt"/>
                          <a:ea typeface="+mn-ea"/>
                        </a:rPr>
                        <a:t>and re-alignment</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s-AR" sz="1100" dirty="0" err="1">
                          <a:effectLst/>
                        </a:rPr>
                        <a:t>Strong</a:t>
                      </a:r>
                      <a:r>
                        <a:rPr lang="es-AR" sz="1100" dirty="0">
                          <a:effectLst/>
                        </a:rPr>
                        <a:t> </a:t>
                      </a:r>
                      <a:r>
                        <a:rPr lang="es-AR" sz="1100" dirty="0" err="1">
                          <a:effectLst/>
                        </a:rPr>
                        <a:t>pressures</a:t>
                      </a:r>
                      <a:endParaRPr lang="en-GB" sz="1100" dirty="0">
                        <a:effectLst/>
                        <a:latin typeface="Arial"/>
                        <a:ea typeface="Calibri"/>
                      </a:endParaRPr>
                    </a:p>
                  </a:txBody>
                  <a:tcPr marL="64663" marR="64663" marT="0" marB="0" anchor="ctr"/>
                </a:tc>
                <a:tc>
                  <a:txBody>
                    <a:bodyPr/>
                    <a:lstStyle/>
                    <a:p>
                      <a:pPr algn="ctr">
                        <a:lnSpc>
                          <a:spcPct val="107000"/>
                        </a:lnSpc>
                        <a:spcAft>
                          <a:spcPts val="800"/>
                        </a:spcAft>
                      </a:pPr>
                      <a:r>
                        <a:rPr lang="en-US" sz="1100" dirty="0">
                          <a:effectLst/>
                        </a:rPr>
                        <a:t>Multiple niche initiatives at embryonic levels compete for resources</a:t>
                      </a:r>
                      <a:endParaRPr lang="en-GB" sz="1100" dirty="0">
                        <a:effectLst/>
                        <a:latin typeface="Arial"/>
                        <a:ea typeface="Calibri"/>
                      </a:endParaRPr>
                    </a:p>
                  </a:txBody>
                  <a:tcPr marL="64663" marR="64663" marT="0" marB="0" anchor="ctr"/>
                </a:tc>
                <a:tc>
                  <a:txBody>
                    <a:bodyPr/>
                    <a:lstStyle/>
                    <a:p>
                      <a:pPr algn="l">
                        <a:lnSpc>
                          <a:spcPct val="107000"/>
                        </a:lnSpc>
                        <a:spcAft>
                          <a:spcPts val="800"/>
                        </a:spcAft>
                      </a:pPr>
                      <a:r>
                        <a:rPr lang="es-AR" sz="1100" dirty="0" err="1">
                          <a:effectLst/>
                        </a:rPr>
                        <a:t>Landscape</a:t>
                      </a:r>
                      <a:r>
                        <a:rPr lang="es-AR" sz="1100" dirty="0">
                          <a:effectLst/>
                        </a:rPr>
                        <a:t> </a:t>
                      </a:r>
                      <a:r>
                        <a:rPr lang="es-AR" sz="1100" dirty="0" err="1">
                          <a:effectLst/>
                        </a:rPr>
                        <a:t>pressure</a:t>
                      </a:r>
                      <a:r>
                        <a:rPr lang="es-AR" sz="1100" dirty="0">
                          <a:effectLst/>
                        </a:rPr>
                        <a:t> </a:t>
                      </a:r>
                      <a:r>
                        <a:rPr lang="es-AR" sz="1100" dirty="0" err="1">
                          <a:effectLst/>
                        </a:rPr>
                        <a:t>erode</a:t>
                      </a:r>
                      <a:r>
                        <a:rPr lang="es-AR" sz="1100" dirty="0">
                          <a:effectLst/>
                        </a:rPr>
                        <a:t> and cause </a:t>
                      </a:r>
                      <a:r>
                        <a:rPr lang="es-AR" sz="1100" dirty="0" err="1">
                          <a:effectLst/>
                        </a:rPr>
                        <a:t>the</a:t>
                      </a:r>
                      <a:r>
                        <a:rPr lang="es-AR" sz="1100" dirty="0">
                          <a:effectLst/>
                        </a:rPr>
                        <a:t> colapse of </a:t>
                      </a:r>
                      <a:r>
                        <a:rPr lang="es-AR" sz="1100" dirty="0" err="1">
                          <a:effectLst/>
                        </a:rPr>
                        <a:t>the</a:t>
                      </a:r>
                      <a:r>
                        <a:rPr lang="es-AR" sz="1100" dirty="0">
                          <a:effectLst/>
                        </a:rPr>
                        <a:t> </a:t>
                      </a:r>
                      <a:r>
                        <a:rPr lang="es-AR" sz="1100" dirty="0" err="1">
                          <a:effectLst/>
                        </a:rPr>
                        <a:t>regime</a:t>
                      </a:r>
                      <a:r>
                        <a:rPr lang="es-AR" sz="1100" dirty="0">
                          <a:effectLst/>
                        </a:rPr>
                        <a:t>. </a:t>
                      </a:r>
                      <a:r>
                        <a:rPr lang="es-AR" sz="1100" dirty="0" err="1">
                          <a:effectLst/>
                        </a:rPr>
                        <a:t>Main</a:t>
                      </a:r>
                      <a:r>
                        <a:rPr lang="es-AR" sz="1100" dirty="0">
                          <a:effectLst/>
                        </a:rPr>
                        <a:t> </a:t>
                      </a:r>
                      <a:r>
                        <a:rPr lang="es-AR" sz="1100" dirty="0" err="1">
                          <a:effectLst/>
                        </a:rPr>
                        <a:t>actors</a:t>
                      </a:r>
                      <a:r>
                        <a:rPr lang="es-AR" sz="1100" dirty="0">
                          <a:effectLst/>
                        </a:rPr>
                        <a:t> “lose </a:t>
                      </a:r>
                      <a:r>
                        <a:rPr lang="es-AR" sz="1100" dirty="0" err="1">
                          <a:effectLst/>
                        </a:rPr>
                        <a:t>faith</a:t>
                      </a:r>
                      <a:r>
                        <a:rPr lang="es-AR" sz="1100" dirty="0">
                          <a:effectLst/>
                        </a:rPr>
                        <a:t>” in </a:t>
                      </a:r>
                      <a:r>
                        <a:rPr lang="es-AR" sz="1100" dirty="0" err="1">
                          <a:effectLst/>
                        </a:rPr>
                        <a:t>it</a:t>
                      </a:r>
                      <a:r>
                        <a:rPr lang="es-AR" sz="1100" dirty="0">
                          <a:effectLst/>
                        </a:rPr>
                        <a:t>. </a:t>
                      </a:r>
                      <a:r>
                        <a:rPr lang="es-AR" sz="1100" dirty="0" err="1">
                          <a:effectLst/>
                        </a:rPr>
                        <a:t>Destabilization</a:t>
                      </a:r>
                      <a:r>
                        <a:rPr lang="es-AR" sz="1100" dirty="0">
                          <a:effectLst/>
                        </a:rPr>
                        <a:t> </a:t>
                      </a:r>
                      <a:r>
                        <a:rPr lang="es-AR" sz="1100" dirty="0" err="1">
                          <a:effectLst/>
                        </a:rPr>
                        <a:t>creates</a:t>
                      </a:r>
                      <a:r>
                        <a:rPr lang="es-AR" sz="1100" dirty="0">
                          <a:effectLst/>
                        </a:rPr>
                        <a:t> </a:t>
                      </a:r>
                      <a:r>
                        <a:rPr lang="es-AR" sz="1100" dirty="0" err="1">
                          <a:effectLst/>
                        </a:rPr>
                        <a:t>uncertainty</a:t>
                      </a:r>
                      <a:r>
                        <a:rPr lang="es-AR" sz="1100" dirty="0">
                          <a:effectLst/>
                        </a:rPr>
                        <a:t> </a:t>
                      </a:r>
                      <a:r>
                        <a:rPr lang="es-AR" sz="1100" dirty="0" err="1">
                          <a:effectLst/>
                        </a:rPr>
                        <a:t>about</a:t>
                      </a:r>
                      <a:r>
                        <a:rPr lang="es-AR" sz="1100" baseline="0" dirty="0">
                          <a:effectLst/>
                        </a:rPr>
                        <a:t> </a:t>
                      </a:r>
                      <a:r>
                        <a:rPr lang="es-AR" sz="1100" baseline="0" dirty="0" err="1">
                          <a:effectLst/>
                        </a:rPr>
                        <a:t>the</a:t>
                      </a:r>
                      <a:r>
                        <a:rPr lang="es-AR" sz="1100" baseline="0" dirty="0">
                          <a:effectLst/>
                        </a:rPr>
                        <a:t> new rules. Niches compete </a:t>
                      </a:r>
                      <a:r>
                        <a:rPr lang="es-AR" sz="1100" baseline="0" dirty="0" err="1">
                          <a:effectLst/>
                        </a:rPr>
                        <a:t>for</a:t>
                      </a:r>
                      <a:r>
                        <a:rPr lang="es-AR" sz="1100" baseline="0" dirty="0">
                          <a:effectLst/>
                        </a:rPr>
                        <a:t> </a:t>
                      </a:r>
                      <a:r>
                        <a:rPr lang="es-AR" sz="1100" baseline="0" dirty="0" err="1">
                          <a:effectLst/>
                        </a:rPr>
                        <a:t>resources</a:t>
                      </a:r>
                      <a:r>
                        <a:rPr lang="es-AR" sz="1100" baseline="0" dirty="0">
                          <a:effectLst/>
                        </a:rPr>
                        <a:t> and social </a:t>
                      </a:r>
                      <a:r>
                        <a:rPr lang="es-AR" sz="1100" baseline="0" dirty="0" err="1">
                          <a:effectLst/>
                        </a:rPr>
                        <a:t>support</a:t>
                      </a:r>
                      <a:r>
                        <a:rPr lang="es-AR" sz="1100" baseline="0" dirty="0">
                          <a:effectLst/>
                        </a:rPr>
                        <a:t> </a:t>
                      </a:r>
                      <a:r>
                        <a:rPr lang="es-AR" sz="1100" baseline="0" dirty="0" err="1">
                          <a:effectLst/>
                        </a:rPr>
                        <a:t>until</a:t>
                      </a:r>
                      <a:r>
                        <a:rPr lang="es-AR" sz="1100" baseline="0" dirty="0">
                          <a:effectLst/>
                        </a:rPr>
                        <a:t> </a:t>
                      </a:r>
                      <a:r>
                        <a:rPr lang="es-AR" sz="1100" baseline="0" dirty="0" err="1">
                          <a:effectLst/>
                        </a:rPr>
                        <a:t>one</a:t>
                      </a:r>
                      <a:r>
                        <a:rPr lang="es-AR" sz="1100" baseline="0" dirty="0">
                          <a:effectLst/>
                        </a:rPr>
                        <a:t> of </a:t>
                      </a:r>
                      <a:r>
                        <a:rPr lang="es-AR" sz="1100" baseline="0" dirty="0" err="1">
                          <a:effectLst/>
                        </a:rPr>
                        <a:t>them</a:t>
                      </a:r>
                      <a:r>
                        <a:rPr lang="es-AR" sz="1100" baseline="0" dirty="0">
                          <a:effectLst/>
                        </a:rPr>
                        <a:t> emerges as </a:t>
                      </a:r>
                      <a:r>
                        <a:rPr lang="es-AR" sz="1100" baseline="0" dirty="0" err="1">
                          <a:effectLst/>
                        </a:rPr>
                        <a:t>the</a:t>
                      </a:r>
                      <a:r>
                        <a:rPr lang="es-AR" sz="1100" baseline="0" dirty="0">
                          <a:effectLst/>
                        </a:rPr>
                        <a:t> new </a:t>
                      </a:r>
                      <a:r>
                        <a:rPr lang="es-AR" sz="1100" baseline="0" dirty="0" err="1">
                          <a:effectLst/>
                        </a:rPr>
                        <a:t>dominant</a:t>
                      </a:r>
                      <a:r>
                        <a:rPr lang="es-AR" sz="1100" baseline="0" dirty="0">
                          <a:effectLst/>
                        </a:rPr>
                        <a:t> </a:t>
                      </a:r>
                      <a:r>
                        <a:rPr lang="es-AR" sz="1100" baseline="0" dirty="0" err="1">
                          <a:effectLst/>
                        </a:rPr>
                        <a:t>regime</a:t>
                      </a:r>
                      <a:r>
                        <a:rPr lang="es-AR" sz="1100" baseline="0" dirty="0">
                          <a:effectLst/>
                        </a:rPr>
                        <a:t>.</a:t>
                      </a:r>
                      <a:endParaRPr lang="en-GB" sz="1100" dirty="0">
                        <a:effectLst/>
                      </a:endParaRPr>
                    </a:p>
                    <a:p>
                      <a:pPr algn="l">
                        <a:lnSpc>
                          <a:spcPct val="107000"/>
                        </a:lnSpc>
                        <a:spcAft>
                          <a:spcPts val="800"/>
                        </a:spcAft>
                      </a:pPr>
                      <a:r>
                        <a:rPr lang="es-AR" sz="1100" dirty="0" err="1">
                          <a:effectLst/>
                        </a:rPr>
                        <a:t>Historical</a:t>
                      </a:r>
                      <a:r>
                        <a:rPr lang="es-AR" sz="1100" dirty="0">
                          <a:effectLst/>
                        </a:rPr>
                        <a:t> </a:t>
                      </a:r>
                      <a:r>
                        <a:rPr lang="es-AR" sz="1100" dirty="0" err="1">
                          <a:effectLst/>
                        </a:rPr>
                        <a:t>examples</a:t>
                      </a:r>
                      <a:r>
                        <a:rPr lang="es-AR" sz="1100" dirty="0">
                          <a:effectLst/>
                        </a:rPr>
                        <a:t>:</a:t>
                      </a:r>
                      <a:r>
                        <a:rPr lang="es-AR" sz="1100" baseline="0" dirty="0">
                          <a:effectLst/>
                        </a:rPr>
                        <a:t> </a:t>
                      </a:r>
                      <a:r>
                        <a:rPr lang="es-AR" sz="1100" baseline="0" dirty="0" err="1">
                          <a:effectLst/>
                        </a:rPr>
                        <a:t>transition</a:t>
                      </a:r>
                      <a:r>
                        <a:rPr lang="es-AR" sz="1100" baseline="0" dirty="0">
                          <a:effectLst/>
                        </a:rPr>
                        <a:t> </a:t>
                      </a:r>
                      <a:r>
                        <a:rPr lang="es-AR" sz="1100" baseline="0" dirty="0" err="1">
                          <a:effectLst/>
                        </a:rPr>
                        <a:t>from</a:t>
                      </a:r>
                      <a:r>
                        <a:rPr lang="es-AR" sz="1100" baseline="0" dirty="0">
                          <a:effectLst/>
                        </a:rPr>
                        <a:t> </a:t>
                      </a:r>
                      <a:r>
                        <a:rPr lang="es-AR" sz="1100" baseline="0" dirty="0" err="1">
                          <a:effectLst/>
                        </a:rPr>
                        <a:t>horse</a:t>
                      </a:r>
                      <a:r>
                        <a:rPr lang="es-AR" sz="1100" baseline="0" dirty="0">
                          <a:effectLst/>
                        </a:rPr>
                        <a:t> </a:t>
                      </a:r>
                      <a:r>
                        <a:rPr lang="es-AR" sz="1100" baseline="0" dirty="0" err="1">
                          <a:effectLst/>
                        </a:rPr>
                        <a:t>carriages</a:t>
                      </a:r>
                      <a:r>
                        <a:rPr lang="es-AR" sz="1100" baseline="0" dirty="0">
                          <a:effectLst/>
                        </a:rPr>
                        <a:t> to cars.</a:t>
                      </a:r>
                      <a:endParaRPr lang="en-GB" sz="1100" dirty="0">
                        <a:effectLst/>
                        <a:latin typeface="Arial"/>
                        <a:ea typeface="Calibri"/>
                      </a:endParaRPr>
                    </a:p>
                  </a:txBody>
                  <a:tcPr marL="64663" marR="64663"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24672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7467600" cy="706090"/>
          </a:xfrm>
        </p:spPr>
        <p:txBody>
          <a:bodyPr/>
          <a:lstStyle/>
          <a:p>
            <a:r>
              <a:rPr lang="en-GB" dirty="0"/>
              <a:t>Research Questions</a:t>
            </a:r>
          </a:p>
        </p:txBody>
      </p:sp>
      <p:sp>
        <p:nvSpPr>
          <p:cNvPr id="3" name="2 Marcador de contenido"/>
          <p:cNvSpPr>
            <a:spLocks noGrp="1"/>
          </p:cNvSpPr>
          <p:nvPr>
            <p:ph sz="quarter" idx="1"/>
          </p:nvPr>
        </p:nvSpPr>
        <p:spPr>
          <a:xfrm>
            <a:off x="467544" y="980728"/>
            <a:ext cx="7931224" cy="5277200"/>
          </a:xfrm>
        </p:spPr>
        <p:txBody>
          <a:bodyPr>
            <a:noAutofit/>
          </a:bodyPr>
          <a:lstStyle/>
          <a:p>
            <a:r>
              <a:rPr lang="en-GB" sz="2500" dirty="0" smtClean="0"/>
              <a:t>On </a:t>
            </a:r>
            <a:r>
              <a:rPr lang="en-GB" sz="2500" dirty="0"/>
              <a:t>the nature of landscape pressures for transformation</a:t>
            </a:r>
          </a:p>
          <a:p>
            <a:pPr lvl="1"/>
            <a:r>
              <a:rPr lang="en-GB" sz="1700" dirty="0"/>
              <a:t>Where do they originate? Are they strong? What kind of change do they favour: moderate, abrupt?</a:t>
            </a:r>
          </a:p>
          <a:p>
            <a:r>
              <a:rPr lang="en-GB" sz="2500" dirty="0"/>
              <a:t>On regimes</a:t>
            </a:r>
          </a:p>
          <a:p>
            <a:pPr lvl="2"/>
            <a:r>
              <a:rPr lang="en-GB" sz="1700" dirty="0"/>
              <a:t>How do they deal with pressures? Are they flexible to change? Do they have the capacity to deal with challenges and pressures for transformation?</a:t>
            </a:r>
          </a:p>
          <a:p>
            <a:r>
              <a:rPr lang="en-GB" sz="2500" dirty="0"/>
              <a:t>On niches</a:t>
            </a:r>
          </a:p>
          <a:p>
            <a:pPr lvl="2"/>
            <a:r>
              <a:rPr lang="en-GB" sz="1700" dirty="0"/>
              <a:t>What types of niches have been developed? How advanced are the initiatives within them? What actions have been taken to protect them from regime selection mechanisms? What is they nature in relation to regimes: symbiotic or disruptive?</a:t>
            </a:r>
          </a:p>
          <a:p>
            <a:r>
              <a:rPr lang="en-GB" sz="2500" dirty="0"/>
              <a:t>How do the three levels </a:t>
            </a:r>
            <a:r>
              <a:rPr lang="en-GB" sz="2500" dirty="0" smtClean="0"/>
              <a:t>interact </a:t>
            </a:r>
            <a:r>
              <a:rPr lang="en-GB" sz="2500" dirty="0"/>
              <a:t>among them?</a:t>
            </a:r>
          </a:p>
          <a:p>
            <a:endParaRPr lang="en-GB" sz="1800" dirty="0" smtClean="0"/>
          </a:p>
          <a:p>
            <a:r>
              <a:rPr lang="en-GB" sz="1800" dirty="0" smtClean="0"/>
              <a:t>JUST </a:t>
            </a:r>
            <a:r>
              <a:rPr lang="en-GB" sz="1800" dirty="0"/>
              <a:t>A EXPLOROTARY STUDY</a:t>
            </a:r>
          </a:p>
        </p:txBody>
      </p:sp>
    </p:spTree>
    <p:extLst>
      <p:ext uri="{BB962C8B-B14F-4D97-AF65-F5344CB8AC3E}">
        <p14:creationId xmlns:p14="http://schemas.microsoft.com/office/powerpoint/2010/main" val="2561832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8101</TotalTime>
  <Words>4285</Words>
  <Application>Microsoft Office PowerPoint</Application>
  <PresentationFormat>Presentación en pantalla (4:3)</PresentationFormat>
  <Paragraphs>398</Paragraphs>
  <Slides>30</Slides>
  <Notes>17</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Mirador</vt:lpstr>
      <vt:lpstr>Extractive Industries in the 21st Century: Challenges and Opportunities for Transformation. the cases of Lithium in Argentina and Copper in Chile. </vt:lpstr>
      <vt:lpstr>Problem and objective of the research</vt:lpstr>
      <vt:lpstr>Structure of the presentation</vt:lpstr>
      <vt:lpstr>The framework of socio-technological transitions: </vt:lpstr>
      <vt:lpstr>The framework of socio-technological transitions: a contribution to the analysis of socio-technological transformation</vt:lpstr>
      <vt:lpstr>The Socio-Technological Framework:  a Multi-level Perspective </vt:lpstr>
      <vt:lpstr>The Socio-Technological Framework:  a Multi-level Perspective</vt:lpstr>
      <vt:lpstr>Different types of Socio-technological Transformation Pathways</vt:lpstr>
      <vt:lpstr>Research Questions</vt:lpstr>
      <vt:lpstr>Research design</vt:lpstr>
      <vt:lpstr>Research design</vt:lpstr>
      <vt:lpstr>The case of copper: The regime</vt:lpstr>
      <vt:lpstr>The case of copper: pressures for change</vt:lpstr>
      <vt:lpstr>The case of copper: Reaction of the regime</vt:lpstr>
      <vt:lpstr>The case of copper: Niches (EXAMPLES)</vt:lpstr>
      <vt:lpstr>The case of copper: Niches (EXAMPLES)</vt:lpstr>
      <vt:lpstr>The case of copper: Possibilities of transformation </vt:lpstr>
      <vt:lpstr>The case of lithium: The regime</vt:lpstr>
      <vt:lpstr>The case of lithium: pressures for change</vt:lpstr>
      <vt:lpstr>The case of lithium: Reaction of the regime</vt:lpstr>
      <vt:lpstr>The case of lithium: Niches</vt:lpstr>
      <vt:lpstr>The case of lithium: upstream niches</vt:lpstr>
      <vt:lpstr>The case of lithium: downstream niches</vt:lpstr>
      <vt:lpstr>The case of lithium: Niches – Level of Development and Challenges. Possibilities of transformation</vt:lpstr>
      <vt:lpstr>SUMMARY, preliminary conclusions from the two cases: Different types of niches</vt:lpstr>
      <vt:lpstr>Conclusions</vt:lpstr>
      <vt:lpstr>Presentación de PowerPoint</vt:lpstr>
      <vt:lpstr>Conclusions</vt:lpstr>
      <vt:lpstr>Conclusions: Challenges for innovation and technology policy</vt:lpstr>
      <vt:lpstr>Conclusions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anabel</dc:creator>
  <cp:lastModifiedBy>amarin</cp:lastModifiedBy>
  <cp:revision>96</cp:revision>
  <dcterms:created xsi:type="dcterms:W3CDTF">2016-09-14T15:08:17Z</dcterms:created>
  <dcterms:modified xsi:type="dcterms:W3CDTF">2016-09-21T14:36:49Z</dcterms:modified>
</cp:coreProperties>
</file>