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60" r:id="rId3"/>
    <p:sldId id="261" r:id="rId4"/>
    <p:sldId id="259" r:id="rId5"/>
    <p:sldId id="256" r:id="rId6"/>
    <p:sldId id="257" r:id="rId7"/>
    <p:sldId id="262" r:id="rId8"/>
    <p:sldId id="283" r:id="rId9"/>
    <p:sldId id="264" r:id="rId10"/>
    <p:sldId id="263" r:id="rId11"/>
    <p:sldId id="266" r:id="rId12"/>
    <p:sldId id="267" r:id="rId13"/>
    <p:sldId id="268" r:id="rId14"/>
    <p:sldId id="271" r:id="rId15"/>
    <p:sldId id="274" r:id="rId16"/>
    <p:sldId id="273" r:id="rId17"/>
    <p:sldId id="270" r:id="rId18"/>
    <p:sldId id="269" r:id="rId19"/>
    <p:sldId id="275" r:id="rId20"/>
    <p:sldId id="277" r:id="rId21"/>
    <p:sldId id="281" r:id="rId22"/>
    <p:sldId id="278" r:id="rId23"/>
    <p:sldId id="279" r:id="rId24"/>
    <p:sldId id="280" r:id="rId25"/>
    <p:sldId id="282" r:id="rId26"/>
    <p:sldId id="284" r:id="rId27"/>
  </p:sldIdLst>
  <p:sldSz cx="9144000" cy="5143500" type="screen16x9"/>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9DEB"/>
    <a:srgbClr val="DE4923"/>
    <a:srgbClr val="2271C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455" autoAdjust="0"/>
    <p:restoredTop sz="94660"/>
  </p:normalViewPr>
  <p:slideViewPr>
    <p:cSldViewPr snapToGrid="0" snapToObjects="1">
      <p:cViewPr>
        <p:scale>
          <a:sx n="76" d="100"/>
          <a:sy n="76" d="100"/>
        </p:scale>
        <p:origin x="-1992" y="-1264"/>
      </p:cViewPr>
      <p:guideLst>
        <p:guide orient="horz" pos="1620"/>
        <p:guide pos="2880"/>
      </p:guideLst>
    </p:cSldViewPr>
  </p:slideViewPr>
  <p:notesTextViewPr>
    <p:cViewPr>
      <p:scale>
        <a:sx n="100" d="100"/>
        <a:sy n="100" d="100"/>
      </p:scale>
      <p:origin x="0" y="0"/>
    </p:cViewPr>
  </p:notesTextViewPr>
  <p:sorterViewPr>
    <p:cViewPr>
      <p:scale>
        <a:sx n="111" d="100"/>
        <a:sy n="111"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Fklima:Library:Application%20Support:Microsoft:Office:Office%202011%20AutoRecovery:Escenarios%20de%20producci&#243;n%20COCHILCO%20(versi&#243;n%201).xlsb"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williamsumar:Downloads:ppt%20exponor.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Macintosh%20HD:Users:williamsumar:Downloads:ppt%20exponor1.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1.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sz="1200">
                <a:solidFill>
                  <a:schemeClr val="tx1">
                    <a:lumMod val="65000"/>
                    <a:lumOff val="35000"/>
                  </a:schemeClr>
                </a:solidFill>
              </a:defRPr>
            </a:pPr>
            <a:r>
              <a:rPr lang="es-CL" sz="1200" b="1" i="0" baseline="0" dirty="0" smtClean="0">
                <a:solidFill>
                  <a:schemeClr val="bg1">
                    <a:lumMod val="50000"/>
                  </a:schemeClr>
                </a:solidFill>
                <a:effectLst/>
                <a:latin typeface="Calibri"/>
                <a:cs typeface="Calibri"/>
              </a:rPr>
              <a:t>CU MINING PRODUCTION FORECAST</a:t>
            </a:r>
            <a:endParaRPr lang="es-CL" sz="1200" b="1" dirty="0" smtClean="0">
              <a:solidFill>
                <a:schemeClr val="bg1">
                  <a:lumMod val="50000"/>
                </a:schemeClr>
              </a:solidFill>
              <a:effectLst/>
              <a:latin typeface="Calibri"/>
              <a:cs typeface="Calibri"/>
            </a:endParaRPr>
          </a:p>
          <a:p>
            <a:pPr algn="ctr">
              <a:defRPr sz="1200">
                <a:solidFill>
                  <a:schemeClr val="tx1">
                    <a:lumMod val="65000"/>
                    <a:lumOff val="35000"/>
                  </a:schemeClr>
                </a:solidFill>
              </a:defRPr>
            </a:pPr>
            <a:r>
              <a:rPr lang="es-CL" sz="1200" b="1" i="0" baseline="0" dirty="0" smtClean="0">
                <a:solidFill>
                  <a:schemeClr val="bg1">
                    <a:lumMod val="50000"/>
                  </a:schemeClr>
                </a:solidFill>
                <a:effectLst/>
                <a:latin typeface="Calibri"/>
                <a:cs typeface="Calibri"/>
              </a:rPr>
              <a:t>(THOUSAND TCUF)</a:t>
            </a:r>
            <a:endParaRPr lang="es-CL" sz="1200" b="1" dirty="0" smtClean="0">
              <a:solidFill>
                <a:schemeClr val="bg1">
                  <a:lumMod val="50000"/>
                </a:schemeClr>
              </a:solidFill>
              <a:effectLst/>
              <a:latin typeface="Calibri"/>
              <a:cs typeface="Calibri"/>
            </a:endParaRPr>
          </a:p>
        </c:rich>
      </c:tx>
      <c:layout>
        <c:manualLayout>
          <c:xMode val="edge"/>
          <c:yMode val="edge"/>
          <c:x val="0.344813539236381"/>
          <c:y val="0.0530774487721269"/>
        </c:manualLayout>
      </c:layout>
      <c:overlay val="0"/>
    </c:title>
    <c:autoTitleDeleted val="0"/>
    <c:plotArea>
      <c:layout/>
      <c:areaChart>
        <c:grouping val="stacked"/>
        <c:varyColors val="0"/>
        <c:ser>
          <c:idx val="0"/>
          <c:order val="0"/>
          <c:tx>
            <c:strRef>
              <c:f>ESCENARIOS_PRODUCCIÓN_COCHILCO!$B$18</c:f>
              <c:strCache>
                <c:ptCount val="1"/>
                <c:pt idx="0">
                  <c:v>BASE/Operaciones</c:v>
                </c:pt>
              </c:strCache>
            </c:strRef>
          </c:tx>
          <c:spPr>
            <a:solidFill>
              <a:srgbClr val="42AAA3"/>
            </a:solidFill>
          </c:spP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layout>
                <c:manualLayout>
                  <c:x val="-0.0412044409331748"/>
                  <c:y val="-0.00548088863762155"/>
                </c:manualLayout>
              </c:layout>
              <c:showLegendKey val="0"/>
              <c:showVal val="1"/>
              <c:showCatName val="0"/>
              <c:showSerName val="0"/>
              <c:showPercent val="0"/>
              <c:showBubbleSize val="0"/>
            </c:dLbl>
            <c:txPr>
              <a:bodyPr/>
              <a:lstStyle/>
              <a:p>
                <a:pPr>
                  <a:defRPr sz="1200" b="1">
                    <a:solidFill>
                      <a:schemeClr val="bg1"/>
                    </a:solidFill>
                  </a:defRPr>
                </a:pPr>
                <a:endParaRPr lang="es-ES"/>
              </a:p>
            </c:txPr>
            <c:showLegendKey val="0"/>
            <c:showVal val="1"/>
            <c:showCatName val="0"/>
            <c:showSerName val="0"/>
            <c:showPercent val="0"/>
            <c:showBubbleSize val="0"/>
            <c:showLeaderLines val="0"/>
          </c:dLbls>
          <c:cat>
            <c:numRef>
              <c:f>ESCENARIOS_PRODUCCIÓN_COCHILCO!$C$17:$O$17</c:f>
              <c:numCache>
                <c:formatCode>General</c:formatCode>
                <c:ptCount val="13"/>
                <c:pt idx="0">
                  <c:v>2014.0</c:v>
                </c:pt>
                <c:pt idx="1">
                  <c:v>2015.0</c:v>
                </c:pt>
                <c:pt idx="2">
                  <c:v>2016.0</c:v>
                </c:pt>
                <c:pt idx="3">
                  <c:v>2017.0</c:v>
                </c:pt>
                <c:pt idx="4">
                  <c:v>2018.0</c:v>
                </c:pt>
                <c:pt idx="5">
                  <c:v>2019.0</c:v>
                </c:pt>
                <c:pt idx="6">
                  <c:v>2020.0</c:v>
                </c:pt>
                <c:pt idx="7">
                  <c:v>2021.0</c:v>
                </c:pt>
                <c:pt idx="8">
                  <c:v>2022.0</c:v>
                </c:pt>
                <c:pt idx="9">
                  <c:v>2023.0</c:v>
                </c:pt>
                <c:pt idx="10">
                  <c:v>2024.0</c:v>
                </c:pt>
                <c:pt idx="11">
                  <c:v>2025.0</c:v>
                </c:pt>
                <c:pt idx="12">
                  <c:v>2026.0</c:v>
                </c:pt>
              </c:numCache>
            </c:numRef>
          </c:cat>
          <c:val>
            <c:numRef>
              <c:f>ESCENARIOS_PRODUCCIÓN_COCHILCO!$C$18:$O$18</c:f>
              <c:numCache>
                <c:formatCode>_-* #,##0.00_-;\-* #,##0.00_-;_-* "-"??_-;_-@_-</c:formatCode>
                <c:ptCount val="13"/>
                <c:pt idx="0">
                  <c:v>5749.5</c:v>
                </c:pt>
                <c:pt idx="1">
                  <c:v>5980.8</c:v>
                </c:pt>
                <c:pt idx="2">
                  <c:v>5676.7</c:v>
                </c:pt>
                <c:pt idx="3">
                  <c:v>5567.2</c:v>
                </c:pt>
                <c:pt idx="4">
                  <c:v>5412.0</c:v>
                </c:pt>
                <c:pt idx="5">
                  <c:v>5337.9</c:v>
                </c:pt>
                <c:pt idx="6">
                  <c:v>4956.3</c:v>
                </c:pt>
                <c:pt idx="7">
                  <c:v>4742.6</c:v>
                </c:pt>
                <c:pt idx="8">
                  <c:v>4554.2</c:v>
                </c:pt>
                <c:pt idx="9">
                  <c:v>4401.0</c:v>
                </c:pt>
                <c:pt idx="10">
                  <c:v>4254.0</c:v>
                </c:pt>
                <c:pt idx="11">
                  <c:v>3986.7</c:v>
                </c:pt>
                <c:pt idx="12" formatCode="_-* #,##0_-;\-* #,##0_-;_-* &quot;-&quot;??_-;_-@_-">
                  <c:v>3811.5</c:v>
                </c:pt>
              </c:numCache>
            </c:numRef>
          </c:val>
        </c:ser>
        <c:ser>
          <c:idx val="1"/>
          <c:order val="1"/>
          <c:tx>
            <c:strRef>
              <c:f>ESCENARIOS_PRODUCCIÓN_COCHILCO!$B$19</c:f>
              <c:strCache>
                <c:ptCount val="1"/>
                <c:pt idx="0">
                  <c:v>BASE/Proyectos</c:v>
                </c:pt>
              </c:strCache>
            </c:strRef>
          </c:tx>
          <c:spPr>
            <a:solidFill>
              <a:srgbClr val="256478"/>
            </a:solidFill>
          </c:spPr>
          <c:dLbls>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layout>
                <c:manualLayout>
                  <c:x val="-0.0412044409331748"/>
                  <c:y val="0.00626310207507728"/>
                </c:manualLayout>
              </c:layout>
              <c:showLegendKey val="0"/>
              <c:showVal val="1"/>
              <c:showCatName val="0"/>
              <c:showSerName val="0"/>
              <c:showPercent val="0"/>
              <c:showBubbleSize val="0"/>
            </c:dLbl>
            <c:txPr>
              <a:bodyPr/>
              <a:lstStyle/>
              <a:p>
                <a:pPr>
                  <a:defRPr sz="1200" b="1">
                    <a:solidFill>
                      <a:schemeClr val="bg1"/>
                    </a:solidFill>
                  </a:defRPr>
                </a:pPr>
                <a:endParaRPr lang="es-ES"/>
              </a:p>
            </c:txPr>
            <c:showLegendKey val="0"/>
            <c:showVal val="1"/>
            <c:showCatName val="0"/>
            <c:showSerName val="0"/>
            <c:showPercent val="0"/>
            <c:showBubbleSize val="0"/>
            <c:showLeaderLines val="0"/>
          </c:dLbls>
          <c:cat>
            <c:numRef>
              <c:f>ESCENARIOS_PRODUCCIÓN_COCHILCO!$C$17:$O$17</c:f>
              <c:numCache>
                <c:formatCode>General</c:formatCode>
                <c:ptCount val="13"/>
                <c:pt idx="0">
                  <c:v>2014.0</c:v>
                </c:pt>
                <c:pt idx="1">
                  <c:v>2015.0</c:v>
                </c:pt>
                <c:pt idx="2">
                  <c:v>2016.0</c:v>
                </c:pt>
                <c:pt idx="3">
                  <c:v>2017.0</c:v>
                </c:pt>
                <c:pt idx="4">
                  <c:v>2018.0</c:v>
                </c:pt>
                <c:pt idx="5">
                  <c:v>2019.0</c:v>
                </c:pt>
                <c:pt idx="6">
                  <c:v>2020.0</c:v>
                </c:pt>
                <c:pt idx="7">
                  <c:v>2021.0</c:v>
                </c:pt>
                <c:pt idx="8">
                  <c:v>2022.0</c:v>
                </c:pt>
                <c:pt idx="9">
                  <c:v>2023.0</c:v>
                </c:pt>
                <c:pt idx="10">
                  <c:v>2024.0</c:v>
                </c:pt>
                <c:pt idx="11">
                  <c:v>2025.0</c:v>
                </c:pt>
                <c:pt idx="12">
                  <c:v>2026.0</c:v>
                </c:pt>
              </c:numCache>
            </c:numRef>
          </c:cat>
          <c:val>
            <c:numRef>
              <c:f>ESCENARIOS_PRODUCCIÓN_COCHILCO!$C$19:$O$19</c:f>
              <c:numCache>
                <c:formatCode>_-* #,##0.00_-;\-* #,##0.00_-;_-* "-"??_-;_-@_-</c:formatCode>
                <c:ptCount val="13"/>
                <c:pt idx="0">
                  <c:v>0.0</c:v>
                </c:pt>
                <c:pt idx="1">
                  <c:v>359.1</c:v>
                </c:pt>
                <c:pt idx="2">
                  <c:v>585.8</c:v>
                </c:pt>
                <c:pt idx="3">
                  <c:v>737.3</c:v>
                </c:pt>
                <c:pt idx="4">
                  <c:v>748.4</c:v>
                </c:pt>
                <c:pt idx="5">
                  <c:v>768.7</c:v>
                </c:pt>
                <c:pt idx="6">
                  <c:v>797.5</c:v>
                </c:pt>
                <c:pt idx="7">
                  <c:v>907.1</c:v>
                </c:pt>
                <c:pt idx="8">
                  <c:v>1000.8</c:v>
                </c:pt>
                <c:pt idx="9">
                  <c:v>1139.6</c:v>
                </c:pt>
                <c:pt idx="10">
                  <c:v>1190.0</c:v>
                </c:pt>
                <c:pt idx="11">
                  <c:v>1255.0</c:v>
                </c:pt>
                <c:pt idx="12" formatCode="_-* #,##0_-;\-* #,##0_-;_-* &quot;-&quot;??_-;_-@_-">
                  <c:v>1270.0</c:v>
                </c:pt>
              </c:numCache>
            </c:numRef>
          </c:val>
        </c:ser>
        <c:ser>
          <c:idx val="2"/>
          <c:order val="2"/>
          <c:tx>
            <c:strRef>
              <c:f>ESCENARIOS_PRODUCCIÓN_COCHILCO!$B$20</c:f>
              <c:strCache>
                <c:ptCount val="1"/>
                <c:pt idx="0">
                  <c:v>PROBABLE/Proyectos</c:v>
                </c:pt>
              </c:strCache>
            </c:strRef>
          </c:tx>
          <c:spPr>
            <a:solidFill>
              <a:srgbClr val="6BA029"/>
            </a:solidFill>
          </c:spPr>
          <c:dLbls>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layout>
                <c:manualLayout>
                  <c:x val="-0.0382978708812875"/>
                  <c:y val="-0.0133084175876106"/>
                </c:manualLayout>
              </c:layout>
              <c:showLegendKey val="0"/>
              <c:showVal val="1"/>
              <c:showCatName val="0"/>
              <c:showSerName val="0"/>
              <c:showPercent val="0"/>
              <c:showBubbleSize val="0"/>
            </c:dLbl>
            <c:txPr>
              <a:bodyPr/>
              <a:lstStyle/>
              <a:p>
                <a:pPr>
                  <a:defRPr sz="1200" b="1">
                    <a:solidFill>
                      <a:schemeClr val="bg1"/>
                    </a:solidFill>
                  </a:defRPr>
                </a:pPr>
                <a:endParaRPr lang="es-ES"/>
              </a:p>
            </c:txPr>
            <c:showLegendKey val="0"/>
            <c:showVal val="1"/>
            <c:showCatName val="0"/>
            <c:showSerName val="0"/>
            <c:showPercent val="0"/>
            <c:showBubbleSize val="0"/>
            <c:showLeaderLines val="0"/>
          </c:dLbls>
          <c:cat>
            <c:numRef>
              <c:f>ESCENARIOS_PRODUCCIÓN_COCHILCO!$C$17:$O$17</c:f>
              <c:numCache>
                <c:formatCode>General</c:formatCode>
                <c:ptCount val="13"/>
                <c:pt idx="0">
                  <c:v>2014.0</c:v>
                </c:pt>
                <c:pt idx="1">
                  <c:v>2015.0</c:v>
                </c:pt>
                <c:pt idx="2">
                  <c:v>2016.0</c:v>
                </c:pt>
                <c:pt idx="3">
                  <c:v>2017.0</c:v>
                </c:pt>
                <c:pt idx="4">
                  <c:v>2018.0</c:v>
                </c:pt>
                <c:pt idx="5">
                  <c:v>2019.0</c:v>
                </c:pt>
                <c:pt idx="6">
                  <c:v>2020.0</c:v>
                </c:pt>
                <c:pt idx="7">
                  <c:v>2021.0</c:v>
                </c:pt>
                <c:pt idx="8">
                  <c:v>2022.0</c:v>
                </c:pt>
                <c:pt idx="9">
                  <c:v>2023.0</c:v>
                </c:pt>
                <c:pt idx="10">
                  <c:v>2024.0</c:v>
                </c:pt>
                <c:pt idx="11">
                  <c:v>2025.0</c:v>
                </c:pt>
                <c:pt idx="12">
                  <c:v>2026.0</c:v>
                </c:pt>
              </c:numCache>
            </c:numRef>
          </c:cat>
          <c:val>
            <c:numRef>
              <c:f>ESCENARIOS_PRODUCCIÓN_COCHILCO!$C$20:$O$20</c:f>
              <c:numCache>
                <c:formatCode>_-* #,##0.00_-;\-* #,##0.00_-;_-* "-"??_-;_-@_-</c:formatCode>
                <c:ptCount val="13"/>
                <c:pt idx="0">
                  <c:v>0.0</c:v>
                </c:pt>
                <c:pt idx="1">
                  <c:v>0.0</c:v>
                </c:pt>
                <c:pt idx="2">
                  <c:v>0.0</c:v>
                </c:pt>
                <c:pt idx="3">
                  <c:v>217.6</c:v>
                </c:pt>
                <c:pt idx="4">
                  <c:v>430.9</c:v>
                </c:pt>
                <c:pt idx="5">
                  <c:v>479.3</c:v>
                </c:pt>
                <c:pt idx="6">
                  <c:v>463.8</c:v>
                </c:pt>
                <c:pt idx="7">
                  <c:v>444.9</c:v>
                </c:pt>
                <c:pt idx="8">
                  <c:v>435.4</c:v>
                </c:pt>
                <c:pt idx="9">
                  <c:v>414.0</c:v>
                </c:pt>
                <c:pt idx="10">
                  <c:v>393.7</c:v>
                </c:pt>
                <c:pt idx="11">
                  <c:v>314.3</c:v>
                </c:pt>
                <c:pt idx="12" formatCode="_-* #,##0_-;\-* #,##0_-;_-* &quot;-&quot;??_-;_-@_-">
                  <c:v>302.0</c:v>
                </c:pt>
              </c:numCache>
            </c:numRef>
          </c:val>
        </c:ser>
        <c:ser>
          <c:idx val="3"/>
          <c:order val="3"/>
          <c:tx>
            <c:strRef>
              <c:f>ESCENARIOS_PRODUCCIÓN_COCHILCO!$B$21</c:f>
              <c:strCache>
                <c:ptCount val="1"/>
                <c:pt idx="0">
                  <c:v>POSIBLES</c:v>
                </c:pt>
              </c:strCache>
            </c:strRef>
          </c:tx>
          <c:spPr>
            <a:solidFill>
              <a:srgbClr val="6755A0"/>
            </a:solidFill>
          </c:spPr>
          <c:dLbls>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layout>
                <c:manualLayout>
                  <c:x val="-0.0533625550521821"/>
                  <c:y val="-0.00508708463117822"/>
                </c:manualLayout>
              </c:layout>
              <c:showLegendKey val="0"/>
              <c:showVal val="1"/>
              <c:showCatName val="0"/>
              <c:showSerName val="0"/>
              <c:showPercent val="0"/>
              <c:showBubbleSize val="0"/>
            </c:dLbl>
            <c:txPr>
              <a:bodyPr/>
              <a:lstStyle/>
              <a:p>
                <a:pPr>
                  <a:defRPr sz="1200" b="1">
                    <a:solidFill>
                      <a:schemeClr val="bg1"/>
                    </a:solidFill>
                  </a:defRPr>
                </a:pPr>
                <a:endParaRPr lang="es-ES"/>
              </a:p>
            </c:txPr>
            <c:showLegendKey val="0"/>
            <c:showVal val="1"/>
            <c:showCatName val="0"/>
            <c:showSerName val="0"/>
            <c:showPercent val="0"/>
            <c:showBubbleSize val="0"/>
            <c:showLeaderLines val="0"/>
          </c:dLbls>
          <c:cat>
            <c:numRef>
              <c:f>ESCENARIOS_PRODUCCIÓN_COCHILCO!$C$17:$O$17</c:f>
              <c:numCache>
                <c:formatCode>General</c:formatCode>
                <c:ptCount val="13"/>
                <c:pt idx="0">
                  <c:v>2014.0</c:v>
                </c:pt>
                <c:pt idx="1">
                  <c:v>2015.0</c:v>
                </c:pt>
                <c:pt idx="2">
                  <c:v>2016.0</c:v>
                </c:pt>
                <c:pt idx="3">
                  <c:v>2017.0</c:v>
                </c:pt>
                <c:pt idx="4">
                  <c:v>2018.0</c:v>
                </c:pt>
                <c:pt idx="5">
                  <c:v>2019.0</c:v>
                </c:pt>
                <c:pt idx="6">
                  <c:v>2020.0</c:v>
                </c:pt>
                <c:pt idx="7">
                  <c:v>2021.0</c:v>
                </c:pt>
                <c:pt idx="8">
                  <c:v>2022.0</c:v>
                </c:pt>
                <c:pt idx="9">
                  <c:v>2023.0</c:v>
                </c:pt>
                <c:pt idx="10">
                  <c:v>2024.0</c:v>
                </c:pt>
                <c:pt idx="11">
                  <c:v>2025.0</c:v>
                </c:pt>
                <c:pt idx="12">
                  <c:v>2026.0</c:v>
                </c:pt>
              </c:numCache>
            </c:numRef>
          </c:cat>
          <c:val>
            <c:numRef>
              <c:f>ESCENARIOS_PRODUCCIÓN_COCHILCO!$C$21:$O$21</c:f>
              <c:numCache>
                <c:formatCode>_-* #,##0.00_-;\-* #,##0.00_-;_-* "-"??_-;_-@_-</c:formatCode>
                <c:ptCount val="13"/>
                <c:pt idx="0">
                  <c:v>0.0</c:v>
                </c:pt>
                <c:pt idx="1">
                  <c:v>0.0</c:v>
                </c:pt>
                <c:pt idx="2">
                  <c:v>0.0</c:v>
                </c:pt>
                <c:pt idx="3">
                  <c:v>18.7</c:v>
                </c:pt>
                <c:pt idx="4">
                  <c:v>60.9</c:v>
                </c:pt>
                <c:pt idx="5">
                  <c:v>391.5</c:v>
                </c:pt>
                <c:pt idx="6">
                  <c:v>564.1</c:v>
                </c:pt>
                <c:pt idx="7">
                  <c:v>651.2</c:v>
                </c:pt>
                <c:pt idx="8">
                  <c:v>667.9</c:v>
                </c:pt>
                <c:pt idx="9">
                  <c:v>790.8</c:v>
                </c:pt>
                <c:pt idx="10">
                  <c:v>974.4</c:v>
                </c:pt>
                <c:pt idx="11">
                  <c:v>1158.4</c:v>
                </c:pt>
                <c:pt idx="12" formatCode="_-* #,##0_-;\-* #,##0_-;_-* &quot;-&quot;??_-;_-@_-">
                  <c:v>1248.8</c:v>
                </c:pt>
              </c:numCache>
            </c:numRef>
          </c:val>
        </c:ser>
        <c:ser>
          <c:idx val="4"/>
          <c:order val="4"/>
          <c:tx>
            <c:strRef>
              <c:f>ESCENARIOS_PRODUCCIÓN_COCHILCO!$B$22</c:f>
              <c:strCache>
                <c:ptCount val="1"/>
                <c:pt idx="0">
                  <c:v>POTENCIAL/Proyectos Cu</c:v>
                </c:pt>
              </c:strCache>
            </c:strRef>
          </c:tx>
          <c:spPr>
            <a:solidFill>
              <a:srgbClr val="2271C4"/>
            </a:solidFill>
          </c:spP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layout>
                <c:manualLayout>
                  <c:x val="-0.0491848642331922"/>
                  <c:y val="-0.00195844666437217"/>
                </c:manualLayout>
              </c:layout>
              <c:showLegendKey val="0"/>
              <c:showVal val="1"/>
              <c:showCatName val="0"/>
              <c:showSerName val="0"/>
              <c:showPercent val="0"/>
              <c:showBubbleSize val="0"/>
            </c:dLbl>
            <c:txPr>
              <a:bodyPr/>
              <a:lstStyle/>
              <a:p>
                <a:pPr>
                  <a:defRPr sz="1200" b="1">
                    <a:solidFill>
                      <a:schemeClr val="bg1"/>
                    </a:solidFill>
                  </a:defRPr>
                </a:pPr>
                <a:endParaRPr lang="es-ES"/>
              </a:p>
            </c:txPr>
            <c:showLegendKey val="0"/>
            <c:showVal val="1"/>
            <c:showCatName val="0"/>
            <c:showSerName val="0"/>
            <c:showPercent val="0"/>
            <c:showBubbleSize val="0"/>
            <c:showLeaderLines val="0"/>
          </c:dLbls>
          <c:cat>
            <c:numRef>
              <c:f>ESCENARIOS_PRODUCCIÓN_COCHILCO!$C$17:$O$17</c:f>
              <c:numCache>
                <c:formatCode>General</c:formatCode>
                <c:ptCount val="13"/>
                <c:pt idx="0">
                  <c:v>2014.0</c:v>
                </c:pt>
                <c:pt idx="1">
                  <c:v>2015.0</c:v>
                </c:pt>
                <c:pt idx="2">
                  <c:v>2016.0</c:v>
                </c:pt>
                <c:pt idx="3">
                  <c:v>2017.0</c:v>
                </c:pt>
                <c:pt idx="4">
                  <c:v>2018.0</c:v>
                </c:pt>
                <c:pt idx="5">
                  <c:v>2019.0</c:v>
                </c:pt>
                <c:pt idx="6">
                  <c:v>2020.0</c:v>
                </c:pt>
                <c:pt idx="7">
                  <c:v>2021.0</c:v>
                </c:pt>
                <c:pt idx="8">
                  <c:v>2022.0</c:v>
                </c:pt>
                <c:pt idx="9">
                  <c:v>2023.0</c:v>
                </c:pt>
                <c:pt idx="10">
                  <c:v>2024.0</c:v>
                </c:pt>
                <c:pt idx="11">
                  <c:v>2025.0</c:v>
                </c:pt>
                <c:pt idx="12">
                  <c:v>2026.0</c:v>
                </c:pt>
              </c:numCache>
            </c:numRef>
          </c:cat>
          <c:val>
            <c:numRef>
              <c:f>ESCENARIOS_PRODUCCIÓN_COCHILCO!$C$22:$O$22</c:f>
              <c:numCache>
                <c:formatCode>_-* #,##0.00_-;\-* #,##0.00_-;_-* "-"??_-;_-@_-</c:formatCode>
                <c:ptCount val="13"/>
                <c:pt idx="0">
                  <c:v>0.0</c:v>
                </c:pt>
                <c:pt idx="1">
                  <c:v>0.0</c:v>
                </c:pt>
                <c:pt idx="2">
                  <c:v>0.0</c:v>
                </c:pt>
                <c:pt idx="3">
                  <c:v>0.0</c:v>
                </c:pt>
                <c:pt idx="4">
                  <c:v>25.9</c:v>
                </c:pt>
                <c:pt idx="5">
                  <c:v>152.5</c:v>
                </c:pt>
                <c:pt idx="6">
                  <c:v>292.2</c:v>
                </c:pt>
                <c:pt idx="7">
                  <c:v>651.3</c:v>
                </c:pt>
                <c:pt idx="8">
                  <c:v>804.3</c:v>
                </c:pt>
                <c:pt idx="9">
                  <c:v>989.8</c:v>
                </c:pt>
                <c:pt idx="10">
                  <c:v>1025.6</c:v>
                </c:pt>
                <c:pt idx="11">
                  <c:v>963.0</c:v>
                </c:pt>
                <c:pt idx="12" formatCode="_-* #,##0_-;\-* #,##0_-;_-* &quot;-&quot;??_-;_-@_-">
                  <c:v>931.4</c:v>
                </c:pt>
              </c:numCache>
            </c:numRef>
          </c:val>
        </c:ser>
        <c:dLbls>
          <c:showLegendKey val="0"/>
          <c:showVal val="1"/>
          <c:showCatName val="0"/>
          <c:showSerName val="0"/>
          <c:showPercent val="0"/>
          <c:showBubbleSize val="0"/>
        </c:dLbls>
        <c:axId val="2119249128"/>
        <c:axId val="2119252248"/>
      </c:areaChart>
      <c:catAx>
        <c:axId val="2119249128"/>
        <c:scaling>
          <c:orientation val="minMax"/>
        </c:scaling>
        <c:delete val="0"/>
        <c:axPos val="b"/>
        <c:numFmt formatCode="General" sourceLinked="1"/>
        <c:majorTickMark val="out"/>
        <c:minorTickMark val="none"/>
        <c:tickLblPos val="nextTo"/>
        <c:txPr>
          <a:bodyPr/>
          <a:lstStyle/>
          <a:p>
            <a:pPr>
              <a:defRPr sz="1200">
                <a:solidFill>
                  <a:srgbClr val="7F7F7F"/>
                </a:solidFill>
              </a:defRPr>
            </a:pPr>
            <a:endParaRPr lang="es-ES"/>
          </a:p>
        </c:txPr>
        <c:crossAx val="2119252248"/>
        <c:crosses val="autoZero"/>
        <c:auto val="1"/>
        <c:lblAlgn val="ctr"/>
        <c:lblOffset val="100"/>
        <c:noMultiLvlLbl val="0"/>
      </c:catAx>
      <c:valAx>
        <c:axId val="2119252248"/>
        <c:scaling>
          <c:orientation val="minMax"/>
        </c:scaling>
        <c:delete val="0"/>
        <c:axPos val="l"/>
        <c:numFmt formatCode="_(* #,##0_);_(* \(#,##0\);_(* &quot;-&quot;_);_(@_)" sourceLinked="0"/>
        <c:majorTickMark val="out"/>
        <c:minorTickMark val="none"/>
        <c:tickLblPos val="nextTo"/>
        <c:txPr>
          <a:bodyPr/>
          <a:lstStyle/>
          <a:p>
            <a:pPr>
              <a:defRPr sz="1100">
                <a:solidFill>
                  <a:schemeClr val="bg1">
                    <a:lumMod val="50000"/>
                  </a:schemeClr>
                </a:solidFill>
              </a:defRPr>
            </a:pPr>
            <a:endParaRPr lang="es-ES"/>
          </a:p>
        </c:txPr>
        <c:crossAx val="2119249128"/>
        <c:crosses val="autoZero"/>
        <c:crossBetween val="midCat"/>
      </c:valAx>
    </c:plotArea>
    <c:legend>
      <c:legendPos val="b"/>
      <c:layout/>
      <c:overlay val="0"/>
      <c:txPr>
        <a:bodyPr/>
        <a:lstStyle/>
        <a:p>
          <a:pPr>
            <a:defRPr>
              <a:solidFill>
                <a:srgbClr val="7F7F7F"/>
              </a:solidFill>
            </a:defRPr>
          </a:pPr>
          <a:endParaRPr lang="es-ES"/>
        </a:p>
      </c:txPr>
    </c:legend>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areaChart>
        <c:grouping val="stacked"/>
        <c:varyColors val="0"/>
        <c:ser>
          <c:idx val="0"/>
          <c:order val="0"/>
          <c:tx>
            <c:strRef>
              <c:f>energia!$A$3</c:f>
              <c:strCache>
                <c:ptCount val="1"/>
                <c:pt idx="0">
                  <c:v>Base</c:v>
                </c:pt>
              </c:strCache>
            </c:strRef>
          </c:tx>
          <c:spPr>
            <a:solidFill>
              <a:srgbClr val="226FAF"/>
            </a:solidFill>
          </c:spPr>
          <c:cat>
            <c:numRef>
              <c:f>energia!$B$2:$N$2</c:f>
              <c:numCache>
                <c:formatCode>General</c:formatCode>
                <c:ptCount val="13"/>
                <c:pt idx="0">
                  <c:v>2013.0</c:v>
                </c:pt>
                <c:pt idx="1">
                  <c:v>2014.0</c:v>
                </c:pt>
                <c:pt idx="2">
                  <c:v>2015.0</c:v>
                </c:pt>
                <c:pt idx="3">
                  <c:v>2016.0</c:v>
                </c:pt>
                <c:pt idx="4">
                  <c:v>2017.0</c:v>
                </c:pt>
                <c:pt idx="5">
                  <c:v>2018.0</c:v>
                </c:pt>
                <c:pt idx="6">
                  <c:v>2019.0</c:v>
                </c:pt>
                <c:pt idx="7">
                  <c:v>2020.0</c:v>
                </c:pt>
                <c:pt idx="8">
                  <c:v>2021.0</c:v>
                </c:pt>
                <c:pt idx="9">
                  <c:v>2022.0</c:v>
                </c:pt>
                <c:pt idx="10">
                  <c:v>2023.0</c:v>
                </c:pt>
                <c:pt idx="11">
                  <c:v>2024.0</c:v>
                </c:pt>
                <c:pt idx="12">
                  <c:v>2025.0</c:v>
                </c:pt>
              </c:numCache>
            </c:numRef>
          </c:cat>
          <c:val>
            <c:numRef>
              <c:f>energia!$B$3:$N$3</c:f>
              <c:numCache>
                <c:formatCode>General</c:formatCode>
                <c:ptCount val="13"/>
                <c:pt idx="0">
                  <c:v>21.02</c:v>
                </c:pt>
                <c:pt idx="1">
                  <c:v>22.85</c:v>
                </c:pt>
                <c:pt idx="2">
                  <c:v>23.37</c:v>
                </c:pt>
                <c:pt idx="3">
                  <c:v>23.16</c:v>
                </c:pt>
                <c:pt idx="4">
                  <c:v>24.97</c:v>
                </c:pt>
                <c:pt idx="5">
                  <c:v>24.73</c:v>
                </c:pt>
                <c:pt idx="6">
                  <c:v>24.59</c:v>
                </c:pt>
                <c:pt idx="7">
                  <c:v>24.56</c:v>
                </c:pt>
                <c:pt idx="8">
                  <c:v>23.44</c:v>
                </c:pt>
                <c:pt idx="9">
                  <c:v>22.72</c:v>
                </c:pt>
                <c:pt idx="10">
                  <c:v>22.26</c:v>
                </c:pt>
                <c:pt idx="11">
                  <c:v>22.05</c:v>
                </c:pt>
                <c:pt idx="12">
                  <c:v>21.87</c:v>
                </c:pt>
              </c:numCache>
            </c:numRef>
          </c:val>
        </c:ser>
        <c:ser>
          <c:idx val="1"/>
          <c:order val="1"/>
          <c:tx>
            <c:strRef>
              <c:f>energia!$A$4</c:f>
              <c:strCache>
                <c:ptCount val="1"/>
                <c:pt idx="0">
                  <c:v>Probable</c:v>
                </c:pt>
              </c:strCache>
            </c:strRef>
          </c:tx>
          <c:spPr>
            <a:solidFill>
              <a:srgbClr val="C0CF35"/>
            </a:solidFill>
          </c:spPr>
          <c:cat>
            <c:numRef>
              <c:f>energia!$B$2:$N$2</c:f>
              <c:numCache>
                <c:formatCode>General</c:formatCode>
                <c:ptCount val="13"/>
                <c:pt idx="0">
                  <c:v>2013.0</c:v>
                </c:pt>
                <c:pt idx="1">
                  <c:v>2014.0</c:v>
                </c:pt>
                <c:pt idx="2">
                  <c:v>2015.0</c:v>
                </c:pt>
                <c:pt idx="3">
                  <c:v>2016.0</c:v>
                </c:pt>
                <c:pt idx="4">
                  <c:v>2017.0</c:v>
                </c:pt>
                <c:pt idx="5">
                  <c:v>2018.0</c:v>
                </c:pt>
                <c:pt idx="6">
                  <c:v>2019.0</c:v>
                </c:pt>
                <c:pt idx="7">
                  <c:v>2020.0</c:v>
                </c:pt>
                <c:pt idx="8">
                  <c:v>2021.0</c:v>
                </c:pt>
                <c:pt idx="9">
                  <c:v>2022.0</c:v>
                </c:pt>
                <c:pt idx="10">
                  <c:v>2023.0</c:v>
                </c:pt>
                <c:pt idx="11">
                  <c:v>2024.0</c:v>
                </c:pt>
                <c:pt idx="12">
                  <c:v>2025.0</c:v>
                </c:pt>
              </c:numCache>
            </c:numRef>
          </c:cat>
          <c:val>
            <c:numRef>
              <c:f>energia!$B$4:$N$4</c:f>
              <c:numCache>
                <c:formatCode>General</c:formatCode>
                <c:ptCount val="13"/>
                <c:pt idx="0">
                  <c:v>0.0</c:v>
                </c:pt>
                <c:pt idx="1">
                  <c:v>0.01</c:v>
                </c:pt>
                <c:pt idx="2">
                  <c:v>1.25</c:v>
                </c:pt>
                <c:pt idx="3">
                  <c:v>1.69</c:v>
                </c:pt>
                <c:pt idx="4">
                  <c:v>4.659999999999996</c:v>
                </c:pt>
                <c:pt idx="5">
                  <c:v>5.119999999999997</c:v>
                </c:pt>
                <c:pt idx="6">
                  <c:v>7.9</c:v>
                </c:pt>
                <c:pt idx="7">
                  <c:v>8.11</c:v>
                </c:pt>
                <c:pt idx="8">
                  <c:v>8.31</c:v>
                </c:pt>
                <c:pt idx="9">
                  <c:v>8.530000000000001</c:v>
                </c:pt>
                <c:pt idx="10">
                  <c:v>8.67</c:v>
                </c:pt>
                <c:pt idx="11">
                  <c:v>8.9</c:v>
                </c:pt>
                <c:pt idx="12">
                  <c:v>9.200000000000001</c:v>
                </c:pt>
              </c:numCache>
            </c:numRef>
          </c:val>
        </c:ser>
        <c:ser>
          <c:idx val="2"/>
          <c:order val="2"/>
          <c:tx>
            <c:strRef>
              <c:f>energia!$A$5</c:f>
              <c:strCache>
                <c:ptCount val="1"/>
                <c:pt idx="0">
                  <c:v>Posible</c:v>
                </c:pt>
              </c:strCache>
            </c:strRef>
          </c:tx>
          <c:spPr>
            <a:solidFill>
              <a:srgbClr val="34A596"/>
            </a:solidFill>
          </c:spPr>
          <c:cat>
            <c:numRef>
              <c:f>energia!$B$2:$N$2</c:f>
              <c:numCache>
                <c:formatCode>General</c:formatCode>
                <c:ptCount val="13"/>
                <c:pt idx="0">
                  <c:v>2013.0</c:v>
                </c:pt>
                <c:pt idx="1">
                  <c:v>2014.0</c:v>
                </c:pt>
                <c:pt idx="2">
                  <c:v>2015.0</c:v>
                </c:pt>
                <c:pt idx="3">
                  <c:v>2016.0</c:v>
                </c:pt>
                <c:pt idx="4">
                  <c:v>2017.0</c:v>
                </c:pt>
                <c:pt idx="5">
                  <c:v>2018.0</c:v>
                </c:pt>
                <c:pt idx="6">
                  <c:v>2019.0</c:v>
                </c:pt>
                <c:pt idx="7">
                  <c:v>2020.0</c:v>
                </c:pt>
                <c:pt idx="8">
                  <c:v>2021.0</c:v>
                </c:pt>
                <c:pt idx="9">
                  <c:v>2022.0</c:v>
                </c:pt>
                <c:pt idx="10">
                  <c:v>2023.0</c:v>
                </c:pt>
                <c:pt idx="11">
                  <c:v>2024.0</c:v>
                </c:pt>
                <c:pt idx="12">
                  <c:v>2025.0</c:v>
                </c:pt>
              </c:numCache>
            </c:numRef>
          </c:cat>
          <c:val>
            <c:numRef>
              <c:f>energia!$B$5:$N$5</c:f>
              <c:numCache>
                <c:formatCode>General</c:formatCode>
                <c:ptCount val="13"/>
                <c:pt idx="0">
                  <c:v>0.0</c:v>
                </c:pt>
                <c:pt idx="1">
                  <c:v>0.0</c:v>
                </c:pt>
                <c:pt idx="2">
                  <c:v>0.54</c:v>
                </c:pt>
                <c:pt idx="3">
                  <c:v>0.65</c:v>
                </c:pt>
                <c:pt idx="4">
                  <c:v>1.32</c:v>
                </c:pt>
                <c:pt idx="5">
                  <c:v>4.04</c:v>
                </c:pt>
                <c:pt idx="6">
                  <c:v>4.27</c:v>
                </c:pt>
                <c:pt idx="7">
                  <c:v>6.84</c:v>
                </c:pt>
                <c:pt idx="8">
                  <c:v>8.4</c:v>
                </c:pt>
                <c:pt idx="9">
                  <c:v>8.91</c:v>
                </c:pt>
                <c:pt idx="10">
                  <c:v>9.77</c:v>
                </c:pt>
                <c:pt idx="11">
                  <c:v>9.91</c:v>
                </c:pt>
                <c:pt idx="12">
                  <c:v>10.04</c:v>
                </c:pt>
              </c:numCache>
            </c:numRef>
          </c:val>
        </c:ser>
        <c:dLbls>
          <c:showLegendKey val="0"/>
          <c:showVal val="0"/>
          <c:showCatName val="0"/>
          <c:showSerName val="0"/>
          <c:showPercent val="0"/>
          <c:showBubbleSize val="0"/>
        </c:dLbls>
        <c:axId val="2142928248"/>
        <c:axId val="2142931224"/>
      </c:areaChart>
      <c:catAx>
        <c:axId val="2142928248"/>
        <c:scaling>
          <c:orientation val="minMax"/>
        </c:scaling>
        <c:delete val="0"/>
        <c:axPos val="b"/>
        <c:numFmt formatCode="General" sourceLinked="1"/>
        <c:majorTickMark val="out"/>
        <c:minorTickMark val="none"/>
        <c:tickLblPos val="nextTo"/>
        <c:crossAx val="2142931224"/>
        <c:crosses val="autoZero"/>
        <c:auto val="1"/>
        <c:lblAlgn val="ctr"/>
        <c:lblOffset val="100"/>
        <c:noMultiLvlLbl val="0"/>
      </c:catAx>
      <c:valAx>
        <c:axId val="2142931224"/>
        <c:scaling>
          <c:orientation val="minMax"/>
        </c:scaling>
        <c:delete val="0"/>
        <c:axPos val="l"/>
        <c:title>
          <c:tx>
            <c:rich>
              <a:bodyPr rot="-5400000" vert="horz"/>
              <a:lstStyle/>
              <a:p>
                <a:pPr>
                  <a:defRPr/>
                </a:pPr>
                <a:r>
                  <a:rPr lang="es-CL"/>
                  <a:t>Energía (Twh)</a:t>
                </a:r>
              </a:p>
            </c:rich>
          </c:tx>
          <c:layout/>
          <c:overlay val="0"/>
        </c:title>
        <c:numFmt formatCode="General" sourceLinked="1"/>
        <c:majorTickMark val="out"/>
        <c:minorTickMark val="none"/>
        <c:tickLblPos val="nextTo"/>
        <c:crossAx val="2142928248"/>
        <c:crosses val="autoZero"/>
        <c:crossBetween val="midCat"/>
      </c:valAx>
    </c:plotArea>
    <c:legend>
      <c:legendPos val="b"/>
      <c:layout/>
      <c:overlay val="0"/>
    </c:legend>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areaChart>
        <c:grouping val="stacked"/>
        <c:varyColors val="0"/>
        <c:ser>
          <c:idx val="1"/>
          <c:order val="0"/>
          <c:tx>
            <c:strRef>
              <c:f>agua!$B$4</c:f>
              <c:strCache>
                <c:ptCount val="1"/>
                <c:pt idx="0">
                  <c:v>Agua Fresca</c:v>
                </c:pt>
              </c:strCache>
            </c:strRef>
          </c:tx>
          <c:spPr>
            <a:solidFill>
              <a:srgbClr val="226FAF"/>
            </a:solidFill>
          </c:spPr>
          <c:cat>
            <c:numRef>
              <c:f>agua!$C$2:$N$2</c:f>
              <c:numCache>
                <c:formatCode>General</c:formatCode>
                <c:ptCount val="12"/>
                <c:pt idx="0">
                  <c:v>2014.0</c:v>
                </c:pt>
                <c:pt idx="1">
                  <c:v>2015.0</c:v>
                </c:pt>
                <c:pt idx="2">
                  <c:v>2016.0</c:v>
                </c:pt>
                <c:pt idx="3">
                  <c:v>2017.0</c:v>
                </c:pt>
                <c:pt idx="4">
                  <c:v>2018.0</c:v>
                </c:pt>
                <c:pt idx="5">
                  <c:v>2019.0</c:v>
                </c:pt>
                <c:pt idx="6">
                  <c:v>2020.0</c:v>
                </c:pt>
                <c:pt idx="7">
                  <c:v>2021.0</c:v>
                </c:pt>
                <c:pt idx="8">
                  <c:v>2022.0</c:v>
                </c:pt>
                <c:pt idx="9">
                  <c:v>2023.0</c:v>
                </c:pt>
                <c:pt idx="10">
                  <c:v>2024.0</c:v>
                </c:pt>
                <c:pt idx="11">
                  <c:v>2025.0</c:v>
                </c:pt>
              </c:numCache>
            </c:numRef>
          </c:cat>
          <c:val>
            <c:numRef>
              <c:f>agua!$C$4:$N$4</c:f>
              <c:numCache>
                <c:formatCode>General</c:formatCode>
                <c:ptCount val="12"/>
                <c:pt idx="0">
                  <c:v>13.1</c:v>
                </c:pt>
                <c:pt idx="1">
                  <c:v>12.9</c:v>
                </c:pt>
                <c:pt idx="2">
                  <c:v>12.5</c:v>
                </c:pt>
                <c:pt idx="3">
                  <c:v>12.7</c:v>
                </c:pt>
                <c:pt idx="4">
                  <c:v>12.4</c:v>
                </c:pt>
                <c:pt idx="5">
                  <c:v>12.7</c:v>
                </c:pt>
                <c:pt idx="6">
                  <c:v>12.9</c:v>
                </c:pt>
                <c:pt idx="7">
                  <c:v>13.2</c:v>
                </c:pt>
                <c:pt idx="8">
                  <c:v>13.1</c:v>
                </c:pt>
                <c:pt idx="9">
                  <c:v>13.8</c:v>
                </c:pt>
                <c:pt idx="10">
                  <c:v>15.2</c:v>
                </c:pt>
                <c:pt idx="11">
                  <c:v>15.8</c:v>
                </c:pt>
              </c:numCache>
            </c:numRef>
          </c:val>
        </c:ser>
        <c:ser>
          <c:idx val="0"/>
          <c:order val="1"/>
          <c:tx>
            <c:strRef>
              <c:f>agua!$B$3</c:f>
              <c:strCache>
                <c:ptCount val="1"/>
                <c:pt idx="0">
                  <c:v>Agua de mar</c:v>
                </c:pt>
              </c:strCache>
            </c:strRef>
          </c:tx>
          <c:spPr>
            <a:solidFill>
              <a:srgbClr val="C0CF35"/>
            </a:solidFill>
          </c:spPr>
          <c:cat>
            <c:numRef>
              <c:f>agua!$C$2:$N$2</c:f>
              <c:numCache>
                <c:formatCode>General</c:formatCode>
                <c:ptCount val="12"/>
                <c:pt idx="0">
                  <c:v>2014.0</c:v>
                </c:pt>
                <c:pt idx="1">
                  <c:v>2015.0</c:v>
                </c:pt>
                <c:pt idx="2">
                  <c:v>2016.0</c:v>
                </c:pt>
                <c:pt idx="3">
                  <c:v>2017.0</c:v>
                </c:pt>
                <c:pt idx="4">
                  <c:v>2018.0</c:v>
                </c:pt>
                <c:pt idx="5">
                  <c:v>2019.0</c:v>
                </c:pt>
                <c:pt idx="6">
                  <c:v>2020.0</c:v>
                </c:pt>
                <c:pt idx="7">
                  <c:v>2021.0</c:v>
                </c:pt>
                <c:pt idx="8">
                  <c:v>2022.0</c:v>
                </c:pt>
                <c:pt idx="9">
                  <c:v>2023.0</c:v>
                </c:pt>
                <c:pt idx="10">
                  <c:v>2024.0</c:v>
                </c:pt>
                <c:pt idx="11">
                  <c:v>2025.0</c:v>
                </c:pt>
              </c:numCache>
            </c:numRef>
          </c:cat>
          <c:val>
            <c:numRef>
              <c:f>agua!$C$3:$N$3</c:f>
              <c:numCache>
                <c:formatCode>General</c:formatCode>
                <c:ptCount val="12"/>
                <c:pt idx="0">
                  <c:v>1.7</c:v>
                </c:pt>
                <c:pt idx="1">
                  <c:v>1.8</c:v>
                </c:pt>
                <c:pt idx="2">
                  <c:v>2.1</c:v>
                </c:pt>
                <c:pt idx="3">
                  <c:v>3.4</c:v>
                </c:pt>
                <c:pt idx="4">
                  <c:v>4.4</c:v>
                </c:pt>
                <c:pt idx="5">
                  <c:v>4.8</c:v>
                </c:pt>
                <c:pt idx="6">
                  <c:v>5.6</c:v>
                </c:pt>
                <c:pt idx="7">
                  <c:v>7.2</c:v>
                </c:pt>
                <c:pt idx="8">
                  <c:v>7.9</c:v>
                </c:pt>
                <c:pt idx="9">
                  <c:v>8.3</c:v>
                </c:pt>
                <c:pt idx="10">
                  <c:v>8.4</c:v>
                </c:pt>
                <c:pt idx="11">
                  <c:v>8.8</c:v>
                </c:pt>
              </c:numCache>
            </c:numRef>
          </c:val>
        </c:ser>
        <c:dLbls>
          <c:showLegendKey val="0"/>
          <c:showVal val="0"/>
          <c:showCatName val="0"/>
          <c:showSerName val="0"/>
          <c:showPercent val="0"/>
          <c:showBubbleSize val="0"/>
        </c:dLbls>
        <c:axId val="2142973496"/>
        <c:axId val="2142976472"/>
      </c:areaChart>
      <c:catAx>
        <c:axId val="2142973496"/>
        <c:scaling>
          <c:orientation val="minMax"/>
        </c:scaling>
        <c:delete val="0"/>
        <c:axPos val="b"/>
        <c:numFmt formatCode="General" sourceLinked="1"/>
        <c:majorTickMark val="out"/>
        <c:minorTickMark val="none"/>
        <c:tickLblPos val="nextTo"/>
        <c:crossAx val="2142976472"/>
        <c:crosses val="autoZero"/>
        <c:auto val="1"/>
        <c:lblAlgn val="ctr"/>
        <c:lblOffset val="100"/>
        <c:noMultiLvlLbl val="0"/>
      </c:catAx>
      <c:valAx>
        <c:axId val="2142976472"/>
        <c:scaling>
          <c:orientation val="minMax"/>
        </c:scaling>
        <c:delete val="0"/>
        <c:axPos val="l"/>
        <c:title>
          <c:tx>
            <c:rich>
              <a:bodyPr rot="-5400000" vert="horz"/>
              <a:lstStyle/>
              <a:p>
                <a:pPr>
                  <a:defRPr/>
                </a:pPr>
                <a:r>
                  <a:rPr lang="es-ES" dirty="0" smtClean="0"/>
                  <a:t>Agua m3/s</a:t>
                </a:r>
                <a:endParaRPr lang="es-ES" dirty="0"/>
              </a:p>
            </c:rich>
          </c:tx>
          <c:layout/>
          <c:overlay val="0"/>
        </c:title>
        <c:numFmt formatCode="General" sourceLinked="1"/>
        <c:majorTickMark val="out"/>
        <c:minorTickMark val="none"/>
        <c:tickLblPos val="nextTo"/>
        <c:crossAx val="2142973496"/>
        <c:crosses val="autoZero"/>
        <c:crossBetween val="midCat"/>
      </c:valAx>
    </c:plotArea>
    <c:legend>
      <c:legendPos val="b"/>
      <c:layout/>
      <c:overlay val="0"/>
    </c:legend>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310244558166048"/>
          <c:y val="0.0458308346131656"/>
          <c:w val="0.539834522305457"/>
          <c:h val="0.532670258322973"/>
        </c:manualLayout>
      </c:layout>
      <c:barChart>
        <c:barDir val="col"/>
        <c:grouping val="stacked"/>
        <c:varyColors val="0"/>
        <c:ser>
          <c:idx val="1"/>
          <c:order val="0"/>
          <c:tx>
            <c:strRef>
              <c:f>Evolución!$B$59</c:f>
              <c:strCache>
                <c:ptCount val="1"/>
                <c:pt idx="0">
                  <c:v>Proyectos</c:v>
                </c:pt>
              </c:strCache>
            </c:strRef>
          </c:tx>
          <c:spPr>
            <a:solidFill>
              <a:srgbClr val="349DEB"/>
            </a:solidFill>
          </c:spPr>
          <c:invertIfNegative val="0"/>
          <c:dLbls>
            <c:delete val="1"/>
          </c:dLbls>
          <c:cat>
            <c:numRef>
              <c:f>Evolución!$C$57:$F$57</c:f>
              <c:numCache>
                <c:formatCode>General</c:formatCode>
                <c:ptCount val="4"/>
                <c:pt idx="0">
                  <c:v>2011.0</c:v>
                </c:pt>
                <c:pt idx="1">
                  <c:v>2012.0</c:v>
                </c:pt>
                <c:pt idx="2">
                  <c:v>2013.0</c:v>
                </c:pt>
                <c:pt idx="3">
                  <c:v>2014.0</c:v>
                </c:pt>
              </c:numCache>
            </c:numRef>
          </c:cat>
          <c:val>
            <c:numRef>
              <c:f>Evolución!$C$59:$F$59</c:f>
              <c:numCache>
                <c:formatCode>_-* #,##0_-;\-* #,##0_-;_-* "-"??_-;_-@_-</c:formatCode>
                <c:ptCount val="4"/>
                <c:pt idx="0">
                  <c:v>4973.323357207229</c:v>
                </c:pt>
                <c:pt idx="1">
                  <c:v>6382.780390751273</c:v>
                </c:pt>
                <c:pt idx="2">
                  <c:v>5740.432417886946</c:v>
                </c:pt>
                <c:pt idx="3">
                  <c:v>3065.552112521621</c:v>
                </c:pt>
              </c:numCache>
            </c:numRef>
          </c:val>
        </c:ser>
        <c:ser>
          <c:idx val="0"/>
          <c:order val="1"/>
          <c:tx>
            <c:strRef>
              <c:f>Evolución!$B$58</c:f>
              <c:strCache>
                <c:ptCount val="1"/>
                <c:pt idx="0">
                  <c:v>Operación</c:v>
                </c:pt>
              </c:strCache>
            </c:strRef>
          </c:tx>
          <c:spPr>
            <a:solidFill>
              <a:srgbClr val="2271C4"/>
            </a:solidFill>
          </c:spPr>
          <c:invertIfNegative val="0"/>
          <c:dLbls>
            <c:delete val="1"/>
          </c:dLbls>
          <c:cat>
            <c:numRef>
              <c:f>Evolución!$C$57:$F$57</c:f>
              <c:numCache>
                <c:formatCode>General</c:formatCode>
                <c:ptCount val="4"/>
                <c:pt idx="0">
                  <c:v>2011.0</c:v>
                </c:pt>
                <c:pt idx="1">
                  <c:v>2012.0</c:v>
                </c:pt>
                <c:pt idx="2">
                  <c:v>2013.0</c:v>
                </c:pt>
                <c:pt idx="3">
                  <c:v>2014.0</c:v>
                </c:pt>
              </c:numCache>
            </c:numRef>
          </c:cat>
          <c:val>
            <c:numRef>
              <c:f>Evolución!$C$58:$F$58</c:f>
              <c:numCache>
                <c:formatCode>_-* #,##0_-;\-* #,##0_-;_-* "-"??_-;_-@_-</c:formatCode>
                <c:ptCount val="4"/>
                <c:pt idx="0">
                  <c:v>12951.0034766971</c:v>
                </c:pt>
                <c:pt idx="1">
                  <c:v>14854.35737618393</c:v>
                </c:pt>
                <c:pt idx="2">
                  <c:v>16278.50303521743</c:v>
                </c:pt>
                <c:pt idx="3">
                  <c:v>15017.50600584058</c:v>
                </c:pt>
              </c:numCache>
            </c:numRef>
          </c:val>
        </c:ser>
        <c:dLbls>
          <c:dLblPos val="inEnd"/>
          <c:showLegendKey val="0"/>
          <c:showVal val="1"/>
          <c:showCatName val="0"/>
          <c:showSerName val="0"/>
          <c:showPercent val="0"/>
          <c:showBubbleSize val="0"/>
        </c:dLbls>
        <c:gapWidth val="150"/>
        <c:overlap val="100"/>
        <c:axId val="2146947384"/>
        <c:axId val="-2111212024"/>
      </c:barChart>
      <c:catAx>
        <c:axId val="2146947384"/>
        <c:scaling>
          <c:orientation val="minMax"/>
        </c:scaling>
        <c:delete val="0"/>
        <c:axPos val="b"/>
        <c:numFmt formatCode="General" sourceLinked="1"/>
        <c:majorTickMark val="out"/>
        <c:minorTickMark val="none"/>
        <c:tickLblPos val="nextTo"/>
        <c:crossAx val="-2111212024"/>
        <c:crosses val="autoZero"/>
        <c:auto val="1"/>
        <c:lblAlgn val="ctr"/>
        <c:lblOffset val="100"/>
        <c:noMultiLvlLbl val="0"/>
      </c:catAx>
      <c:valAx>
        <c:axId val="-2111212024"/>
        <c:scaling>
          <c:orientation val="minMax"/>
        </c:scaling>
        <c:delete val="0"/>
        <c:axPos val="l"/>
        <c:title>
          <c:tx>
            <c:rich>
              <a:bodyPr rot="-5400000" vert="horz"/>
              <a:lstStyle/>
              <a:p>
                <a:pPr>
                  <a:defRPr/>
                </a:pPr>
                <a:r>
                  <a:rPr lang="en-US"/>
                  <a:t>MMUS$</a:t>
                </a:r>
              </a:p>
            </c:rich>
          </c:tx>
          <c:layout/>
          <c:overlay val="0"/>
        </c:title>
        <c:numFmt formatCode="_-* #,##0_-;\-* #,##0_-;_-* &quot;-&quot;??_-;_-@_-" sourceLinked="1"/>
        <c:majorTickMark val="out"/>
        <c:minorTickMark val="none"/>
        <c:tickLblPos val="nextTo"/>
        <c:crossAx val="2146947384"/>
        <c:crosses val="autoZero"/>
        <c:crossBetween val="between"/>
      </c:valAx>
      <c:dTable>
        <c:showHorzBorder val="1"/>
        <c:showVertBorder val="1"/>
        <c:showOutline val="1"/>
        <c:showKeys val="1"/>
        <c:txPr>
          <a:bodyPr/>
          <a:lstStyle/>
          <a:p>
            <a:pPr rtl="0">
              <a:defRPr sz="800"/>
            </a:pPr>
            <a:endParaRPr lang="es-ES"/>
          </a:p>
        </c:txPr>
      </c:dTable>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E443FB-6DC9-A046-A4C4-485D931EEBE7}" type="doc">
      <dgm:prSet loTypeId="urn:microsoft.com/office/officeart/2005/8/layout/chevron1" loCatId="" qsTypeId="urn:microsoft.com/office/officeart/2005/8/quickstyle/simple4" qsCatId="simple" csTypeId="urn:microsoft.com/office/officeart/2005/8/colors/accent1_2" csCatId="accent1" phldr="1"/>
      <dgm:spPr/>
    </dgm:pt>
    <dgm:pt modelId="{A41F1303-5FBB-494D-B517-F8AECA99A24B}">
      <dgm:prSet phldrT="[Texto]" custT="1"/>
      <dgm:spPr>
        <a:solidFill>
          <a:srgbClr val="2271C4"/>
        </a:solidFill>
        <a:ln>
          <a:noFill/>
        </a:ln>
        <a:effectLst/>
      </dgm:spPr>
      <dgm:t>
        <a:bodyPr/>
        <a:lstStyle/>
        <a:p>
          <a:r>
            <a:rPr lang="es-ES" sz="1000" dirty="0" smtClean="0"/>
            <a:t>KICK-OFF PRODUCTIVITY, INNOVATION &amp; GROWTH AGENDA</a:t>
          </a:r>
          <a:endParaRPr lang="es-ES" sz="1000" dirty="0"/>
        </a:p>
      </dgm:t>
    </dgm:pt>
    <dgm:pt modelId="{76CC8E82-10C6-9648-8135-9DE29B2CBC4A}" type="parTrans" cxnId="{406B804A-CB77-624B-BCB2-6E7FF725F28C}">
      <dgm:prSet/>
      <dgm:spPr/>
      <dgm:t>
        <a:bodyPr/>
        <a:lstStyle/>
        <a:p>
          <a:endParaRPr lang="es-ES"/>
        </a:p>
      </dgm:t>
    </dgm:pt>
    <dgm:pt modelId="{DAA5FD59-B7A8-014D-96FC-DCCDC7EA2525}" type="sibTrans" cxnId="{406B804A-CB77-624B-BCB2-6E7FF725F28C}">
      <dgm:prSet/>
      <dgm:spPr/>
      <dgm:t>
        <a:bodyPr/>
        <a:lstStyle/>
        <a:p>
          <a:endParaRPr lang="es-ES"/>
        </a:p>
      </dgm:t>
    </dgm:pt>
    <dgm:pt modelId="{4A5DD7AC-01B0-CE43-9B12-2D561DE00C51}">
      <dgm:prSet phldrT="[Texto]" custT="1"/>
      <dgm:spPr>
        <a:solidFill>
          <a:srgbClr val="2271C4"/>
        </a:solidFill>
        <a:ln>
          <a:noFill/>
        </a:ln>
        <a:effectLst/>
      </dgm:spPr>
      <dgm:t>
        <a:bodyPr/>
        <a:lstStyle/>
        <a:p>
          <a:r>
            <a:rPr lang="es-ES" sz="1000" dirty="0" smtClean="0"/>
            <a:t>CHILE’S MINING &amp; SUSTAINABLE DEV.  REPORT: TOWARDS A SHARED VISION</a:t>
          </a:r>
          <a:endParaRPr lang="es-ES" sz="1000" dirty="0"/>
        </a:p>
      </dgm:t>
    </dgm:pt>
    <dgm:pt modelId="{E79CF9E5-8001-4940-B15C-3F21B760EF85}" type="parTrans" cxnId="{C34CA562-C114-3545-A9E7-CD854776030F}">
      <dgm:prSet/>
      <dgm:spPr/>
      <dgm:t>
        <a:bodyPr/>
        <a:lstStyle/>
        <a:p>
          <a:endParaRPr lang="es-ES"/>
        </a:p>
      </dgm:t>
    </dgm:pt>
    <dgm:pt modelId="{FADC3C05-1C62-A14D-9D8A-97716715926D}" type="sibTrans" cxnId="{C34CA562-C114-3545-A9E7-CD854776030F}">
      <dgm:prSet/>
      <dgm:spPr/>
      <dgm:t>
        <a:bodyPr/>
        <a:lstStyle/>
        <a:p>
          <a:endParaRPr lang="es-ES"/>
        </a:p>
      </dgm:t>
    </dgm:pt>
    <dgm:pt modelId="{0E603FB9-A7BD-DE45-A4F2-A33D0DF69EA0}">
      <dgm:prSet phldrT="[Texto]" custT="1"/>
      <dgm:spPr>
        <a:solidFill>
          <a:srgbClr val="2271C4"/>
        </a:solidFill>
        <a:ln>
          <a:noFill/>
        </a:ln>
        <a:effectLst/>
      </dgm:spPr>
      <dgm:t>
        <a:bodyPr/>
        <a:lstStyle/>
        <a:p>
          <a:r>
            <a:rPr lang="es-ES" sz="1000" dirty="0" smtClean="0"/>
            <a:t>MINING AGENDA KICK-OFF: A PLATFORM FOR CHILE’S FUTURE</a:t>
          </a:r>
          <a:endParaRPr lang="es-ES" sz="1000" dirty="0"/>
        </a:p>
      </dgm:t>
    </dgm:pt>
    <dgm:pt modelId="{CC3D54A6-E1DA-5B4A-A9E4-0736385CBE95}" type="parTrans" cxnId="{D7D9234C-527F-4246-B74B-3A84723C5A4D}">
      <dgm:prSet/>
      <dgm:spPr/>
      <dgm:t>
        <a:bodyPr/>
        <a:lstStyle/>
        <a:p>
          <a:endParaRPr lang="es-ES"/>
        </a:p>
      </dgm:t>
    </dgm:pt>
    <dgm:pt modelId="{356E72D3-97AF-324A-B3DC-B417E3B08F71}" type="sibTrans" cxnId="{D7D9234C-527F-4246-B74B-3A84723C5A4D}">
      <dgm:prSet/>
      <dgm:spPr/>
      <dgm:t>
        <a:bodyPr/>
        <a:lstStyle/>
        <a:p>
          <a:endParaRPr lang="es-ES"/>
        </a:p>
      </dgm:t>
    </dgm:pt>
    <dgm:pt modelId="{F1A5E1CF-06AB-794B-8F5E-A6AE86185836}">
      <dgm:prSet phldrT="[Texto]" custT="1"/>
      <dgm:spPr>
        <a:solidFill>
          <a:srgbClr val="2271C4"/>
        </a:solidFill>
        <a:ln>
          <a:noFill/>
        </a:ln>
        <a:effectLst/>
      </dgm:spPr>
      <dgm:t>
        <a:bodyPr/>
        <a:lstStyle/>
        <a:p>
          <a:r>
            <a:rPr lang="es-ES" sz="1000" dirty="0" smtClean="0"/>
            <a:t>LAUNCH NATIONAL AND REGIONAL MINING STRATEGIC PROGRAMS</a:t>
          </a:r>
          <a:endParaRPr lang="es-ES" sz="1000" dirty="0"/>
        </a:p>
      </dgm:t>
    </dgm:pt>
    <dgm:pt modelId="{A06B457A-6B16-9448-AD26-A42234D88065}" type="parTrans" cxnId="{55281A3B-537D-D44C-AA90-70943939294E}">
      <dgm:prSet/>
      <dgm:spPr/>
      <dgm:t>
        <a:bodyPr/>
        <a:lstStyle/>
        <a:p>
          <a:endParaRPr lang="es-ES"/>
        </a:p>
      </dgm:t>
    </dgm:pt>
    <dgm:pt modelId="{A681948F-BD0F-E649-8C5A-0E18BFA3F0CC}" type="sibTrans" cxnId="{55281A3B-537D-D44C-AA90-70943939294E}">
      <dgm:prSet/>
      <dgm:spPr/>
      <dgm:t>
        <a:bodyPr/>
        <a:lstStyle/>
        <a:p>
          <a:endParaRPr lang="es-ES"/>
        </a:p>
      </dgm:t>
    </dgm:pt>
    <dgm:pt modelId="{A0018C84-789A-0F41-8D13-D413FC1B2C70}">
      <dgm:prSet phldrT="[Texto]" custT="1"/>
      <dgm:spPr>
        <a:solidFill>
          <a:srgbClr val="DE4923"/>
        </a:solidFill>
        <a:ln>
          <a:noFill/>
        </a:ln>
        <a:effectLst/>
      </dgm:spPr>
      <dgm:t>
        <a:bodyPr/>
        <a:lstStyle/>
        <a:p>
          <a:r>
            <a:rPr lang="es-ES" sz="1000" b="1" dirty="0" smtClean="0">
              <a:solidFill>
                <a:schemeClr val="bg1"/>
              </a:solidFill>
            </a:rPr>
            <a:t>CHILE’S MINING INDUSTRY ROADMAP        (2015-2035)</a:t>
          </a:r>
          <a:endParaRPr lang="es-ES" sz="1000" dirty="0">
            <a:solidFill>
              <a:schemeClr val="bg1"/>
            </a:solidFill>
          </a:endParaRPr>
        </a:p>
      </dgm:t>
    </dgm:pt>
    <dgm:pt modelId="{763914C0-04A3-F843-8DFD-AA1565D1286B}" type="parTrans" cxnId="{49213AFA-C59E-3C49-AC55-A742CEF4C7E9}">
      <dgm:prSet/>
      <dgm:spPr/>
      <dgm:t>
        <a:bodyPr/>
        <a:lstStyle/>
        <a:p>
          <a:endParaRPr lang="es-ES"/>
        </a:p>
      </dgm:t>
    </dgm:pt>
    <dgm:pt modelId="{828A59C7-3334-9D47-924B-3882B6ED6DFE}" type="sibTrans" cxnId="{49213AFA-C59E-3C49-AC55-A742CEF4C7E9}">
      <dgm:prSet/>
      <dgm:spPr/>
      <dgm:t>
        <a:bodyPr/>
        <a:lstStyle/>
        <a:p>
          <a:endParaRPr lang="es-ES"/>
        </a:p>
      </dgm:t>
    </dgm:pt>
    <dgm:pt modelId="{D668E518-15F9-124F-ACF1-F52E93B6E809}" type="pres">
      <dgm:prSet presAssocID="{EBE443FB-6DC9-A046-A4C4-485D931EEBE7}" presName="Name0" presStyleCnt="0">
        <dgm:presLayoutVars>
          <dgm:dir/>
          <dgm:animLvl val="lvl"/>
          <dgm:resizeHandles val="exact"/>
        </dgm:presLayoutVars>
      </dgm:prSet>
      <dgm:spPr/>
    </dgm:pt>
    <dgm:pt modelId="{34DFF8A1-13DE-3144-92FA-721A65C0A42F}" type="pres">
      <dgm:prSet presAssocID="{A41F1303-5FBB-494D-B517-F8AECA99A24B}" presName="parTxOnly" presStyleLbl="node1" presStyleIdx="0" presStyleCnt="5">
        <dgm:presLayoutVars>
          <dgm:chMax val="0"/>
          <dgm:chPref val="0"/>
          <dgm:bulletEnabled val="1"/>
        </dgm:presLayoutVars>
      </dgm:prSet>
      <dgm:spPr/>
      <dgm:t>
        <a:bodyPr/>
        <a:lstStyle/>
        <a:p>
          <a:endParaRPr lang="es-ES"/>
        </a:p>
      </dgm:t>
    </dgm:pt>
    <dgm:pt modelId="{24F84DD6-2C7E-8A47-9D49-54B992785105}" type="pres">
      <dgm:prSet presAssocID="{DAA5FD59-B7A8-014D-96FC-DCCDC7EA2525}" presName="parTxOnlySpace" presStyleCnt="0"/>
      <dgm:spPr/>
    </dgm:pt>
    <dgm:pt modelId="{69C18CB8-44F9-CA47-B673-20F9FD5D54BD}" type="pres">
      <dgm:prSet presAssocID="{4A5DD7AC-01B0-CE43-9B12-2D561DE00C51}" presName="parTxOnly" presStyleLbl="node1" presStyleIdx="1" presStyleCnt="5">
        <dgm:presLayoutVars>
          <dgm:chMax val="0"/>
          <dgm:chPref val="0"/>
          <dgm:bulletEnabled val="1"/>
        </dgm:presLayoutVars>
      </dgm:prSet>
      <dgm:spPr/>
      <dgm:t>
        <a:bodyPr/>
        <a:lstStyle/>
        <a:p>
          <a:endParaRPr lang="es-ES"/>
        </a:p>
      </dgm:t>
    </dgm:pt>
    <dgm:pt modelId="{35F13F48-A56A-FA40-A22B-833F5CABA926}" type="pres">
      <dgm:prSet presAssocID="{FADC3C05-1C62-A14D-9D8A-97716715926D}" presName="parTxOnlySpace" presStyleCnt="0"/>
      <dgm:spPr/>
    </dgm:pt>
    <dgm:pt modelId="{38C93AD9-0AAA-7149-8B18-44E31C19FA91}" type="pres">
      <dgm:prSet presAssocID="{0E603FB9-A7BD-DE45-A4F2-A33D0DF69EA0}" presName="parTxOnly" presStyleLbl="node1" presStyleIdx="2" presStyleCnt="5">
        <dgm:presLayoutVars>
          <dgm:chMax val="0"/>
          <dgm:chPref val="0"/>
          <dgm:bulletEnabled val="1"/>
        </dgm:presLayoutVars>
      </dgm:prSet>
      <dgm:spPr/>
      <dgm:t>
        <a:bodyPr/>
        <a:lstStyle/>
        <a:p>
          <a:endParaRPr lang="es-ES"/>
        </a:p>
      </dgm:t>
    </dgm:pt>
    <dgm:pt modelId="{F04A4CD9-FBF7-A145-9F41-446D88B6479B}" type="pres">
      <dgm:prSet presAssocID="{356E72D3-97AF-324A-B3DC-B417E3B08F71}" presName="parTxOnlySpace" presStyleCnt="0"/>
      <dgm:spPr/>
    </dgm:pt>
    <dgm:pt modelId="{0DD19C41-BC93-254E-9049-AEA9B14B0A4C}" type="pres">
      <dgm:prSet presAssocID="{F1A5E1CF-06AB-794B-8F5E-A6AE86185836}" presName="parTxOnly" presStyleLbl="node1" presStyleIdx="3" presStyleCnt="5">
        <dgm:presLayoutVars>
          <dgm:chMax val="0"/>
          <dgm:chPref val="0"/>
          <dgm:bulletEnabled val="1"/>
        </dgm:presLayoutVars>
      </dgm:prSet>
      <dgm:spPr/>
      <dgm:t>
        <a:bodyPr/>
        <a:lstStyle/>
        <a:p>
          <a:endParaRPr lang="es-ES"/>
        </a:p>
      </dgm:t>
    </dgm:pt>
    <dgm:pt modelId="{F6D60431-6A03-CE40-B118-31610DAFC1C0}" type="pres">
      <dgm:prSet presAssocID="{A681948F-BD0F-E649-8C5A-0E18BFA3F0CC}" presName="parTxOnlySpace" presStyleCnt="0"/>
      <dgm:spPr/>
    </dgm:pt>
    <dgm:pt modelId="{AC611A25-8FD3-284C-9B43-363077E0F021}" type="pres">
      <dgm:prSet presAssocID="{A0018C84-789A-0F41-8D13-D413FC1B2C70}" presName="parTxOnly" presStyleLbl="node1" presStyleIdx="4" presStyleCnt="5">
        <dgm:presLayoutVars>
          <dgm:chMax val="0"/>
          <dgm:chPref val="0"/>
          <dgm:bulletEnabled val="1"/>
        </dgm:presLayoutVars>
      </dgm:prSet>
      <dgm:spPr/>
      <dgm:t>
        <a:bodyPr/>
        <a:lstStyle/>
        <a:p>
          <a:endParaRPr lang="es-ES"/>
        </a:p>
      </dgm:t>
    </dgm:pt>
  </dgm:ptLst>
  <dgm:cxnLst>
    <dgm:cxn modelId="{FE9DA4C4-C7B6-204E-ADFC-279E3D016FFF}" type="presOf" srcId="{F1A5E1CF-06AB-794B-8F5E-A6AE86185836}" destId="{0DD19C41-BC93-254E-9049-AEA9B14B0A4C}" srcOrd="0" destOrd="0" presId="urn:microsoft.com/office/officeart/2005/8/layout/chevron1"/>
    <dgm:cxn modelId="{9834AC3C-E7B8-5C48-9BBE-A5041F3484AC}" type="presOf" srcId="{EBE443FB-6DC9-A046-A4C4-485D931EEBE7}" destId="{D668E518-15F9-124F-ACF1-F52E93B6E809}" srcOrd="0" destOrd="0" presId="urn:microsoft.com/office/officeart/2005/8/layout/chevron1"/>
    <dgm:cxn modelId="{B5EBFD83-6DFA-5C4B-9A88-9E744B809836}" type="presOf" srcId="{A41F1303-5FBB-494D-B517-F8AECA99A24B}" destId="{34DFF8A1-13DE-3144-92FA-721A65C0A42F}" srcOrd="0" destOrd="0" presId="urn:microsoft.com/office/officeart/2005/8/layout/chevron1"/>
    <dgm:cxn modelId="{282F8C44-3ECE-0542-87B1-6EB06945736C}" type="presOf" srcId="{4A5DD7AC-01B0-CE43-9B12-2D561DE00C51}" destId="{69C18CB8-44F9-CA47-B673-20F9FD5D54BD}" srcOrd="0" destOrd="0" presId="urn:microsoft.com/office/officeart/2005/8/layout/chevron1"/>
    <dgm:cxn modelId="{49213AFA-C59E-3C49-AC55-A742CEF4C7E9}" srcId="{EBE443FB-6DC9-A046-A4C4-485D931EEBE7}" destId="{A0018C84-789A-0F41-8D13-D413FC1B2C70}" srcOrd="4" destOrd="0" parTransId="{763914C0-04A3-F843-8DFD-AA1565D1286B}" sibTransId="{828A59C7-3334-9D47-924B-3882B6ED6DFE}"/>
    <dgm:cxn modelId="{D4864D57-807C-AF47-9894-4F201E3798E5}" type="presOf" srcId="{0E603FB9-A7BD-DE45-A4F2-A33D0DF69EA0}" destId="{38C93AD9-0AAA-7149-8B18-44E31C19FA91}" srcOrd="0" destOrd="0" presId="urn:microsoft.com/office/officeart/2005/8/layout/chevron1"/>
    <dgm:cxn modelId="{55281A3B-537D-D44C-AA90-70943939294E}" srcId="{EBE443FB-6DC9-A046-A4C4-485D931EEBE7}" destId="{F1A5E1CF-06AB-794B-8F5E-A6AE86185836}" srcOrd="3" destOrd="0" parTransId="{A06B457A-6B16-9448-AD26-A42234D88065}" sibTransId="{A681948F-BD0F-E649-8C5A-0E18BFA3F0CC}"/>
    <dgm:cxn modelId="{406B804A-CB77-624B-BCB2-6E7FF725F28C}" srcId="{EBE443FB-6DC9-A046-A4C4-485D931EEBE7}" destId="{A41F1303-5FBB-494D-B517-F8AECA99A24B}" srcOrd="0" destOrd="0" parTransId="{76CC8E82-10C6-9648-8135-9DE29B2CBC4A}" sibTransId="{DAA5FD59-B7A8-014D-96FC-DCCDC7EA2525}"/>
    <dgm:cxn modelId="{885773E7-CD51-7E4E-A4AC-6CA358298853}" type="presOf" srcId="{A0018C84-789A-0F41-8D13-D413FC1B2C70}" destId="{AC611A25-8FD3-284C-9B43-363077E0F021}" srcOrd="0" destOrd="0" presId="urn:microsoft.com/office/officeart/2005/8/layout/chevron1"/>
    <dgm:cxn modelId="{C34CA562-C114-3545-A9E7-CD854776030F}" srcId="{EBE443FB-6DC9-A046-A4C4-485D931EEBE7}" destId="{4A5DD7AC-01B0-CE43-9B12-2D561DE00C51}" srcOrd="1" destOrd="0" parTransId="{E79CF9E5-8001-4940-B15C-3F21B760EF85}" sibTransId="{FADC3C05-1C62-A14D-9D8A-97716715926D}"/>
    <dgm:cxn modelId="{D7D9234C-527F-4246-B74B-3A84723C5A4D}" srcId="{EBE443FB-6DC9-A046-A4C4-485D931EEBE7}" destId="{0E603FB9-A7BD-DE45-A4F2-A33D0DF69EA0}" srcOrd="2" destOrd="0" parTransId="{CC3D54A6-E1DA-5B4A-A9E4-0736385CBE95}" sibTransId="{356E72D3-97AF-324A-B3DC-B417E3B08F71}"/>
    <dgm:cxn modelId="{EEF07CE3-64E4-0F4D-A6F8-FC6F9D885F7F}" type="presParOf" srcId="{D668E518-15F9-124F-ACF1-F52E93B6E809}" destId="{34DFF8A1-13DE-3144-92FA-721A65C0A42F}" srcOrd="0" destOrd="0" presId="urn:microsoft.com/office/officeart/2005/8/layout/chevron1"/>
    <dgm:cxn modelId="{51B27868-CCEC-9F49-97AC-6E31CF686818}" type="presParOf" srcId="{D668E518-15F9-124F-ACF1-F52E93B6E809}" destId="{24F84DD6-2C7E-8A47-9D49-54B992785105}" srcOrd="1" destOrd="0" presId="urn:microsoft.com/office/officeart/2005/8/layout/chevron1"/>
    <dgm:cxn modelId="{7D864F7D-EB03-6245-A2BB-E825F9373185}" type="presParOf" srcId="{D668E518-15F9-124F-ACF1-F52E93B6E809}" destId="{69C18CB8-44F9-CA47-B673-20F9FD5D54BD}" srcOrd="2" destOrd="0" presId="urn:microsoft.com/office/officeart/2005/8/layout/chevron1"/>
    <dgm:cxn modelId="{2C5CA83A-8DE7-CE4D-AF01-B790E9E5BF75}" type="presParOf" srcId="{D668E518-15F9-124F-ACF1-F52E93B6E809}" destId="{35F13F48-A56A-FA40-A22B-833F5CABA926}" srcOrd="3" destOrd="0" presId="urn:microsoft.com/office/officeart/2005/8/layout/chevron1"/>
    <dgm:cxn modelId="{DBE88A38-DEE1-1E4F-90E5-A7C53AC82067}" type="presParOf" srcId="{D668E518-15F9-124F-ACF1-F52E93B6E809}" destId="{38C93AD9-0AAA-7149-8B18-44E31C19FA91}" srcOrd="4" destOrd="0" presId="urn:microsoft.com/office/officeart/2005/8/layout/chevron1"/>
    <dgm:cxn modelId="{7C379BBB-9236-0D47-A520-4B55FC03E6C9}" type="presParOf" srcId="{D668E518-15F9-124F-ACF1-F52E93B6E809}" destId="{F04A4CD9-FBF7-A145-9F41-446D88B6479B}" srcOrd="5" destOrd="0" presId="urn:microsoft.com/office/officeart/2005/8/layout/chevron1"/>
    <dgm:cxn modelId="{0002ED27-07A6-6949-BA42-C4273A93A280}" type="presParOf" srcId="{D668E518-15F9-124F-ACF1-F52E93B6E809}" destId="{0DD19C41-BC93-254E-9049-AEA9B14B0A4C}" srcOrd="6" destOrd="0" presId="urn:microsoft.com/office/officeart/2005/8/layout/chevron1"/>
    <dgm:cxn modelId="{CA29F076-5B3C-714E-A7A7-8BA207477209}" type="presParOf" srcId="{D668E518-15F9-124F-ACF1-F52E93B6E809}" destId="{F6D60431-6A03-CE40-B118-31610DAFC1C0}" srcOrd="7" destOrd="0" presId="urn:microsoft.com/office/officeart/2005/8/layout/chevron1"/>
    <dgm:cxn modelId="{7D481C43-03A1-1F42-A762-EAA6C7FA7518}" type="presParOf" srcId="{D668E518-15F9-124F-ACF1-F52E93B6E809}" destId="{AC611A25-8FD3-284C-9B43-363077E0F021}" srcOrd="8"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FF8A1-13DE-3144-92FA-721A65C0A42F}">
      <dsp:nvSpPr>
        <dsp:cNvPr id="0" name=""/>
        <dsp:cNvSpPr/>
      </dsp:nvSpPr>
      <dsp:spPr>
        <a:xfrm>
          <a:off x="2135" y="1564033"/>
          <a:ext cx="1900911" cy="760364"/>
        </a:xfrm>
        <a:prstGeom prst="chevron">
          <a:avLst/>
        </a:prstGeom>
        <a:solidFill>
          <a:srgbClr val="2271C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kern="1200" dirty="0" smtClean="0"/>
            <a:t>KICK-OFF PRODUCTIVITY, INNOVATION &amp; GROWTH AGENDA</a:t>
          </a:r>
          <a:endParaRPr lang="es-ES" sz="1000" kern="1200" dirty="0"/>
        </a:p>
      </dsp:txBody>
      <dsp:txXfrm>
        <a:off x="382317" y="1564033"/>
        <a:ext cx="1140547" cy="760364"/>
      </dsp:txXfrm>
    </dsp:sp>
    <dsp:sp modelId="{69C18CB8-44F9-CA47-B673-20F9FD5D54BD}">
      <dsp:nvSpPr>
        <dsp:cNvPr id="0" name=""/>
        <dsp:cNvSpPr/>
      </dsp:nvSpPr>
      <dsp:spPr>
        <a:xfrm>
          <a:off x="1712956" y="1564033"/>
          <a:ext cx="1900911" cy="760364"/>
        </a:xfrm>
        <a:prstGeom prst="chevron">
          <a:avLst/>
        </a:prstGeom>
        <a:solidFill>
          <a:srgbClr val="2271C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kern="1200" dirty="0" smtClean="0"/>
            <a:t>CHILE’S MINING &amp; SUSTAINABLE DEV.  REPORT: TOWARDS A SHARED VISION</a:t>
          </a:r>
          <a:endParaRPr lang="es-ES" sz="1000" kern="1200" dirty="0"/>
        </a:p>
      </dsp:txBody>
      <dsp:txXfrm>
        <a:off x="2093138" y="1564033"/>
        <a:ext cx="1140547" cy="760364"/>
      </dsp:txXfrm>
    </dsp:sp>
    <dsp:sp modelId="{38C93AD9-0AAA-7149-8B18-44E31C19FA91}">
      <dsp:nvSpPr>
        <dsp:cNvPr id="0" name=""/>
        <dsp:cNvSpPr/>
      </dsp:nvSpPr>
      <dsp:spPr>
        <a:xfrm>
          <a:off x="3423776" y="1564033"/>
          <a:ext cx="1900911" cy="760364"/>
        </a:xfrm>
        <a:prstGeom prst="chevron">
          <a:avLst/>
        </a:prstGeom>
        <a:solidFill>
          <a:srgbClr val="2271C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kern="1200" dirty="0" smtClean="0"/>
            <a:t>MINING AGENDA KICK-OFF: A PLATFORM FOR CHILE’S FUTURE</a:t>
          </a:r>
          <a:endParaRPr lang="es-ES" sz="1000" kern="1200" dirty="0"/>
        </a:p>
      </dsp:txBody>
      <dsp:txXfrm>
        <a:off x="3803958" y="1564033"/>
        <a:ext cx="1140547" cy="760364"/>
      </dsp:txXfrm>
    </dsp:sp>
    <dsp:sp modelId="{0DD19C41-BC93-254E-9049-AEA9B14B0A4C}">
      <dsp:nvSpPr>
        <dsp:cNvPr id="0" name=""/>
        <dsp:cNvSpPr/>
      </dsp:nvSpPr>
      <dsp:spPr>
        <a:xfrm>
          <a:off x="5134596" y="1564033"/>
          <a:ext cx="1900911" cy="760364"/>
        </a:xfrm>
        <a:prstGeom prst="chevron">
          <a:avLst/>
        </a:prstGeom>
        <a:solidFill>
          <a:srgbClr val="2271C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kern="1200" dirty="0" smtClean="0"/>
            <a:t>LAUNCH NATIONAL AND REGIONAL MINING STRATEGIC PROGRAMS</a:t>
          </a:r>
          <a:endParaRPr lang="es-ES" sz="1000" kern="1200" dirty="0"/>
        </a:p>
      </dsp:txBody>
      <dsp:txXfrm>
        <a:off x="5514778" y="1564033"/>
        <a:ext cx="1140547" cy="760364"/>
      </dsp:txXfrm>
    </dsp:sp>
    <dsp:sp modelId="{AC611A25-8FD3-284C-9B43-363077E0F021}">
      <dsp:nvSpPr>
        <dsp:cNvPr id="0" name=""/>
        <dsp:cNvSpPr/>
      </dsp:nvSpPr>
      <dsp:spPr>
        <a:xfrm>
          <a:off x="6845416" y="1564033"/>
          <a:ext cx="1900911" cy="760364"/>
        </a:xfrm>
        <a:prstGeom prst="chevron">
          <a:avLst/>
        </a:prstGeom>
        <a:solidFill>
          <a:srgbClr val="DE492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b="1" kern="1200" dirty="0" smtClean="0">
              <a:solidFill>
                <a:schemeClr val="bg1"/>
              </a:solidFill>
            </a:rPr>
            <a:t>CHILE’S MINING INDUSTRY ROADMAP        (2015-2035)</a:t>
          </a:r>
          <a:endParaRPr lang="es-ES" sz="1000" kern="1200" dirty="0">
            <a:solidFill>
              <a:schemeClr val="bg1"/>
            </a:solidFill>
          </a:endParaRPr>
        </a:p>
      </dsp:txBody>
      <dsp:txXfrm>
        <a:off x="7225598" y="1564033"/>
        <a:ext cx="1140547" cy="76036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0.66693</cdr:x>
      <cdr:y>0.03579</cdr:y>
    </cdr:from>
    <cdr:to>
      <cdr:x>0.76907</cdr:x>
      <cdr:y>0.10239</cdr:y>
    </cdr:to>
    <cdr:sp macro="" textlink="">
      <cdr:nvSpPr>
        <cdr:cNvPr id="2" name="CuadroTexto 1"/>
        <cdr:cNvSpPr txBox="1"/>
      </cdr:nvSpPr>
      <cdr:spPr>
        <a:xfrm xmlns:a="http://schemas.openxmlformats.org/drawingml/2006/main">
          <a:off x="6071920" y="148880"/>
          <a:ext cx="929961"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s-ES" sz="1200" b="1" dirty="0" smtClean="0">
              <a:solidFill>
                <a:schemeClr val="accent2"/>
              </a:solidFill>
            </a:rPr>
            <a:t>18%</a:t>
          </a:r>
          <a:endParaRPr lang="es-ES" sz="1200" b="1" dirty="0">
            <a:solidFill>
              <a:schemeClr val="accent2"/>
            </a:solidFill>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DEA307F4-9C40-BA4B-8A2D-D4DFA257636D}" type="datetimeFigureOut">
              <a:rPr lang="es-ES" smtClean="0"/>
              <a:t>19/09/16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861D495-77DA-F842-8529-352F441ABF8C}" type="slidenum">
              <a:rPr lang="es-ES" smtClean="0"/>
              <a:t>‹Nr.›</a:t>
            </a:fld>
            <a:endParaRPr lang="es-ES"/>
          </a:p>
        </p:txBody>
      </p:sp>
    </p:spTree>
    <p:extLst>
      <p:ext uri="{BB962C8B-B14F-4D97-AF65-F5344CB8AC3E}">
        <p14:creationId xmlns:p14="http://schemas.microsoft.com/office/powerpoint/2010/main" val="770853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EA307F4-9C40-BA4B-8A2D-D4DFA257636D}" type="datetimeFigureOut">
              <a:rPr lang="es-ES" smtClean="0"/>
              <a:t>19/09/16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861D495-77DA-F842-8529-352F441ABF8C}" type="slidenum">
              <a:rPr lang="es-ES" smtClean="0"/>
              <a:t>‹Nr.›</a:t>
            </a:fld>
            <a:endParaRPr lang="es-ES"/>
          </a:p>
        </p:txBody>
      </p:sp>
    </p:spTree>
    <p:extLst>
      <p:ext uri="{BB962C8B-B14F-4D97-AF65-F5344CB8AC3E}">
        <p14:creationId xmlns:p14="http://schemas.microsoft.com/office/powerpoint/2010/main" val="3344506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1"/>
            <a:ext cx="2057400" cy="3290888"/>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54781"/>
            <a:ext cx="6019800" cy="329088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EA307F4-9C40-BA4B-8A2D-D4DFA257636D}" type="datetimeFigureOut">
              <a:rPr lang="es-ES" smtClean="0"/>
              <a:t>19/09/16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861D495-77DA-F842-8529-352F441ABF8C}" type="slidenum">
              <a:rPr lang="es-ES" smtClean="0"/>
              <a:t>‹Nr.›</a:t>
            </a:fld>
            <a:endParaRPr lang="es-ES"/>
          </a:p>
        </p:txBody>
      </p:sp>
    </p:spTree>
    <p:extLst>
      <p:ext uri="{BB962C8B-B14F-4D97-AF65-F5344CB8AC3E}">
        <p14:creationId xmlns:p14="http://schemas.microsoft.com/office/powerpoint/2010/main" val="156458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EA307F4-9C40-BA4B-8A2D-D4DFA257636D}" type="datetimeFigureOut">
              <a:rPr lang="es-ES" smtClean="0"/>
              <a:t>19/09/16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861D495-77DA-F842-8529-352F441ABF8C}" type="slidenum">
              <a:rPr lang="es-ES" smtClean="0"/>
              <a:t>‹Nr.›</a:t>
            </a:fld>
            <a:endParaRPr lang="es-ES"/>
          </a:p>
        </p:txBody>
      </p:sp>
    </p:spTree>
    <p:extLst>
      <p:ext uri="{BB962C8B-B14F-4D97-AF65-F5344CB8AC3E}">
        <p14:creationId xmlns:p14="http://schemas.microsoft.com/office/powerpoint/2010/main" val="1403958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DEA307F4-9C40-BA4B-8A2D-D4DFA257636D}" type="datetimeFigureOut">
              <a:rPr lang="es-ES" smtClean="0"/>
              <a:t>19/09/16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861D495-77DA-F842-8529-352F441ABF8C}" type="slidenum">
              <a:rPr lang="es-ES" smtClean="0"/>
              <a:t>‹Nr.›</a:t>
            </a:fld>
            <a:endParaRPr lang="es-ES"/>
          </a:p>
        </p:txBody>
      </p:sp>
    </p:spTree>
    <p:extLst>
      <p:ext uri="{BB962C8B-B14F-4D97-AF65-F5344CB8AC3E}">
        <p14:creationId xmlns:p14="http://schemas.microsoft.com/office/powerpoint/2010/main" val="238279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DEA307F4-9C40-BA4B-8A2D-D4DFA257636D}" type="datetimeFigureOut">
              <a:rPr lang="es-ES" smtClean="0"/>
              <a:t>19/09/16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5861D495-77DA-F842-8529-352F441ABF8C}" type="slidenum">
              <a:rPr lang="es-ES" smtClean="0"/>
              <a:t>‹Nr.›</a:t>
            </a:fld>
            <a:endParaRPr lang="es-ES"/>
          </a:p>
        </p:txBody>
      </p:sp>
    </p:spTree>
    <p:extLst>
      <p:ext uri="{BB962C8B-B14F-4D97-AF65-F5344CB8AC3E}">
        <p14:creationId xmlns:p14="http://schemas.microsoft.com/office/powerpoint/2010/main" val="1303450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DEA307F4-9C40-BA4B-8A2D-D4DFA257636D}" type="datetimeFigureOut">
              <a:rPr lang="es-ES" smtClean="0"/>
              <a:t>19/09/16</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5861D495-77DA-F842-8529-352F441ABF8C}" type="slidenum">
              <a:rPr lang="es-ES" smtClean="0"/>
              <a:t>‹Nr.›</a:t>
            </a:fld>
            <a:endParaRPr lang="es-ES"/>
          </a:p>
        </p:txBody>
      </p:sp>
    </p:spTree>
    <p:extLst>
      <p:ext uri="{BB962C8B-B14F-4D97-AF65-F5344CB8AC3E}">
        <p14:creationId xmlns:p14="http://schemas.microsoft.com/office/powerpoint/2010/main" val="262914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DEA307F4-9C40-BA4B-8A2D-D4DFA257636D}" type="datetimeFigureOut">
              <a:rPr lang="es-ES" smtClean="0"/>
              <a:t>19/09/16</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5861D495-77DA-F842-8529-352F441ABF8C}" type="slidenum">
              <a:rPr lang="es-ES" smtClean="0"/>
              <a:t>‹Nr.›</a:t>
            </a:fld>
            <a:endParaRPr lang="es-ES"/>
          </a:p>
        </p:txBody>
      </p:sp>
    </p:spTree>
    <p:extLst>
      <p:ext uri="{BB962C8B-B14F-4D97-AF65-F5344CB8AC3E}">
        <p14:creationId xmlns:p14="http://schemas.microsoft.com/office/powerpoint/2010/main" val="200598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EA307F4-9C40-BA4B-8A2D-D4DFA257636D}" type="datetimeFigureOut">
              <a:rPr lang="es-ES" smtClean="0"/>
              <a:t>19/09/16</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5861D495-77DA-F842-8529-352F441ABF8C}" type="slidenum">
              <a:rPr lang="es-ES" smtClean="0"/>
              <a:t>‹Nr.›</a:t>
            </a:fld>
            <a:endParaRPr lang="es-ES"/>
          </a:p>
        </p:txBody>
      </p:sp>
    </p:spTree>
    <p:extLst>
      <p:ext uri="{BB962C8B-B14F-4D97-AF65-F5344CB8AC3E}">
        <p14:creationId xmlns:p14="http://schemas.microsoft.com/office/powerpoint/2010/main" val="3615143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EA307F4-9C40-BA4B-8A2D-D4DFA257636D}" type="datetimeFigureOut">
              <a:rPr lang="es-ES" smtClean="0"/>
              <a:t>19/09/16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5861D495-77DA-F842-8529-352F441ABF8C}" type="slidenum">
              <a:rPr lang="es-ES" smtClean="0"/>
              <a:t>‹Nr.›</a:t>
            </a:fld>
            <a:endParaRPr lang="es-ES"/>
          </a:p>
        </p:txBody>
      </p:sp>
    </p:spTree>
    <p:extLst>
      <p:ext uri="{BB962C8B-B14F-4D97-AF65-F5344CB8AC3E}">
        <p14:creationId xmlns:p14="http://schemas.microsoft.com/office/powerpoint/2010/main" val="1042608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EA307F4-9C40-BA4B-8A2D-D4DFA257636D}" type="datetimeFigureOut">
              <a:rPr lang="es-ES" smtClean="0"/>
              <a:t>19/09/16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5861D495-77DA-F842-8529-352F441ABF8C}" type="slidenum">
              <a:rPr lang="es-ES" smtClean="0"/>
              <a:t>‹Nr.›</a:t>
            </a:fld>
            <a:endParaRPr lang="es-ES"/>
          </a:p>
        </p:txBody>
      </p:sp>
    </p:spTree>
    <p:extLst>
      <p:ext uri="{BB962C8B-B14F-4D97-AF65-F5344CB8AC3E}">
        <p14:creationId xmlns:p14="http://schemas.microsoft.com/office/powerpoint/2010/main" val="22265652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EA307F4-9C40-BA4B-8A2D-D4DFA257636D}" type="datetimeFigureOut">
              <a:rPr lang="es-ES" smtClean="0"/>
              <a:t>19/09/16</a:t>
            </a:fld>
            <a:endParaRPr lang="es-ES"/>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61D495-77DA-F842-8529-352F441ABF8C}" type="slidenum">
              <a:rPr lang="es-ES" smtClean="0"/>
              <a:t>‹Nr.›</a:t>
            </a:fld>
            <a:endParaRPr lang="es-ES"/>
          </a:p>
        </p:txBody>
      </p:sp>
    </p:spTree>
    <p:extLst>
      <p:ext uri="{BB962C8B-B14F-4D97-AF65-F5344CB8AC3E}">
        <p14:creationId xmlns:p14="http://schemas.microsoft.com/office/powerpoint/2010/main" val="1580536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2.xml"/><Relationship Id="rId3" Type="http://schemas.openxmlformats.org/officeDocument/2006/relationships/chart" Target="../charts/char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png"/><Relationship Id="rId5" Type="http://schemas.openxmlformats.org/officeDocument/2006/relationships/image" Target="../media/image6.png"/><Relationship Id="rId6" Type="http://schemas.microsoft.com/office/2007/relationships/hdphoto" Target="../media/hdphoto1.wdp"/><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3" descr="910-1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20638"/>
            <a:ext cx="9251951" cy="520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71438" y="1338248"/>
            <a:ext cx="9251951" cy="1384995"/>
          </a:xfrm>
          <a:prstGeom prst="rect">
            <a:avLst/>
          </a:prstGeom>
          <a:noFill/>
        </p:spPr>
        <p:txBody>
          <a:bodyPr wrap="square" rtlCol="0">
            <a:spAutoFit/>
          </a:bodyPr>
          <a:lstStyle/>
          <a:p>
            <a:pPr algn="ctr"/>
            <a:r>
              <a:rPr lang="es-ES" sz="3200" b="1" dirty="0" err="1" smtClean="0">
                <a:solidFill>
                  <a:schemeClr val="bg1"/>
                </a:solidFill>
              </a:rPr>
              <a:t>Chilean</a:t>
            </a:r>
            <a:r>
              <a:rPr lang="es-ES" sz="3200" b="1" dirty="0" smtClean="0">
                <a:solidFill>
                  <a:schemeClr val="bg1"/>
                </a:solidFill>
              </a:rPr>
              <a:t> </a:t>
            </a:r>
            <a:r>
              <a:rPr lang="es-ES" sz="3200" b="1" dirty="0" err="1" smtClean="0">
                <a:solidFill>
                  <a:schemeClr val="bg1"/>
                </a:solidFill>
              </a:rPr>
              <a:t>Mining</a:t>
            </a:r>
            <a:r>
              <a:rPr lang="es-ES" sz="3200" b="1" dirty="0" smtClean="0">
                <a:solidFill>
                  <a:schemeClr val="bg1"/>
                </a:solidFill>
              </a:rPr>
              <a:t> </a:t>
            </a:r>
            <a:r>
              <a:rPr lang="es-ES" sz="3200" b="1" dirty="0" err="1" smtClean="0">
                <a:solidFill>
                  <a:schemeClr val="bg1"/>
                </a:solidFill>
              </a:rPr>
              <a:t>Challenges</a:t>
            </a:r>
            <a:endParaRPr lang="es-ES" sz="3200" b="1" dirty="0" smtClean="0">
              <a:solidFill>
                <a:schemeClr val="bg1"/>
              </a:solidFill>
            </a:endParaRPr>
          </a:p>
          <a:p>
            <a:pPr algn="ctr"/>
            <a:r>
              <a:rPr lang="es-ES" sz="2000" b="1" dirty="0" err="1" smtClean="0">
                <a:solidFill>
                  <a:schemeClr val="bg1"/>
                </a:solidFill>
              </a:rPr>
              <a:t>Innovation</a:t>
            </a:r>
            <a:r>
              <a:rPr lang="es-ES" sz="2000" b="1" dirty="0" smtClean="0">
                <a:solidFill>
                  <a:schemeClr val="bg1"/>
                </a:solidFill>
              </a:rPr>
              <a:t> and </a:t>
            </a:r>
            <a:r>
              <a:rPr lang="es-ES" sz="2000" b="1" dirty="0" err="1" smtClean="0">
                <a:solidFill>
                  <a:schemeClr val="bg1"/>
                </a:solidFill>
              </a:rPr>
              <a:t>Sustainability</a:t>
            </a:r>
            <a:r>
              <a:rPr lang="es-ES" sz="2000" b="1" dirty="0" smtClean="0">
                <a:solidFill>
                  <a:schemeClr val="bg1"/>
                </a:solidFill>
              </a:rPr>
              <a:t> in </a:t>
            </a:r>
            <a:r>
              <a:rPr lang="es-ES" sz="2000" b="1" dirty="0" err="1" smtClean="0">
                <a:solidFill>
                  <a:schemeClr val="bg1"/>
                </a:solidFill>
              </a:rPr>
              <a:t>the</a:t>
            </a:r>
            <a:r>
              <a:rPr lang="es-ES" sz="2000" b="1" dirty="0" smtClean="0">
                <a:solidFill>
                  <a:schemeClr val="bg1"/>
                </a:solidFill>
              </a:rPr>
              <a:t> </a:t>
            </a:r>
            <a:r>
              <a:rPr lang="es-ES" sz="2000" b="1" dirty="0" err="1" smtClean="0">
                <a:solidFill>
                  <a:schemeClr val="bg1"/>
                </a:solidFill>
              </a:rPr>
              <a:t>Chilean</a:t>
            </a:r>
            <a:r>
              <a:rPr lang="es-ES" sz="2000" b="1" dirty="0" smtClean="0">
                <a:solidFill>
                  <a:schemeClr val="bg1"/>
                </a:solidFill>
              </a:rPr>
              <a:t> </a:t>
            </a:r>
            <a:r>
              <a:rPr lang="es-ES" sz="2000" b="1" dirty="0" err="1" smtClean="0">
                <a:solidFill>
                  <a:schemeClr val="bg1"/>
                </a:solidFill>
              </a:rPr>
              <a:t>Mining</a:t>
            </a:r>
            <a:r>
              <a:rPr lang="es-ES" sz="2000" b="1" dirty="0" smtClean="0">
                <a:solidFill>
                  <a:schemeClr val="bg1"/>
                </a:solidFill>
              </a:rPr>
              <a:t> </a:t>
            </a:r>
            <a:r>
              <a:rPr lang="es-ES" sz="2000" b="1" dirty="0" err="1" smtClean="0">
                <a:solidFill>
                  <a:schemeClr val="bg1"/>
                </a:solidFill>
              </a:rPr>
              <a:t>Industry</a:t>
            </a:r>
            <a:endParaRPr lang="es-ES" sz="2000" b="1" dirty="0" smtClean="0">
              <a:solidFill>
                <a:schemeClr val="bg1"/>
              </a:solidFill>
            </a:endParaRPr>
          </a:p>
          <a:p>
            <a:pPr algn="ctr"/>
            <a:endParaRPr lang="es-ES" sz="3200" b="1" dirty="0" smtClean="0">
              <a:solidFill>
                <a:schemeClr val="bg1"/>
              </a:solidFill>
            </a:endParaRPr>
          </a:p>
        </p:txBody>
      </p:sp>
      <p:sp>
        <p:nvSpPr>
          <p:cNvPr id="5" name="CuadroTexto 4"/>
          <p:cNvSpPr txBox="1"/>
          <p:nvPr/>
        </p:nvSpPr>
        <p:spPr>
          <a:xfrm>
            <a:off x="-71438" y="2537629"/>
            <a:ext cx="9251951" cy="877163"/>
          </a:xfrm>
          <a:prstGeom prst="rect">
            <a:avLst/>
          </a:prstGeom>
          <a:noFill/>
        </p:spPr>
        <p:txBody>
          <a:bodyPr wrap="square" rtlCol="0">
            <a:spAutoFit/>
          </a:bodyPr>
          <a:lstStyle/>
          <a:p>
            <a:pPr algn="ctr"/>
            <a:r>
              <a:rPr lang="es-ES" sz="1400" dirty="0" smtClean="0">
                <a:solidFill>
                  <a:srgbClr val="FFFFFF"/>
                </a:solidFill>
              </a:rPr>
              <a:t>Francisco Klima</a:t>
            </a:r>
          </a:p>
          <a:p>
            <a:pPr algn="ctr"/>
            <a:r>
              <a:rPr lang="es-ES" sz="1200" dirty="0" err="1">
                <a:solidFill>
                  <a:srgbClr val="FFFFFF"/>
                </a:solidFill>
              </a:rPr>
              <a:t>Francisco.klima@fch.cl</a:t>
            </a:r>
            <a:endParaRPr lang="es-ES" sz="1200" dirty="0">
              <a:solidFill>
                <a:srgbClr val="FFFFFF"/>
              </a:solidFill>
            </a:endParaRPr>
          </a:p>
          <a:p>
            <a:pPr algn="ctr"/>
            <a:endParaRPr lang="es-ES" sz="1200" dirty="0" smtClean="0">
              <a:solidFill>
                <a:srgbClr val="FFFFFF"/>
              </a:solidFill>
            </a:endParaRPr>
          </a:p>
          <a:p>
            <a:pPr algn="ctr"/>
            <a:r>
              <a:rPr lang="es-ES" sz="1100" i="1" dirty="0" err="1" smtClean="0">
                <a:solidFill>
                  <a:srgbClr val="FFFFFF"/>
                </a:solidFill>
              </a:rPr>
              <a:t>Septembre</a:t>
            </a:r>
            <a:r>
              <a:rPr lang="es-ES" sz="1100" i="1" dirty="0" smtClean="0">
                <a:solidFill>
                  <a:srgbClr val="FFFFFF"/>
                </a:solidFill>
              </a:rPr>
              <a:t> 21st</a:t>
            </a:r>
          </a:p>
        </p:txBody>
      </p:sp>
      <p:pic>
        <p:nvPicPr>
          <p:cNvPr id="7" name="Imagen 6" descr="777-0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5669" y="3847281"/>
            <a:ext cx="2217737"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226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bwMode="auto">
          <a:xfrm>
            <a:off x="207230" y="157409"/>
            <a:ext cx="7171472" cy="4001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defRPr sz="2000" b="1">
                <a:solidFill>
                  <a:srgbClr val="404040"/>
                </a:solidFill>
              </a:defRPr>
            </a:lvl1pPr>
          </a:lstStyle>
          <a:p>
            <a:r>
              <a:rPr lang="es-CL" dirty="0" smtClean="0"/>
              <a:t>Current Scenario and Future Challenges for the Mining Industry</a:t>
            </a:r>
            <a:endParaRPr lang="es-CL" dirty="0"/>
          </a:p>
        </p:txBody>
      </p:sp>
      <p:pic>
        <p:nvPicPr>
          <p:cNvPr id="4" name="Imagen 3" descr="image.png"/>
          <p:cNvPicPr>
            <a:picLocks noChangeAspect="1"/>
          </p:cNvPicPr>
          <p:nvPr/>
        </p:nvPicPr>
        <p:blipFill rotWithShape="1">
          <a:blip r:embed="rId2">
            <a:extLst>
              <a:ext uri="{28A0092B-C50C-407E-A947-70E740481C1C}">
                <a14:useLocalDpi xmlns:a14="http://schemas.microsoft.com/office/drawing/2010/main" val="0"/>
              </a:ext>
            </a:extLst>
          </a:blip>
          <a:srcRect t="20548" b="8426"/>
          <a:stretch/>
        </p:blipFill>
        <p:spPr>
          <a:xfrm>
            <a:off x="0" y="2299539"/>
            <a:ext cx="9144000" cy="2843961"/>
          </a:xfrm>
          <a:prstGeom prst="rect">
            <a:avLst/>
          </a:prstGeom>
        </p:spPr>
      </p:pic>
      <p:sp>
        <p:nvSpPr>
          <p:cNvPr id="7" name="Rectángulo 6"/>
          <p:cNvSpPr/>
          <p:nvPr/>
        </p:nvSpPr>
        <p:spPr>
          <a:xfrm>
            <a:off x="287725" y="713259"/>
            <a:ext cx="8656156" cy="2328843"/>
          </a:xfrm>
          <a:prstGeom prst="rect">
            <a:avLst/>
          </a:prstGeom>
        </p:spPr>
        <p:txBody>
          <a:bodyPr wrap="square">
            <a:spAutoFit/>
          </a:bodyPr>
          <a:lstStyle/>
          <a:p>
            <a:pPr marL="171450" indent="-171450" hangingPunct="0">
              <a:spcAft>
                <a:spcPts val="400"/>
              </a:spcAft>
              <a:buClr>
                <a:srgbClr val="DE4923"/>
              </a:buClr>
              <a:buFont typeface="Arial"/>
              <a:buChar char="•"/>
            </a:pPr>
            <a:r>
              <a:rPr lang="es-ES" sz="1200" dirty="0" err="1">
                <a:solidFill>
                  <a:schemeClr val="tx1">
                    <a:lumMod val="75000"/>
                    <a:lumOff val="25000"/>
                  </a:schemeClr>
                </a:solidFill>
              </a:rPr>
              <a:t>While</a:t>
            </a:r>
            <a:r>
              <a:rPr lang="es-ES" sz="1200" dirty="0">
                <a:solidFill>
                  <a:schemeClr val="tx1">
                    <a:lumMod val="75000"/>
                    <a:lumOff val="25000"/>
                  </a:schemeClr>
                </a:solidFill>
              </a:rPr>
              <a:t> </a:t>
            </a:r>
            <a:r>
              <a:rPr lang="es-ES" sz="1200" dirty="0" err="1">
                <a:solidFill>
                  <a:schemeClr val="tx1">
                    <a:lumMod val="75000"/>
                    <a:lumOff val="25000"/>
                  </a:schemeClr>
                </a:solidFill>
              </a:rPr>
              <a:t>Chile's</a:t>
            </a:r>
            <a:r>
              <a:rPr lang="es-ES" sz="1200" dirty="0">
                <a:solidFill>
                  <a:schemeClr val="tx1">
                    <a:lumMod val="75000"/>
                    <a:lumOff val="25000"/>
                  </a:schemeClr>
                </a:solidFill>
              </a:rPr>
              <a:t> </a:t>
            </a:r>
            <a:r>
              <a:rPr lang="es-ES" sz="1200" dirty="0" err="1">
                <a:solidFill>
                  <a:schemeClr val="tx1">
                    <a:lumMod val="75000"/>
                    <a:lumOff val="25000"/>
                  </a:schemeClr>
                </a:solidFill>
              </a:rPr>
              <a:t>potential</a:t>
            </a:r>
            <a:r>
              <a:rPr lang="es-ES" sz="1200" dirty="0">
                <a:solidFill>
                  <a:schemeClr val="tx1">
                    <a:lumMod val="75000"/>
                    <a:lumOff val="25000"/>
                  </a:schemeClr>
                </a:solidFill>
              </a:rPr>
              <a:t> </a:t>
            </a:r>
            <a:r>
              <a:rPr lang="es-ES" sz="1200" dirty="0" err="1">
                <a:solidFill>
                  <a:schemeClr val="tx1">
                    <a:lumMod val="75000"/>
                    <a:lumOff val="25000"/>
                  </a:schemeClr>
                </a:solidFill>
              </a:rPr>
              <a:t>for</a:t>
            </a:r>
            <a:r>
              <a:rPr lang="es-ES" sz="1200" dirty="0">
                <a:solidFill>
                  <a:schemeClr val="tx1">
                    <a:lumMod val="75000"/>
                    <a:lumOff val="25000"/>
                  </a:schemeClr>
                </a:solidFill>
              </a:rPr>
              <a:t> </a:t>
            </a:r>
            <a:r>
              <a:rPr lang="es-ES" sz="1200" dirty="0" err="1">
                <a:solidFill>
                  <a:schemeClr val="tx1">
                    <a:lumMod val="75000"/>
                    <a:lumOff val="25000"/>
                  </a:schemeClr>
                </a:solidFill>
              </a:rPr>
              <a:t>mining</a:t>
            </a:r>
            <a:r>
              <a:rPr lang="es-ES" sz="1200" dirty="0">
                <a:solidFill>
                  <a:schemeClr val="tx1">
                    <a:lumMod val="75000"/>
                    <a:lumOff val="25000"/>
                  </a:schemeClr>
                </a:solidFill>
              </a:rPr>
              <a:t> </a:t>
            </a:r>
            <a:r>
              <a:rPr lang="es-ES" sz="1200" dirty="0" err="1">
                <a:solidFill>
                  <a:schemeClr val="tx1">
                    <a:lumMod val="75000"/>
                    <a:lumOff val="25000"/>
                  </a:schemeClr>
                </a:solidFill>
              </a:rPr>
              <a:t>production</a:t>
            </a:r>
            <a:r>
              <a:rPr lang="es-ES" sz="1200" dirty="0">
                <a:solidFill>
                  <a:schemeClr val="tx1">
                    <a:lumMod val="75000"/>
                    <a:lumOff val="25000"/>
                  </a:schemeClr>
                </a:solidFill>
              </a:rPr>
              <a:t> </a:t>
            </a:r>
            <a:r>
              <a:rPr lang="es-ES" sz="1200" dirty="0" err="1">
                <a:solidFill>
                  <a:schemeClr val="tx1">
                    <a:lumMod val="75000"/>
                    <a:lumOff val="25000"/>
                  </a:schemeClr>
                </a:solidFill>
              </a:rPr>
              <a:t>remains</a:t>
            </a:r>
            <a:r>
              <a:rPr lang="es-ES" sz="1200" dirty="0">
                <a:solidFill>
                  <a:schemeClr val="tx1">
                    <a:lumMod val="75000"/>
                    <a:lumOff val="25000"/>
                  </a:schemeClr>
                </a:solidFill>
              </a:rPr>
              <a:t> </a:t>
            </a:r>
            <a:r>
              <a:rPr lang="es-ES" sz="1200" dirty="0" err="1">
                <a:solidFill>
                  <a:schemeClr val="tx1">
                    <a:lumMod val="75000"/>
                    <a:lumOff val="25000"/>
                  </a:schemeClr>
                </a:solidFill>
              </a:rPr>
              <a:t>intact</a:t>
            </a:r>
            <a:r>
              <a:rPr lang="es-ES" sz="1200" dirty="0">
                <a:solidFill>
                  <a:schemeClr val="tx1">
                    <a:lumMod val="75000"/>
                    <a:lumOff val="25000"/>
                  </a:schemeClr>
                </a:solidFill>
              </a:rPr>
              <a:t>, </a:t>
            </a:r>
            <a:r>
              <a:rPr lang="es-ES" sz="1200" dirty="0" err="1">
                <a:solidFill>
                  <a:schemeClr val="tx1">
                    <a:lumMod val="75000"/>
                    <a:lumOff val="25000"/>
                  </a:schemeClr>
                </a:solidFill>
              </a:rPr>
              <a:t>the</a:t>
            </a:r>
            <a:r>
              <a:rPr lang="es-ES" sz="1200" dirty="0">
                <a:solidFill>
                  <a:schemeClr val="tx1">
                    <a:lumMod val="75000"/>
                    <a:lumOff val="25000"/>
                  </a:schemeClr>
                </a:solidFill>
              </a:rPr>
              <a:t> </a:t>
            </a:r>
            <a:r>
              <a:rPr lang="es-ES" sz="1200" dirty="0" err="1">
                <a:solidFill>
                  <a:schemeClr val="tx1">
                    <a:lumMod val="75000"/>
                    <a:lumOff val="25000"/>
                  </a:schemeClr>
                </a:solidFill>
              </a:rPr>
              <a:t>conditions</a:t>
            </a:r>
            <a:r>
              <a:rPr lang="es-ES" sz="1200" dirty="0">
                <a:solidFill>
                  <a:schemeClr val="tx1">
                    <a:lumMod val="75000"/>
                    <a:lumOff val="25000"/>
                  </a:schemeClr>
                </a:solidFill>
              </a:rPr>
              <a:t> </a:t>
            </a:r>
            <a:r>
              <a:rPr lang="es-ES" sz="1200" dirty="0" err="1">
                <a:solidFill>
                  <a:schemeClr val="tx1">
                    <a:lumMod val="75000"/>
                    <a:lumOff val="25000"/>
                  </a:schemeClr>
                </a:solidFill>
              </a:rPr>
              <a:t>that</a:t>
            </a:r>
            <a:r>
              <a:rPr lang="es-ES" sz="1200" dirty="0">
                <a:solidFill>
                  <a:schemeClr val="tx1">
                    <a:lumMod val="75000"/>
                    <a:lumOff val="25000"/>
                  </a:schemeClr>
                </a:solidFill>
              </a:rPr>
              <a:t> </a:t>
            </a:r>
            <a:r>
              <a:rPr lang="es-ES" sz="1200" dirty="0" err="1">
                <a:solidFill>
                  <a:schemeClr val="tx1">
                    <a:lumMod val="75000"/>
                    <a:lumOff val="25000"/>
                  </a:schemeClr>
                </a:solidFill>
              </a:rPr>
              <a:t>make</a:t>
            </a:r>
            <a:r>
              <a:rPr lang="es-ES" sz="1200" dirty="0">
                <a:solidFill>
                  <a:schemeClr val="tx1">
                    <a:lumMod val="75000"/>
                    <a:lumOff val="25000"/>
                  </a:schemeClr>
                </a:solidFill>
              </a:rPr>
              <a:t> </a:t>
            </a:r>
            <a:r>
              <a:rPr lang="es-ES" sz="1200" dirty="0" err="1">
                <a:solidFill>
                  <a:schemeClr val="tx1">
                    <a:lumMod val="75000"/>
                    <a:lumOff val="25000"/>
                  </a:schemeClr>
                </a:solidFill>
              </a:rPr>
              <a:t>the</a:t>
            </a:r>
            <a:r>
              <a:rPr lang="es-ES" sz="1200" dirty="0">
                <a:solidFill>
                  <a:schemeClr val="tx1">
                    <a:lumMod val="75000"/>
                    <a:lumOff val="25000"/>
                  </a:schemeClr>
                </a:solidFill>
              </a:rPr>
              <a:t> </a:t>
            </a:r>
            <a:r>
              <a:rPr lang="es-ES" sz="1200" dirty="0" err="1">
                <a:solidFill>
                  <a:schemeClr val="tx1">
                    <a:lumMod val="75000"/>
                    <a:lumOff val="25000"/>
                  </a:schemeClr>
                </a:solidFill>
              </a:rPr>
              <a:t>development</a:t>
            </a:r>
            <a:r>
              <a:rPr lang="es-ES" sz="1200" dirty="0">
                <a:solidFill>
                  <a:schemeClr val="tx1">
                    <a:lumMod val="75000"/>
                    <a:lumOff val="25000"/>
                  </a:schemeClr>
                </a:solidFill>
              </a:rPr>
              <a:t> of </a:t>
            </a:r>
            <a:r>
              <a:rPr lang="es-ES" sz="1200" dirty="0" err="1">
                <a:solidFill>
                  <a:schemeClr val="tx1">
                    <a:lumMod val="75000"/>
                    <a:lumOff val="25000"/>
                  </a:schemeClr>
                </a:solidFill>
              </a:rPr>
              <a:t>this</a:t>
            </a:r>
            <a:r>
              <a:rPr lang="es-ES" sz="1200" dirty="0">
                <a:solidFill>
                  <a:schemeClr val="tx1">
                    <a:lumMod val="75000"/>
                    <a:lumOff val="25000"/>
                  </a:schemeClr>
                </a:solidFill>
              </a:rPr>
              <a:t> </a:t>
            </a:r>
            <a:r>
              <a:rPr lang="es-ES" sz="1200" dirty="0" err="1">
                <a:solidFill>
                  <a:schemeClr val="tx1">
                    <a:lumMod val="75000"/>
                    <a:lumOff val="25000"/>
                  </a:schemeClr>
                </a:solidFill>
              </a:rPr>
              <a:t>industry</a:t>
            </a:r>
            <a:r>
              <a:rPr lang="es-ES" sz="1200" dirty="0">
                <a:solidFill>
                  <a:schemeClr val="tx1">
                    <a:lumMod val="75000"/>
                    <a:lumOff val="25000"/>
                  </a:schemeClr>
                </a:solidFill>
              </a:rPr>
              <a:t> </a:t>
            </a:r>
            <a:r>
              <a:rPr lang="es-ES" sz="1200" dirty="0" err="1">
                <a:solidFill>
                  <a:schemeClr val="tx1">
                    <a:lumMod val="75000"/>
                    <a:lumOff val="25000"/>
                  </a:schemeClr>
                </a:solidFill>
              </a:rPr>
              <a:t>possible</a:t>
            </a:r>
            <a:r>
              <a:rPr lang="es-ES" sz="1200" dirty="0">
                <a:solidFill>
                  <a:schemeClr val="tx1">
                    <a:lumMod val="75000"/>
                    <a:lumOff val="25000"/>
                  </a:schemeClr>
                </a:solidFill>
              </a:rPr>
              <a:t> </a:t>
            </a:r>
            <a:r>
              <a:rPr lang="es-ES" sz="1200" dirty="0" err="1">
                <a:solidFill>
                  <a:schemeClr val="tx1">
                    <a:lumMod val="75000"/>
                    <a:lumOff val="25000"/>
                  </a:schemeClr>
                </a:solidFill>
              </a:rPr>
              <a:t>have</a:t>
            </a:r>
            <a:r>
              <a:rPr lang="es-ES" sz="1200" dirty="0">
                <a:solidFill>
                  <a:schemeClr val="tx1">
                    <a:lumMod val="75000"/>
                    <a:lumOff val="25000"/>
                  </a:schemeClr>
                </a:solidFill>
              </a:rPr>
              <a:t> </a:t>
            </a:r>
            <a:r>
              <a:rPr lang="es-ES" sz="1200" dirty="0" err="1">
                <a:solidFill>
                  <a:schemeClr val="tx1">
                    <a:lumMod val="75000"/>
                    <a:lumOff val="25000"/>
                  </a:schemeClr>
                </a:solidFill>
              </a:rPr>
              <a:t>changed</a:t>
            </a:r>
            <a:r>
              <a:rPr lang="es-ES" sz="1200" dirty="0">
                <a:solidFill>
                  <a:schemeClr val="tx1">
                    <a:lumMod val="75000"/>
                    <a:lumOff val="25000"/>
                  </a:schemeClr>
                </a:solidFill>
              </a:rPr>
              <a:t>.  </a:t>
            </a:r>
          </a:p>
          <a:p>
            <a:pPr marL="171450" indent="-171450" hangingPunct="0">
              <a:spcAft>
                <a:spcPts val="400"/>
              </a:spcAft>
              <a:buClr>
                <a:srgbClr val="DE4923"/>
              </a:buClr>
              <a:buFont typeface="Arial"/>
              <a:buChar char="•"/>
            </a:pPr>
            <a:r>
              <a:rPr lang="es-ES" sz="1200" dirty="0" err="1" smtClean="0">
                <a:solidFill>
                  <a:schemeClr val="tx1">
                    <a:lumMod val="75000"/>
                    <a:lumOff val="25000"/>
                  </a:schemeClr>
                </a:solidFill>
              </a:rPr>
              <a:t>Costs</a:t>
            </a:r>
            <a:r>
              <a:rPr lang="es-ES" sz="1200" dirty="0" smtClean="0">
                <a:solidFill>
                  <a:schemeClr val="tx1">
                    <a:lumMod val="75000"/>
                    <a:lumOff val="25000"/>
                  </a:schemeClr>
                </a:solidFill>
              </a:rPr>
              <a:t> </a:t>
            </a:r>
            <a:r>
              <a:rPr lang="es-ES" sz="1200" dirty="0" err="1">
                <a:solidFill>
                  <a:schemeClr val="tx1">
                    <a:lumMod val="75000"/>
                    <a:lumOff val="25000"/>
                  </a:schemeClr>
                </a:solidFill>
              </a:rPr>
              <a:t>have</a:t>
            </a:r>
            <a:r>
              <a:rPr lang="es-ES" sz="1200" dirty="0">
                <a:solidFill>
                  <a:schemeClr val="tx1">
                    <a:lumMod val="75000"/>
                    <a:lumOff val="25000"/>
                  </a:schemeClr>
                </a:solidFill>
              </a:rPr>
              <a:t> </a:t>
            </a:r>
            <a:r>
              <a:rPr lang="es-ES" sz="1200" dirty="0" err="1">
                <a:solidFill>
                  <a:schemeClr val="tx1">
                    <a:lumMod val="75000"/>
                    <a:lumOff val="25000"/>
                  </a:schemeClr>
                </a:solidFill>
              </a:rPr>
              <a:t>increased</a:t>
            </a:r>
            <a:r>
              <a:rPr lang="es-ES" sz="1200" dirty="0">
                <a:solidFill>
                  <a:schemeClr val="tx1">
                    <a:lumMod val="75000"/>
                    <a:lumOff val="25000"/>
                  </a:schemeClr>
                </a:solidFill>
              </a:rPr>
              <a:t>, </a:t>
            </a:r>
            <a:r>
              <a:rPr lang="es-ES" sz="1200" dirty="0" err="1">
                <a:solidFill>
                  <a:schemeClr val="tx1">
                    <a:lumMod val="75000"/>
                    <a:lumOff val="25000"/>
                  </a:schemeClr>
                </a:solidFill>
              </a:rPr>
              <a:t>productivity</a:t>
            </a:r>
            <a:r>
              <a:rPr lang="es-ES" sz="1200" dirty="0">
                <a:solidFill>
                  <a:schemeClr val="tx1">
                    <a:lumMod val="75000"/>
                    <a:lumOff val="25000"/>
                  </a:schemeClr>
                </a:solidFill>
              </a:rPr>
              <a:t> has </a:t>
            </a:r>
            <a:r>
              <a:rPr lang="es-ES" sz="1200" dirty="0" err="1">
                <a:solidFill>
                  <a:schemeClr val="tx1">
                    <a:lumMod val="75000"/>
                    <a:lumOff val="25000"/>
                  </a:schemeClr>
                </a:solidFill>
              </a:rPr>
              <a:t>declined</a:t>
            </a:r>
            <a:r>
              <a:rPr lang="es-ES" sz="1200" dirty="0">
                <a:solidFill>
                  <a:schemeClr val="tx1">
                    <a:lumMod val="75000"/>
                    <a:lumOff val="25000"/>
                  </a:schemeClr>
                </a:solidFill>
              </a:rPr>
              <a:t> and </a:t>
            </a:r>
            <a:r>
              <a:rPr lang="es-ES" sz="1200" dirty="0" err="1">
                <a:solidFill>
                  <a:schemeClr val="tx1">
                    <a:lumMod val="75000"/>
                    <a:lumOff val="25000"/>
                  </a:schemeClr>
                </a:solidFill>
              </a:rPr>
              <a:t>environmental</a:t>
            </a:r>
            <a:r>
              <a:rPr lang="es-ES" sz="1200" dirty="0">
                <a:solidFill>
                  <a:schemeClr val="tx1">
                    <a:lumMod val="75000"/>
                    <a:lumOff val="25000"/>
                  </a:schemeClr>
                </a:solidFill>
              </a:rPr>
              <a:t> and social </a:t>
            </a:r>
            <a:r>
              <a:rPr lang="es-ES" sz="1200" dirty="0" err="1">
                <a:solidFill>
                  <a:schemeClr val="tx1">
                    <a:lumMod val="75000"/>
                    <a:lumOff val="25000"/>
                  </a:schemeClr>
                </a:solidFill>
              </a:rPr>
              <a:t>sustainability</a:t>
            </a:r>
            <a:r>
              <a:rPr lang="es-ES" sz="1200" dirty="0">
                <a:solidFill>
                  <a:schemeClr val="tx1">
                    <a:lumMod val="75000"/>
                    <a:lumOff val="25000"/>
                  </a:schemeClr>
                </a:solidFill>
              </a:rPr>
              <a:t> </a:t>
            </a:r>
            <a:r>
              <a:rPr lang="es-ES" sz="1200" dirty="0" err="1">
                <a:solidFill>
                  <a:schemeClr val="tx1">
                    <a:lumMod val="75000"/>
                    <a:lumOff val="25000"/>
                  </a:schemeClr>
                </a:solidFill>
              </a:rPr>
              <a:t>have</a:t>
            </a:r>
            <a:r>
              <a:rPr lang="es-ES" sz="1200" dirty="0">
                <a:solidFill>
                  <a:schemeClr val="tx1">
                    <a:lumMod val="75000"/>
                    <a:lumOff val="25000"/>
                  </a:schemeClr>
                </a:solidFill>
              </a:rPr>
              <a:t> </a:t>
            </a:r>
            <a:r>
              <a:rPr lang="es-ES" sz="1200" dirty="0" err="1">
                <a:solidFill>
                  <a:schemeClr val="tx1">
                    <a:lumMod val="75000"/>
                    <a:lumOff val="25000"/>
                  </a:schemeClr>
                </a:solidFill>
              </a:rPr>
              <a:t>become</a:t>
            </a:r>
            <a:r>
              <a:rPr lang="es-ES" sz="1200" dirty="0">
                <a:solidFill>
                  <a:schemeClr val="tx1">
                    <a:lumMod val="75000"/>
                    <a:lumOff val="25000"/>
                  </a:schemeClr>
                </a:solidFill>
              </a:rPr>
              <a:t> </a:t>
            </a:r>
            <a:r>
              <a:rPr lang="es-ES" sz="1200" dirty="0" err="1">
                <a:solidFill>
                  <a:schemeClr val="tx1">
                    <a:lumMod val="75000"/>
                    <a:lumOff val="25000"/>
                  </a:schemeClr>
                </a:solidFill>
              </a:rPr>
              <a:t>imperatives</a:t>
            </a:r>
            <a:r>
              <a:rPr lang="es-ES" sz="1200" dirty="0">
                <a:solidFill>
                  <a:schemeClr val="tx1">
                    <a:lumMod val="75000"/>
                    <a:lumOff val="25000"/>
                  </a:schemeClr>
                </a:solidFill>
              </a:rPr>
              <a:t> in </a:t>
            </a:r>
            <a:r>
              <a:rPr lang="es-ES" sz="1200" dirty="0" err="1">
                <a:solidFill>
                  <a:schemeClr val="tx1">
                    <a:lumMod val="75000"/>
                    <a:lumOff val="25000"/>
                  </a:schemeClr>
                </a:solidFill>
              </a:rPr>
              <a:t>its</a:t>
            </a:r>
            <a:r>
              <a:rPr lang="es-ES" sz="1200" dirty="0">
                <a:solidFill>
                  <a:schemeClr val="tx1">
                    <a:lumMod val="75000"/>
                    <a:lumOff val="25000"/>
                  </a:schemeClr>
                </a:solidFill>
              </a:rPr>
              <a:t> </a:t>
            </a:r>
            <a:r>
              <a:rPr lang="es-ES" sz="1200" dirty="0" err="1" smtClean="0">
                <a:solidFill>
                  <a:schemeClr val="tx1">
                    <a:lumMod val="75000"/>
                    <a:lumOff val="25000"/>
                  </a:schemeClr>
                </a:solidFill>
              </a:rPr>
              <a:t>development</a:t>
            </a:r>
            <a:r>
              <a:rPr lang="es-ES" sz="1200" dirty="0" smtClean="0">
                <a:solidFill>
                  <a:schemeClr val="tx1">
                    <a:lumMod val="75000"/>
                    <a:lumOff val="25000"/>
                  </a:schemeClr>
                </a:solidFill>
              </a:rPr>
              <a:t>.</a:t>
            </a:r>
            <a:endParaRPr lang="es-ES" sz="1200" dirty="0">
              <a:solidFill>
                <a:schemeClr val="tx1">
                  <a:lumMod val="75000"/>
                  <a:lumOff val="25000"/>
                </a:schemeClr>
              </a:solidFill>
            </a:endParaRPr>
          </a:p>
          <a:p>
            <a:pPr marL="171450" indent="-171450" hangingPunct="0">
              <a:spcAft>
                <a:spcPts val="400"/>
              </a:spcAft>
              <a:buClr>
                <a:srgbClr val="DE4923"/>
              </a:buClr>
              <a:buFont typeface="Arial"/>
              <a:buChar char="•"/>
            </a:pPr>
            <a:r>
              <a:rPr lang="es-ES" sz="1200" dirty="0" err="1" smtClean="0">
                <a:solidFill>
                  <a:schemeClr val="tx1">
                    <a:lumMod val="75000"/>
                    <a:lumOff val="25000"/>
                  </a:schemeClr>
                </a:solidFill>
              </a:rPr>
              <a:t>Deteriorating</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quality</a:t>
            </a:r>
            <a:r>
              <a:rPr lang="es-ES" sz="1200" dirty="0" smtClean="0">
                <a:solidFill>
                  <a:schemeClr val="tx1">
                    <a:lumMod val="75000"/>
                    <a:lumOff val="25000"/>
                  </a:schemeClr>
                </a:solidFill>
              </a:rPr>
              <a:t> of geological </a:t>
            </a:r>
            <a:r>
              <a:rPr lang="es-ES" sz="1200" dirty="0" err="1" smtClean="0">
                <a:solidFill>
                  <a:schemeClr val="tx1">
                    <a:lumMod val="75000"/>
                    <a:lumOff val="25000"/>
                  </a:schemeClr>
                </a:solidFill>
              </a:rPr>
              <a:t>resources</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specifically</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declining</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copper</a:t>
            </a:r>
            <a:r>
              <a:rPr lang="es-ES" sz="1200" dirty="0" smtClean="0">
                <a:solidFill>
                  <a:schemeClr val="tx1">
                    <a:lumMod val="75000"/>
                    <a:lumOff val="25000"/>
                  </a:schemeClr>
                </a:solidFill>
              </a:rPr>
              <a:t> ore grades at </a:t>
            </a:r>
            <a:r>
              <a:rPr lang="es-ES" sz="1200" dirty="0" err="1" smtClean="0">
                <a:solidFill>
                  <a:schemeClr val="tx1">
                    <a:lumMod val="75000"/>
                    <a:lumOff val="25000"/>
                  </a:schemeClr>
                </a:solidFill>
              </a:rPr>
              <a:t>existing</a:t>
            </a:r>
            <a:r>
              <a:rPr lang="es-ES" sz="1200" dirty="0" smtClean="0">
                <a:solidFill>
                  <a:schemeClr val="tx1">
                    <a:lumMod val="75000"/>
                    <a:lumOff val="25000"/>
                  </a:schemeClr>
                </a:solidFill>
              </a:rPr>
              <a:t> mines, has </a:t>
            </a:r>
            <a:r>
              <a:rPr lang="es-ES" sz="1200" dirty="0" err="1" smtClean="0">
                <a:solidFill>
                  <a:schemeClr val="tx1">
                    <a:lumMod val="75000"/>
                    <a:lumOff val="25000"/>
                  </a:schemeClr>
                </a:solidFill>
              </a:rPr>
              <a:t>created</a:t>
            </a:r>
            <a:r>
              <a:rPr lang="es-ES" sz="1200" dirty="0" smtClean="0">
                <a:solidFill>
                  <a:schemeClr val="tx1">
                    <a:lumMod val="75000"/>
                    <a:lumOff val="25000"/>
                  </a:schemeClr>
                </a:solidFill>
              </a:rPr>
              <a:t> a </a:t>
            </a:r>
            <a:r>
              <a:rPr lang="es-ES" sz="1200" dirty="0" err="1" smtClean="0">
                <a:solidFill>
                  <a:schemeClr val="tx1">
                    <a:lumMod val="75000"/>
                    <a:lumOff val="25000"/>
                  </a:schemeClr>
                </a:solidFill>
              </a:rPr>
              <a:t>scenario</a:t>
            </a:r>
            <a:r>
              <a:rPr lang="es-ES" sz="1200" dirty="0" smtClean="0">
                <a:solidFill>
                  <a:schemeClr val="tx1">
                    <a:lumMod val="75000"/>
                    <a:lumOff val="25000"/>
                  </a:schemeClr>
                </a:solidFill>
              </a:rPr>
              <a:t> in </a:t>
            </a:r>
            <a:r>
              <a:rPr lang="es-ES" sz="1200" dirty="0" err="1" smtClean="0">
                <a:solidFill>
                  <a:schemeClr val="tx1">
                    <a:lumMod val="75000"/>
                    <a:lumOff val="25000"/>
                  </a:schemeClr>
                </a:solidFill>
              </a:rPr>
              <a:t>which</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mining</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firms</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must</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make</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major</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efforts</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to</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maintain</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their</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production</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levels</a:t>
            </a:r>
            <a:r>
              <a:rPr lang="es-ES" sz="1200" dirty="0" smtClean="0">
                <a:solidFill>
                  <a:schemeClr val="tx1">
                    <a:lumMod val="75000"/>
                    <a:lumOff val="25000"/>
                  </a:schemeClr>
                </a:solidFill>
              </a:rPr>
              <a:t>. </a:t>
            </a:r>
            <a:endParaRPr lang="es-ES" sz="1200" dirty="0">
              <a:solidFill>
                <a:schemeClr val="tx1">
                  <a:lumMod val="75000"/>
                  <a:lumOff val="25000"/>
                </a:schemeClr>
              </a:solidFill>
            </a:endParaRPr>
          </a:p>
          <a:p>
            <a:pPr marL="171450" indent="-171450" hangingPunct="0">
              <a:spcAft>
                <a:spcPts val="400"/>
              </a:spcAft>
              <a:buClr>
                <a:srgbClr val="DE4923"/>
              </a:buClr>
              <a:buFont typeface="Arial"/>
              <a:buChar char="•"/>
            </a:pPr>
            <a:r>
              <a:rPr lang="es-ES" sz="1200" dirty="0" err="1" smtClean="0">
                <a:solidFill>
                  <a:schemeClr val="tx1">
                    <a:lumMod val="75000"/>
                    <a:lumOff val="25000"/>
                  </a:schemeClr>
                </a:solidFill>
              </a:rPr>
              <a:t>The</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long</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transportation</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distances</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caused</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by</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the</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deepening</a:t>
            </a:r>
            <a:r>
              <a:rPr lang="es-ES" sz="1200" dirty="0" smtClean="0">
                <a:solidFill>
                  <a:schemeClr val="tx1">
                    <a:lumMod val="75000"/>
                    <a:lumOff val="25000"/>
                  </a:schemeClr>
                </a:solidFill>
              </a:rPr>
              <a:t> of mines, </a:t>
            </a:r>
            <a:r>
              <a:rPr lang="es-ES" sz="1200" dirty="0" err="1" smtClean="0">
                <a:solidFill>
                  <a:schemeClr val="tx1">
                    <a:lumMod val="75000"/>
                    <a:lumOff val="25000"/>
                  </a:schemeClr>
                </a:solidFill>
              </a:rPr>
              <a:t>increased</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movement</a:t>
            </a:r>
            <a:r>
              <a:rPr lang="es-ES" sz="1200" dirty="0" smtClean="0">
                <a:solidFill>
                  <a:schemeClr val="tx1">
                    <a:lumMod val="75000"/>
                    <a:lumOff val="25000"/>
                  </a:schemeClr>
                </a:solidFill>
              </a:rPr>
              <a:t> of </a:t>
            </a:r>
            <a:r>
              <a:rPr lang="es-ES" sz="1200" dirty="0" err="1" smtClean="0">
                <a:solidFill>
                  <a:schemeClr val="tx1">
                    <a:lumMod val="75000"/>
                    <a:lumOff val="25000"/>
                  </a:schemeClr>
                </a:solidFill>
              </a:rPr>
              <a:t>materials</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thanks</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to</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deteriorating</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resource</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qualities</a:t>
            </a:r>
            <a:r>
              <a:rPr lang="es-ES" sz="1200" dirty="0" smtClean="0">
                <a:solidFill>
                  <a:schemeClr val="tx1">
                    <a:lumMod val="75000"/>
                    <a:lumOff val="25000"/>
                  </a:schemeClr>
                </a:solidFill>
              </a:rPr>
              <a:t> and more </a:t>
            </a:r>
            <a:r>
              <a:rPr lang="es-ES" sz="1200" dirty="0" err="1" smtClean="0">
                <a:solidFill>
                  <a:schemeClr val="tx1">
                    <a:lumMod val="75000"/>
                    <a:lumOff val="25000"/>
                  </a:schemeClr>
                </a:solidFill>
              </a:rPr>
              <a:t>complex</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processing</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due</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to</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greater</a:t>
            </a:r>
            <a:r>
              <a:rPr lang="es-ES" sz="1200" dirty="0" smtClean="0">
                <a:solidFill>
                  <a:schemeClr val="tx1">
                    <a:lumMod val="75000"/>
                    <a:lumOff val="25000"/>
                  </a:schemeClr>
                </a:solidFill>
              </a:rPr>
              <a:t> rock </a:t>
            </a:r>
            <a:r>
              <a:rPr lang="es-ES" sz="1200" dirty="0" err="1" smtClean="0">
                <a:solidFill>
                  <a:schemeClr val="tx1">
                    <a:lumMod val="75000"/>
                    <a:lumOff val="25000"/>
                  </a:schemeClr>
                </a:solidFill>
              </a:rPr>
              <a:t>hardness</a:t>
            </a:r>
            <a:r>
              <a:rPr lang="es-ES" sz="1200" dirty="0" smtClean="0">
                <a:solidFill>
                  <a:schemeClr val="tx1">
                    <a:lumMod val="75000"/>
                    <a:lumOff val="25000"/>
                  </a:schemeClr>
                </a:solidFill>
              </a:rPr>
              <a:t> and </a:t>
            </a:r>
            <a:r>
              <a:rPr lang="es-ES" sz="1200" dirty="0" err="1" smtClean="0">
                <a:solidFill>
                  <a:schemeClr val="tx1">
                    <a:lumMod val="75000"/>
                    <a:lumOff val="25000"/>
                  </a:schemeClr>
                </a:solidFill>
              </a:rPr>
              <a:t>the</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presence</a:t>
            </a:r>
            <a:r>
              <a:rPr lang="es-ES" sz="1200" dirty="0" smtClean="0">
                <a:solidFill>
                  <a:schemeClr val="tx1">
                    <a:lumMod val="75000"/>
                    <a:lumOff val="25000"/>
                  </a:schemeClr>
                </a:solidFill>
              </a:rPr>
              <a:t> of </a:t>
            </a:r>
            <a:r>
              <a:rPr lang="es-ES" sz="1200" dirty="0" err="1" smtClean="0">
                <a:solidFill>
                  <a:schemeClr val="tx1">
                    <a:lumMod val="75000"/>
                    <a:lumOff val="25000"/>
                  </a:schemeClr>
                </a:solidFill>
              </a:rPr>
              <a:t>contaminants</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have</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all</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been</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translated</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into</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important</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factors</a:t>
            </a:r>
            <a:r>
              <a:rPr lang="es-ES" sz="1200" dirty="0" smtClean="0">
                <a:solidFill>
                  <a:schemeClr val="tx1">
                    <a:lumMod val="75000"/>
                    <a:lumOff val="25000"/>
                  </a:schemeClr>
                </a:solidFill>
              </a:rPr>
              <a:t> </a:t>
            </a:r>
            <a:r>
              <a:rPr lang="es-ES" sz="1200" dirty="0" err="1" smtClean="0">
                <a:solidFill>
                  <a:schemeClr val="tx1">
                    <a:lumMod val="75000"/>
                    <a:lumOff val="25000"/>
                  </a:schemeClr>
                </a:solidFill>
              </a:rPr>
              <a:t>that</a:t>
            </a:r>
            <a:r>
              <a:rPr lang="es-ES" sz="1200" dirty="0" smtClean="0">
                <a:solidFill>
                  <a:schemeClr val="tx1">
                    <a:lumMod val="75000"/>
                    <a:lumOff val="25000"/>
                  </a:schemeClr>
                </a:solidFill>
              </a:rPr>
              <a:t> reduce </a:t>
            </a:r>
            <a:r>
              <a:rPr lang="es-ES" sz="1200" dirty="0" err="1" smtClean="0">
                <a:solidFill>
                  <a:schemeClr val="tx1">
                    <a:lumMod val="75000"/>
                    <a:lumOff val="25000"/>
                  </a:schemeClr>
                </a:solidFill>
              </a:rPr>
              <a:t>productivity</a:t>
            </a:r>
            <a:r>
              <a:rPr lang="es-ES" sz="1200" dirty="0" smtClean="0">
                <a:solidFill>
                  <a:schemeClr val="tx1">
                    <a:lumMod val="75000"/>
                    <a:lumOff val="25000"/>
                  </a:schemeClr>
                </a:solidFill>
              </a:rPr>
              <a:t>.</a:t>
            </a:r>
          </a:p>
          <a:p>
            <a:pPr marL="171450" indent="-171450" hangingPunct="0">
              <a:buClr>
                <a:srgbClr val="DE4923"/>
              </a:buClr>
              <a:buFont typeface="Arial"/>
              <a:buChar char="•"/>
            </a:pPr>
            <a:endParaRPr lang="es-ES" sz="1200" dirty="0">
              <a:solidFill>
                <a:schemeClr val="tx1">
                  <a:lumMod val="75000"/>
                  <a:lumOff val="25000"/>
                </a:schemeClr>
              </a:solidFill>
            </a:endParaRPr>
          </a:p>
          <a:p>
            <a:pPr marL="171450" indent="-171450" hangingPunct="0">
              <a:buClr>
                <a:srgbClr val="DE4923"/>
              </a:buClr>
              <a:buFont typeface="Arial"/>
              <a:buChar char="•"/>
            </a:pPr>
            <a:endParaRPr lang="es-ES" sz="1200" dirty="0">
              <a:solidFill>
                <a:schemeClr val="tx1">
                  <a:lumMod val="75000"/>
                  <a:lumOff val="25000"/>
                </a:schemeClr>
              </a:solidFill>
            </a:endParaRPr>
          </a:p>
        </p:txBody>
      </p:sp>
    </p:spTree>
    <p:extLst>
      <p:ext uri="{BB962C8B-B14F-4D97-AF65-F5344CB8AC3E}">
        <p14:creationId xmlns:p14="http://schemas.microsoft.com/office/powerpoint/2010/main" val="129800383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ítulo 1"/>
          <p:cNvSpPr txBox="1">
            <a:spLocks/>
          </p:cNvSpPr>
          <p:nvPr/>
        </p:nvSpPr>
        <p:spPr bwMode="auto">
          <a:xfrm>
            <a:off x="107950" y="141685"/>
            <a:ext cx="5759450" cy="4001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defRPr sz="2000" b="1">
                <a:solidFill>
                  <a:srgbClr val="404040"/>
                </a:solidFill>
              </a:defRPr>
            </a:lvl1pPr>
          </a:lstStyle>
          <a:p>
            <a:r>
              <a:rPr lang="es-ES_tradnl" dirty="0" err="1"/>
              <a:t>Growing</a:t>
            </a:r>
            <a:r>
              <a:rPr lang="es-ES_tradnl" dirty="0"/>
              <a:t> </a:t>
            </a:r>
            <a:r>
              <a:rPr lang="es-ES_tradnl" dirty="0" err="1"/>
              <a:t>Water</a:t>
            </a:r>
            <a:r>
              <a:rPr lang="es-ES_tradnl" dirty="0"/>
              <a:t> and </a:t>
            </a:r>
            <a:r>
              <a:rPr lang="es-ES_tradnl" dirty="0" err="1"/>
              <a:t>Energy</a:t>
            </a:r>
            <a:r>
              <a:rPr lang="es-ES_tradnl" dirty="0"/>
              <a:t> </a:t>
            </a:r>
            <a:r>
              <a:rPr lang="es-ES_tradnl" dirty="0" err="1"/>
              <a:t>Demand</a:t>
            </a:r>
            <a:endParaRPr lang="es-ES_tradnl" dirty="0"/>
          </a:p>
        </p:txBody>
      </p:sp>
      <p:sp>
        <p:nvSpPr>
          <p:cNvPr id="98308" name="CuadroTexto 14"/>
          <p:cNvSpPr txBox="1">
            <a:spLocks noChangeArrowheads="1"/>
          </p:cNvSpPr>
          <p:nvPr/>
        </p:nvSpPr>
        <p:spPr bwMode="auto">
          <a:xfrm>
            <a:off x="250825" y="843125"/>
            <a:ext cx="8713788" cy="132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tabLst>
                <a:tab pos="457200" algn="l"/>
              </a:tabLst>
              <a:defRPr>
                <a:solidFill>
                  <a:schemeClr val="tx1"/>
                </a:solidFill>
                <a:latin typeface="Calibri" charset="0"/>
                <a:ea typeface="MS PGothic" charset="0"/>
                <a:cs typeface="MS PGothic" charset="0"/>
              </a:defRPr>
            </a:lvl1pPr>
            <a:lvl2pPr marL="742950" indent="-285750" eaLnBrk="0" hangingPunct="0">
              <a:tabLst>
                <a:tab pos="457200" algn="l"/>
              </a:tabLst>
              <a:defRPr>
                <a:solidFill>
                  <a:schemeClr val="tx1"/>
                </a:solidFill>
                <a:latin typeface="Calibri" charset="0"/>
                <a:ea typeface="MS PGothic" charset="0"/>
                <a:cs typeface="MS PGothic" charset="0"/>
              </a:defRPr>
            </a:lvl2pPr>
            <a:lvl3pPr marL="1143000" indent="-228600" eaLnBrk="0" hangingPunct="0">
              <a:tabLst>
                <a:tab pos="457200" algn="l"/>
              </a:tabLst>
              <a:defRPr>
                <a:solidFill>
                  <a:schemeClr val="tx1"/>
                </a:solidFill>
                <a:latin typeface="Calibri" charset="0"/>
                <a:ea typeface="MS PGothic" charset="0"/>
                <a:cs typeface="MS PGothic" charset="0"/>
              </a:defRPr>
            </a:lvl3pPr>
            <a:lvl4pPr marL="1600200" indent="-228600" eaLnBrk="0" hangingPunct="0">
              <a:tabLst>
                <a:tab pos="457200" algn="l"/>
              </a:tabLst>
              <a:defRPr>
                <a:solidFill>
                  <a:schemeClr val="tx1"/>
                </a:solidFill>
                <a:latin typeface="Calibri" charset="0"/>
                <a:ea typeface="MS PGothic" charset="0"/>
                <a:cs typeface="MS PGothic" charset="0"/>
              </a:defRPr>
            </a:lvl4pPr>
            <a:lvl5pPr marL="2057400" indent="-228600" eaLnBrk="0" hangingPunct="0">
              <a:tabLst>
                <a:tab pos="457200" algn="l"/>
              </a:tabLst>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tabLst>
                <a:tab pos="457200" algn="l"/>
              </a:tabLs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tabLst>
                <a:tab pos="457200" algn="l"/>
              </a:tabLs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tabLst>
                <a:tab pos="457200" algn="l"/>
              </a:tabLs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tabLst>
                <a:tab pos="457200" algn="l"/>
              </a:tabLst>
              <a:defRPr>
                <a:solidFill>
                  <a:schemeClr val="tx1"/>
                </a:solidFill>
                <a:latin typeface="Calibri" charset="0"/>
                <a:ea typeface="MS PGothic" charset="0"/>
                <a:cs typeface="MS PGothic" charset="0"/>
              </a:defRPr>
            </a:lvl9pPr>
          </a:lstStyle>
          <a:p>
            <a:pPr>
              <a:lnSpc>
                <a:spcPct val="115000"/>
              </a:lnSpc>
              <a:spcAft>
                <a:spcPts val="1000"/>
              </a:spcAft>
              <a:buClr>
                <a:srgbClr val="DE4923"/>
              </a:buClr>
              <a:buFont typeface="Arial" charset="0"/>
              <a:buChar char="•"/>
            </a:pPr>
            <a:r>
              <a:rPr lang="en-US" sz="1200" dirty="0">
                <a:solidFill>
                  <a:srgbClr val="404040"/>
                </a:solidFill>
              </a:rPr>
              <a:t>Increase </a:t>
            </a:r>
            <a:r>
              <a:rPr lang="en-US" sz="1200" dirty="0">
                <a:solidFill>
                  <a:srgbClr val="404040"/>
                </a:solidFill>
                <a:ea typeface="Calibri" charset="0"/>
                <a:cs typeface="Times New Roman" charset="0"/>
              </a:rPr>
              <a:t>in </a:t>
            </a:r>
            <a:r>
              <a:rPr lang="en-US" sz="1200" dirty="0">
                <a:solidFill>
                  <a:srgbClr val="404040"/>
                </a:solidFill>
              </a:rPr>
              <a:t>electricity demand </a:t>
            </a:r>
            <a:r>
              <a:rPr lang="en-US" sz="1200" dirty="0">
                <a:solidFill>
                  <a:srgbClr val="404040"/>
                </a:solidFill>
                <a:cs typeface="Calibri" charset="0"/>
              </a:rPr>
              <a:t>from 23TWH to 40TWH</a:t>
            </a:r>
            <a:endParaRPr lang="es-CL" sz="1200" dirty="0">
              <a:solidFill>
                <a:srgbClr val="404040"/>
              </a:solidFill>
              <a:cs typeface="Calibri" charset="0"/>
            </a:endParaRPr>
          </a:p>
          <a:p>
            <a:pPr>
              <a:lnSpc>
                <a:spcPct val="115000"/>
              </a:lnSpc>
              <a:spcAft>
                <a:spcPts val="1000"/>
              </a:spcAft>
              <a:buClr>
                <a:srgbClr val="DE4923"/>
              </a:buClr>
              <a:buFont typeface="Arial" charset="0"/>
              <a:buChar char="•"/>
            </a:pPr>
            <a:r>
              <a:rPr lang="en-US" sz="1200" dirty="0">
                <a:solidFill>
                  <a:srgbClr val="404040"/>
                </a:solidFill>
              </a:rPr>
              <a:t>High impact </a:t>
            </a:r>
            <a:r>
              <a:rPr lang="en-US" sz="1200" dirty="0">
                <a:solidFill>
                  <a:srgbClr val="404040"/>
                </a:solidFill>
                <a:cs typeface="Calibri" charset="0"/>
              </a:rPr>
              <a:t>of energy on industry </a:t>
            </a:r>
            <a:r>
              <a:rPr lang="en-US" sz="1200" dirty="0">
                <a:solidFill>
                  <a:srgbClr val="404040"/>
                </a:solidFill>
              </a:rPr>
              <a:t>costs</a:t>
            </a:r>
            <a:r>
              <a:rPr lang="en-US" sz="1200" dirty="0">
                <a:solidFill>
                  <a:srgbClr val="404040"/>
                </a:solidFill>
                <a:cs typeface="Calibri" charset="0"/>
              </a:rPr>
              <a:t>: </a:t>
            </a:r>
            <a:r>
              <a:rPr lang="en-US" sz="1200" dirty="0" err="1">
                <a:solidFill>
                  <a:srgbClr val="404040"/>
                </a:solidFill>
                <a:cs typeface="Calibri" charset="0"/>
              </a:rPr>
              <a:t>aprox</a:t>
            </a:r>
            <a:r>
              <a:rPr lang="en-US" sz="1200" dirty="0">
                <a:solidFill>
                  <a:srgbClr val="404040"/>
                </a:solidFill>
                <a:cs typeface="Calibri" charset="0"/>
              </a:rPr>
              <a:t>. 20%</a:t>
            </a:r>
            <a:endParaRPr lang="es-CL" sz="1200" dirty="0">
              <a:solidFill>
                <a:srgbClr val="404040"/>
              </a:solidFill>
              <a:cs typeface="Calibri" charset="0"/>
            </a:endParaRPr>
          </a:p>
          <a:p>
            <a:pPr>
              <a:lnSpc>
                <a:spcPct val="115000"/>
              </a:lnSpc>
              <a:spcAft>
                <a:spcPts val="1000"/>
              </a:spcAft>
              <a:buClr>
                <a:srgbClr val="DE4923"/>
              </a:buClr>
              <a:buFont typeface="Arial" charset="0"/>
              <a:buChar char="•"/>
            </a:pPr>
            <a:r>
              <a:rPr lang="en-US" sz="1200" dirty="0">
                <a:solidFill>
                  <a:srgbClr val="404040"/>
                </a:solidFill>
                <a:cs typeface="Calibri" charset="0"/>
              </a:rPr>
              <a:t>Increase of water consumption (fresh and seawater) of 66% (14,8 m3/s to 24,6m3/s) due decreasing grade of concentrate</a:t>
            </a:r>
            <a:endParaRPr lang="es-CL" sz="1200" dirty="0">
              <a:solidFill>
                <a:srgbClr val="404040"/>
              </a:solidFill>
              <a:cs typeface="Calibri" charset="0"/>
            </a:endParaRPr>
          </a:p>
          <a:p>
            <a:pPr>
              <a:lnSpc>
                <a:spcPct val="115000"/>
              </a:lnSpc>
              <a:spcAft>
                <a:spcPts val="1000"/>
              </a:spcAft>
              <a:buClr>
                <a:srgbClr val="DE4923"/>
              </a:buClr>
              <a:buFont typeface="Arial" charset="0"/>
              <a:buChar char="•"/>
            </a:pPr>
            <a:r>
              <a:rPr lang="en-US" sz="1200" dirty="0">
                <a:solidFill>
                  <a:srgbClr val="404040"/>
                </a:solidFill>
                <a:cs typeface="Calibri" charset="0"/>
              </a:rPr>
              <a:t>Use of seawater could increase over 40% of costs associated to energy </a:t>
            </a:r>
            <a:endParaRPr lang="es-CL" sz="1200" dirty="0">
              <a:solidFill>
                <a:srgbClr val="404040"/>
              </a:solidFill>
              <a:cs typeface="Calibri" charset="0"/>
            </a:endParaRPr>
          </a:p>
        </p:txBody>
      </p:sp>
      <p:sp>
        <p:nvSpPr>
          <p:cNvPr id="27" name="2 CuadroTexto"/>
          <p:cNvSpPr txBox="1">
            <a:spLocks noChangeArrowheads="1"/>
          </p:cNvSpPr>
          <p:nvPr/>
        </p:nvSpPr>
        <p:spPr bwMode="auto">
          <a:xfrm>
            <a:off x="6321425" y="6656388"/>
            <a:ext cx="8636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es-CL" sz="1100" dirty="0"/>
              <a:t>Fresh water</a:t>
            </a:r>
          </a:p>
        </p:txBody>
      </p:sp>
      <p:grpSp>
        <p:nvGrpSpPr>
          <p:cNvPr id="6" name="Agrupar 5"/>
          <p:cNvGrpSpPr/>
          <p:nvPr/>
        </p:nvGrpSpPr>
        <p:grpSpPr>
          <a:xfrm>
            <a:off x="-180975" y="2541693"/>
            <a:ext cx="9324976" cy="2633627"/>
            <a:chOff x="-180975" y="2541693"/>
            <a:chExt cx="9324976" cy="2633627"/>
          </a:xfrm>
        </p:grpSpPr>
        <p:graphicFrame>
          <p:nvGraphicFramePr>
            <p:cNvPr id="7" name="1 Gráfico"/>
            <p:cNvGraphicFramePr>
              <a:graphicFrameLocks/>
            </p:cNvGraphicFramePr>
            <p:nvPr>
              <p:extLst>
                <p:ext uri="{D42A27DB-BD31-4B8C-83A1-F6EECF244321}">
                  <p14:modId xmlns:p14="http://schemas.microsoft.com/office/powerpoint/2010/main" val="3346384898"/>
                </p:ext>
              </p:extLst>
            </p:nvPr>
          </p:nvGraphicFramePr>
          <p:xfrm>
            <a:off x="-180975" y="2682982"/>
            <a:ext cx="5040313" cy="2437897"/>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Conector recto 7"/>
            <p:cNvCxnSpPr/>
            <p:nvPr/>
          </p:nvCxnSpPr>
          <p:spPr bwMode="auto">
            <a:xfrm flipH="1">
              <a:off x="454028" y="2971377"/>
              <a:ext cx="4152897" cy="0"/>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0" name="Rectángulo 9"/>
            <p:cNvSpPr/>
            <p:nvPr/>
          </p:nvSpPr>
          <p:spPr bwMode="auto">
            <a:xfrm>
              <a:off x="3918741" y="2694378"/>
              <a:ext cx="688184" cy="276999"/>
            </a:xfrm>
            <a:prstGeom prst="rect">
              <a:avLst/>
            </a:prstGeom>
          </p:spPr>
          <p:txBody>
            <a:bodyPr wrap="none">
              <a:spAutoFit/>
            </a:bodyPr>
            <a:lstStyle/>
            <a:p>
              <a:pPr fontAlgn="auto">
                <a:spcBef>
                  <a:spcPts val="0"/>
                </a:spcBef>
                <a:spcAft>
                  <a:spcPts val="0"/>
                </a:spcAft>
                <a:defRPr/>
              </a:pPr>
              <a:r>
                <a:rPr lang="es-CL" sz="1200" b="1" dirty="0">
                  <a:solidFill>
                    <a:schemeClr val="bg1">
                      <a:lumMod val="50000"/>
                    </a:schemeClr>
                  </a:solidFill>
                  <a:latin typeface="+mn-lt"/>
                  <a:ea typeface="+mn-ea"/>
                  <a:cs typeface="+mn-cs"/>
                </a:rPr>
                <a:t>40 TWH</a:t>
              </a:r>
              <a:endParaRPr lang="es-ES" sz="1200" dirty="0">
                <a:solidFill>
                  <a:schemeClr val="bg1">
                    <a:lumMod val="50000"/>
                  </a:schemeClr>
                </a:solidFill>
                <a:latin typeface="+mn-lt"/>
                <a:ea typeface="+mn-ea"/>
                <a:cs typeface="+mn-cs"/>
              </a:endParaRPr>
            </a:p>
          </p:txBody>
        </p:sp>
        <p:sp>
          <p:nvSpPr>
            <p:cNvPr id="98323" name="Rectángulo 11"/>
            <p:cNvSpPr>
              <a:spLocks noChangeArrowheads="1"/>
            </p:cNvSpPr>
            <p:nvPr/>
          </p:nvSpPr>
          <p:spPr bwMode="auto">
            <a:xfrm>
              <a:off x="519113" y="2541693"/>
              <a:ext cx="3706812"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CL" sz="1050" dirty="0">
                  <a:solidFill>
                    <a:srgbClr val="7F7F7F"/>
                  </a:solidFill>
                </a:rPr>
                <a:t>PROJECTED ENERGY CONSUMPTION</a:t>
              </a:r>
            </a:p>
            <a:p>
              <a:pPr algn="ctr"/>
              <a:r>
                <a:rPr lang="es-CL" sz="1100" dirty="0">
                  <a:solidFill>
                    <a:srgbClr val="7F7F7F"/>
                  </a:solidFill>
                </a:rPr>
                <a:t>(TWH)</a:t>
              </a:r>
            </a:p>
          </p:txBody>
        </p:sp>
        <p:graphicFrame>
          <p:nvGraphicFramePr>
            <p:cNvPr id="16" name="1 Gráfico"/>
            <p:cNvGraphicFramePr>
              <a:graphicFrameLocks/>
            </p:cNvGraphicFramePr>
            <p:nvPr>
              <p:extLst>
                <p:ext uri="{D42A27DB-BD31-4B8C-83A1-F6EECF244321}">
                  <p14:modId xmlns:p14="http://schemas.microsoft.com/office/powerpoint/2010/main" val="1321153085"/>
                </p:ext>
              </p:extLst>
            </p:nvPr>
          </p:nvGraphicFramePr>
          <p:xfrm>
            <a:off x="4716464" y="2682982"/>
            <a:ext cx="4427537" cy="2445041"/>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Conector recto 16"/>
            <p:cNvCxnSpPr/>
            <p:nvPr/>
          </p:nvCxnSpPr>
          <p:spPr bwMode="auto">
            <a:xfrm flipH="1">
              <a:off x="5381527" y="3132073"/>
              <a:ext cx="3470275" cy="0"/>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9" name="Rectángulo 18"/>
            <p:cNvSpPr/>
            <p:nvPr/>
          </p:nvSpPr>
          <p:spPr bwMode="auto">
            <a:xfrm>
              <a:off x="8140800" y="2832877"/>
              <a:ext cx="823813" cy="276999"/>
            </a:xfrm>
            <a:prstGeom prst="rect">
              <a:avLst/>
            </a:prstGeom>
          </p:spPr>
          <p:txBody>
            <a:bodyPr wrap="none">
              <a:spAutoFit/>
            </a:bodyPr>
            <a:lstStyle/>
            <a:p>
              <a:pPr fontAlgn="auto">
                <a:spcBef>
                  <a:spcPts val="0"/>
                </a:spcBef>
                <a:spcAft>
                  <a:spcPts val="0"/>
                </a:spcAft>
                <a:defRPr/>
              </a:pPr>
              <a:r>
                <a:rPr lang="es-CL" sz="1200" b="1" dirty="0">
                  <a:solidFill>
                    <a:schemeClr val="bg1">
                      <a:lumMod val="50000"/>
                    </a:schemeClr>
                  </a:solidFill>
                  <a:latin typeface="+mn-lt"/>
                  <a:ea typeface="+mn-ea"/>
                  <a:cs typeface="+mn-cs"/>
                </a:rPr>
                <a:t>24,6 m3/s</a:t>
              </a:r>
              <a:endParaRPr lang="es-ES" sz="1200" dirty="0">
                <a:solidFill>
                  <a:schemeClr val="bg1">
                    <a:lumMod val="50000"/>
                  </a:schemeClr>
                </a:solidFill>
                <a:latin typeface="+mn-lt"/>
                <a:ea typeface="+mn-ea"/>
                <a:cs typeface="+mn-cs"/>
              </a:endParaRPr>
            </a:p>
          </p:txBody>
        </p:sp>
        <p:sp>
          <p:nvSpPr>
            <p:cNvPr id="98319" name="Rectángulo 19"/>
            <p:cNvSpPr>
              <a:spLocks noChangeArrowheads="1"/>
            </p:cNvSpPr>
            <p:nvPr/>
          </p:nvSpPr>
          <p:spPr bwMode="auto">
            <a:xfrm>
              <a:off x="5239544" y="2555879"/>
              <a:ext cx="370681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CL" sz="1050" dirty="0">
                  <a:solidFill>
                    <a:srgbClr val="7F7F7F"/>
                  </a:solidFill>
                </a:rPr>
                <a:t>PROJECTED WATER CONSUMPTION</a:t>
              </a:r>
            </a:p>
            <a:p>
              <a:pPr algn="ctr"/>
              <a:r>
                <a:rPr lang="es-CL" sz="1050" dirty="0">
                  <a:solidFill>
                    <a:srgbClr val="7F7F7F"/>
                  </a:solidFill>
                </a:rPr>
                <a:t>(m3/s)</a:t>
              </a:r>
            </a:p>
          </p:txBody>
        </p:sp>
        <p:sp>
          <p:nvSpPr>
            <p:cNvPr id="98311" name="CuadroTexto 3"/>
            <p:cNvSpPr txBox="1">
              <a:spLocks noChangeArrowheads="1"/>
            </p:cNvSpPr>
            <p:nvPr/>
          </p:nvSpPr>
          <p:spPr bwMode="auto">
            <a:xfrm>
              <a:off x="2195514" y="4913710"/>
              <a:ext cx="48974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s-ES" sz="1100" b="1">
                  <a:solidFill>
                    <a:srgbClr val="7F7F7F"/>
                  </a:solidFill>
                </a:rPr>
                <a:t>SOURCE: FCH (BASED IN COCHILCO’S DATA)</a:t>
              </a:r>
            </a:p>
          </p:txBody>
        </p:sp>
        <p:sp>
          <p:nvSpPr>
            <p:cNvPr id="2" name="1 Rectángulo"/>
            <p:cNvSpPr/>
            <p:nvPr/>
          </p:nvSpPr>
          <p:spPr>
            <a:xfrm>
              <a:off x="7092950" y="4913710"/>
              <a:ext cx="935038" cy="1619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CL"/>
            </a:p>
          </p:txBody>
        </p:sp>
        <p:sp>
          <p:nvSpPr>
            <p:cNvPr id="20" name="19 Rectángulo"/>
            <p:cNvSpPr/>
            <p:nvPr/>
          </p:nvSpPr>
          <p:spPr>
            <a:xfrm>
              <a:off x="6227764" y="4913710"/>
              <a:ext cx="720725" cy="142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CL"/>
            </a:p>
          </p:txBody>
        </p:sp>
        <p:sp>
          <p:nvSpPr>
            <p:cNvPr id="21" name="CuadroTexto 20"/>
            <p:cNvSpPr txBox="1"/>
            <p:nvPr/>
          </p:nvSpPr>
          <p:spPr>
            <a:xfrm>
              <a:off x="1628143" y="4781656"/>
              <a:ext cx="393174" cy="215444"/>
            </a:xfrm>
            <a:prstGeom prst="rect">
              <a:avLst/>
            </a:prstGeom>
            <a:solidFill>
              <a:schemeClr val="bg1"/>
            </a:solidFill>
          </p:spPr>
          <p:txBody>
            <a:bodyPr wrap="square" rtlCol="0">
              <a:spAutoFit/>
            </a:bodyPr>
            <a:lstStyle/>
            <a:p>
              <a:r>
                <a:rPr lang="es-ES" sz="800" dirty="0" smtClean="0">
                  <a:solidFill>
                    <a:schemeClr val="bg1">
                      <a:lumMod val="50000"/>
                    </a:schemeClr>
                  </a:solidFill>
                </a:rPr>
                <a:t>BASE</a:t>
              </a:r>
              <a:endParaRPr lang="es-ES" sz="800" dirty="0">
                <a:solidFill>
                  <a:schemeClr val="bg1">
                    <a:lumMod val="50000"/>
                  </a:schemeClr>
                </a:solidFill>
              </a:endParaRPr>
            </a:p>
          </p:txBody>
        </p:sp>
        <p:sp>
          <p:nvSpPr>
            <p:cNvPr id="4" name="Rectángulo 3"/>
            <p:cNvSpPr/>
            <p:nvPr/>
          </p:nvSpPr>
          <p:spPr>
            <a:xfrm>
              <a:off x="2127738" y="4821604"/>
              <a:ext cx="474931" cy="175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2" name="CuadroTexto 21"/>
            <p:cNvSpPr txBox="1"/>
            <p:nvPr/>
          </p:nvSpPr>
          <p:spPr>
            <a:xfrm>
              <a:off x="2047242" y="4781656"/>
              <a:ext cx="693359" cy="215444"/>
            </a:xfrm>
            <a:prstGeom prst="rect">
              <a:avLst/>
            </a:prstGeom>
            <a:noFill/>
          </p:spPr>
          <p:txBody>
            <a:bodyPr wrap="square" rtlCol="0">
              <a:spAutoFit/>
            </a:bodyPr>
            <a:lstStyle/>
            <a:p>
              <a:r>
                <a:rPr lang="es-ES" sz="800" dirty="0" smtClean="0">
                  <a:solidFill>
                    <a:schemeClr val="bg1">
                      <a:lumMod val="50000"/>
                    </a:schemeClr>
                  </a:solidFill>
                </a:rPr>
                <a:t>PROBABLE</a:t>
              </a:r>
              <a:endParaRPr lang="es-ES" sz="800" dirty="0">
                <a:solidFill>
                  <a:schemeClr val="bg1">
                    <a:lumMod val="50000"/>
                  </a:schemeClr>
                </a:solidFill>
              </a:endParaRPr>
            </a:p>
          </p:txBody>
        </p:sp>
        <p:sp>
          <p:nvSpPr>
            <p:cNvPr id="24" name="Rectángulo 23"/>
            <p:cNvSpPr/>
            <p:nvPr/>
          </p:nvSpPr>
          <p:spPr>
            <a:xfrm>
              <a:off x="2799789" y="4810164"/>
              <a:ext cx="474931" cy="175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5" name="CuadroTexto 24"/>
            <p:cNvSpPr txBox="1"/>
            <p:nvPr/>
          </p:nvSpPr>
          <p:spPr>
            <a:xfrm>
              <a:off x="2698892" y="4785560"/>
              <a:ext cx="693359" cy="215444"/>
            </a:xfrm>
            <a:prstGeom prst="rect">
              <a:avLst/>
            </a:prstGeom>
            <a:noFill/>
          </p:spPr>
          <p:txBody>
            <a:bodyPr wrap="square" rtlCol="0">
              <a:spAutoFit/>
            </a:bodyPr>
            <a:lstStyle/>
            <a:p>
              <a:r>
                <a:rPr lang="es-ES" sz="800" dirty="0" smtClean="0">
                  <a:solidFill>
                    <a:schemeClr val="bg1">
                      <a:lumMod val="50000"/>
                    </a:schemeClr>
                  </a:solidFill>
                </a:rPr>
                <a:t>POSSIBLE</a:t>
              </a:r>
              <a:endParaRPr lang="es-ES" sz="800" dirty="0">
                <a:solidFill>
                  <a:schemeClr val="bg1">
                    <a:lumMod val="50000"/>
                  </a:schemeClr>
                </a:solidFill>
              </a:endParaRPr>
            </a:p>
          </p:txBody>
        </p:sp>
        <p:sp>
          <p:nvSpPr>
            <p:cNvPr id="5" name="Rectángulo 4"/>
            <p:cNvSpPr/>
            <p:nvPr/>
          </p:nvSpPr>
          <p:spPr>
            <a:xfrm>
              <a:off x="6227764" y="4798676"/>
              <a:ext cx="720725" cy="23006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8" name="CuadroTexto 27"/>
            <p:cNvSpPr txBox="1"/>
            <p:nvPr/>
          </p:nvSpPr>
          <p:spPr>
            <a:xfrm>
              <a:off x="6165156" y="4783335"/>
              <a:ext cx="1136262" cy="215444"/>
            </a:xfrm>
            <a:prstGeom prst="rect">
              <a:avLst/>
            </a:prstGeom>
            <a:noFill/>
          </p:spPr>
          <p:txBody>
            <a:bodyPr wrap="square" rtlCol="0">
              <a:spAutoFit/>
            </a:bodyPr>
            <a:lstStyle/>
            <a:p>
              <a:r>
                <a:rPr lang="es-ES" sz="800" dirty="0" smtClean="0">
                  <a:solidFill>
                    <a:schemeClr val="bg1">
                      <a:lumMod val="50000"/>
                    </a:schemeClr>
                  </a:solidFill>
                </a:rPr>
                <a:t>FRESH WATER</a:t>
              </a:r>
              <a:endParaRPr lang="es-ES" sz="800" dirty="0">
                <a:solidFill>
                  <a:schemeClr val="bg1">
                    <a:lumMod val="50000"/>
                  </a:schemeClr>
                </a:solidFill>
              </a:endParaRPr>
            </a:p>
          </p:txBody>
        </p:sp>
        <p:sp>
          <p:nvSpPr>
            <p:cNvPr id="30" name="19 Rectángulo"/>
            <p:cNvSpPr/>
            <p:nvPr/>
          </p:nvSpPr>
          <p:spPr>
            <a:xfrm>
              <a:off x="7101895" y="4833329"/>
              <a:ext cx="720725" cy="142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CL"/>
            </a:p>
          </p:txBody>
        </p:sp>
        <p:sp>
          <p:nvSpPr>
            <p:cNvPr id="32" name="CuadroTexto 31"/>
            <p:cNvSpPr txBox="1"/>
            <p:nvPr/>
          </p:nvSpPr>
          <p:spPr>
            <a:xfrm>
              <a:off x="7022426" y="4787956"/>
              <a:ext cx="1136262" cy="215444"/>
            </a:xfrm>
            <a:prstGeom prst="rect">
              <a:avLst/>
            </a:prstGeom>
            <a:noFill/>
          </p:spPr>
          <p:txBody>
            <a:bodyPr wrap="square" rtlCol="0">
              <a:spAutoFit/>
            </a:bodyPr>
            <a:lstStyle/>
            <a:p>
              <a:r>
                <a:rPr lang="es-ES" sz="800" dirty="0" smtClean="0">
                  <a:solidFill>
                    <a:schemeClr val="bg1">
                      <a:lumMod val="50000"/>
                    </a:schemeClr>
                  </a:solidFill>
                </a:rPr>
                <a:t>SEAWATER</a:t>
              </a:r>
              <a:endParaRPr lang="es-ES" sz="800" dirty="0">
                <a:solidFill>
                  <a:schemeClr val="bg1">
                    <a:lumMod val="50000"/>
                  </a:schemeClr>
                </a:solidFill>
              </a:endParaRPr>
            </a:p>
          </p:txBody>
        </p:sp>
      </p:grpSp>
    </p:spTree>
    <p:extLst>
      <p:ext uri="{BB962C8B-B14F-4D97-AF65-F5344CB8AC3E}">
        <p14:creationId xmlns:p14="http://schemas.microsoft.com/office/powerpoint/2010/main" val="31696687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CuadroTexto 1"/>
          <p:cNvSpPr txBox="1">
            <a:spLocks noChangeArrowheads="1"/>
          </p:cNvSpPr>
          <p:nvPr/>
        </p:nvSpPr>
        <p:spPr bwMode="auto">
          <a:xfrm>
            <a:off x="250825" y="781877"/>
            <a:ext cx="871378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just" eaLnBrk="1" hangingPunct="1">
              <a:buClr>
                <a:srgbClr val="193C88"/>
              </a:buClr>
              <a:buFont typeface="Arial" charset="0"/>
              <a:buChar char="•"/>
            </a:pPr>
            <a:r>
              <a:rPr lang="en-US" sz="1400" b="1" dirty="0">
                <a:solidFill>
                  <a:schemeClr val="tx1">
                    <a:lumMod val="75000"/>
                    <a:lumOff val="25000"/>
                  </a:schemeClr>
                </a:solidFill>
              </a:rPr>
              <a:t>Challenges</a:t>
            </a:r>
            <a:r>
              <a:rPr lang="en-US" sz="1400" dirty="0">
                <a:solidFill>
                  <a:schemeClr val="tx1">
                    <a:lumMod val="75000"/>
                    <a:lumOff val="25000"/>
                  </a:schemeClr>
                </a:solidFill>
              </a:rPr>
              <a:t> faced by the mining sector require </a:t>
            </a:r>
            <a:r>
              <a:rPr lang="en-US" sz="1400" b="1" dirty="0">
                <a:solidFill>
                  <a:schemeClr val="tx1">
                    <a:lumMod val="75000"/>
                    <a:lumOff val="25000"/>
                  </a:schemeClr>
                </a:solidFill>
              </a:rPr>
              <a:t>innovation + R&amp;D</a:t>
            </a:r>
            <a:r>
              <a:rPr lang="en-US" sz="1400" dirty="0">
                <a:solidFill>
                  <a:schemeClr val="tx1">
                    <a:lumMod val="75000"/>
                    <a:lumOff val="25000"/>
                  </a:schemeClr>
                </a:solidFill>
              </a:rPr>
              <a:t>; if not addressed global market share will be lost.</a:t>
            </a:r>
          </a:p>
          <a:p>
            <a:pPr algn="just" eaLnBrk="1" hangingPunct="1">
              <a:buClr>
                <a:srgbClr val="193C88"/>
              </a:buClr>
              <a:buFont typeface="Arial" charset="0"/>
              <a:buChar char="•"/>
            </a:pPr>
            <a:endParaRPr lang="es-CL" sz="1400" dirty="0">
              <a:solidFill>
                <a:schemeClr val="tx1">
                  <a:lumMod val="75000"/>
                  <a:lumOff val="25000"/>
                </a:schemeClr>
              </a:solidFill>
            </a:endParaRPr>
          </a:p>
          <a:p>
            <a:pPr algn="just" eaLnBrk="1" hangingPunct="1">
              <a:buClr>
                <a:srgbClr val="193C88"/>
              </a:buClr>
              <a:buFont typeface="Arial" charset="0"/>
              <a:buChar char="•"/>
            </a:pPr>
            <a:r>
              <a:rPr lang="en-US" sz="1400" dirty="0">
                <a:solidFill>
                  <a:schemeClr val="tx1">
                    <a:lumMod val="75000"/>
                    <a:lumOff val="25000"/>
                  </a:schemeClr>
                </a:solidFill>
              </a:rPr>
              <a:t>Given the complexity of the current situation, isolated R&amp;D and innovation initiatives are not enough. They require a </a:t>
            </a:r>
            <a:r>
              <a:rPr lang="en-US" sz="1400" b="1" dirty="0">
                <a:solidFill>
                  <a:schemeClr val="tx1">
                    <a:lumMod val="75000"/>
                    <a:lumOff val="25000"/>
                  </a:schemeClr>
                </a:solidFill>
              </a:rPr>
              <a:t>collaborative effort by all sector agents </a:t>
            </a:r>
            <a:r>
              <a:rPr lang="en-US" sz="1400" dirty="0">
                <a:solidFill>
                  <a:schemeClr val="tx1">
                    <a:lumMod val="75000"/>
                    <a:lumOff val="25000"/>
                  </a:schemeClr>
                </a:solidFill>
              </a:rPr>
              <a:t>(mining companies, suppliers, R&amp;D centers, trade associations, etc.).</a:t>
            </a:r>
            <a:endParaRPr lang="es-CL" sz="1400" dirty="0">
              <a:solidFill>
                <a:schemeClr val="tx1">
                  <a:lumMod val="75000"/>
                  <a:lumOff val="25000"/>
                </a:schemeClr>
              </a:solidFill>
            </a:endParaRPr>
          </a:p>
          <a:p>
            <a:pPr algn="just" eaLnBrk="1" hangingPunct="1">
              <a:buClr>
                <a:srgbClr val="193C88"/>
              </a:buClr>
              <a:buFont typeface="Arial" charset="0"/>
              <a:buChar char="•"/>
            </a:pPr>
            <a:endParaRPr lang="es-ES" sz="1400" dirty="0">
              <a:solidFill>
                <a:schemeClr val="tx1">
                  <a:lumMod val="75000"/>
                  <a:lumOff val="25000"/>
                </a:schemeClr>
              </a:solidFill>
            </a:endParaRPr>
          </a:p>
          <a:p>
            <a:pPr algn="just" eaLnBrk="1" hangingPunct="1">
              <a:buClr>
                <a:srgbClr val="193C88"/>
              </a:buClr>
              <a:buFont typeface="Arial" charset="0"/>
              <a:buChar char="•"/>
            </a:pPr>
            <a:r>
              <a:rPr lang="en-US" sz="1400" dirty="0">
                <a:solidFill>
                  <a:schemeClr val="tx1">
                    <a:lumMod val="75000"/>
                    <a:lumOff val="25000"/>
                  </a:schemeClr>
                </a:solidFill>
              </a:rPr>
              <a:t>Natural resources, particularly mining, offer a </a:t>
            </a:r>
            <a:r>
              <a:rPr lang="en-US" sz="1400" b="1" dirty="0">
                <a:solidFill>
                  <a:schemeClr val="tx1">
                    <a:lumMod val="75000"/>
                    <a:lumOff val="25000"/>
                  </a:schemeClr>
                </a:solidFill>
              </a:rPr>
              <a:t>unique opportunity </a:t>
            </a:r>
            <a:r>
              <a:rPr lang="en-US" sz="1400" dirty="0">
                <a:solidFill>
                  <a:schemeClr val="tx1">
                    <a:lumMod val="75000"/>
                    <a:lumOff val="25000"/>
                  </a:schemeClr>
                </a:solidFill>
              </a:rPr>
              <a:t>to </a:t>
            </a:r>
            <a:r>
              <a:rPr lang="en-US" sz="1400" b="1" dirty="0">
                <a:solidFill>
                  <a:schemeClr val="tx1">
                    <a:lumMod val="75000"/>
                    <a:lumOff val="25000"/>
                  </a:schemeClr>
                </a:solidFill>
              </a:rPr>
              <a:t>develop local knowledge</a:t>
            </a:r>
            <a:r>
              <a:rPr lang="en-US" sz="1400" dirty="0">
                <a:solidFill>
                  <a:schemeClr val="tx1">
                    <a:lumMod val="75000"/>
                    <a:lumOff val="25000"/>
                  </a:schemeClr>
                </a:solidFill>
              </a:rPr>
              <a:t> (biotechnology, information and communication technology, </a:t>
            </a:r>
            <a:r>
              <a:rPr lang="en-US" sz="1400" dirty="0" err="1">
                <a:solidFill>
                  <a:schemeClr val="tx1">
                    <a:lumMod val="75000"/>
                    <a:lumOff val="25000"/>
                  </a:schemeClr>
                </a:solidFill>
              </a:rPr>
              <a:t>automatization</a:t>
            </a:r>
            <a:r>
              <a:rPr lang="en-US" sz="1400" dirty="0">
                <a:solidFill>
                  <a:schemeClr val="tx1">
                    <a:lumMod val="75000"/>
                    <a:lumOff val="25000"/>
                  </a:schemeClr>
                </a:solidFill>
              </a:rPr>
              <a:t> and process control, etc.).</a:t>
            </a:r>
            <a:endParaRPr lang="es-CL" sz="1400" dirty="0">
              <a:solidFill>
                <a:schemeClr val="tx1">
                  <a:lumMod val="75000"/>
                  <a:lumOff val="25000"/>
                </a:schemeClr>
              </a:solidFill>
            </a:endParaRPr>
          </a:p>
        </p:txBody>
      </p:sp>
      <p:sp>
        <p:nvSpPr>
          <p:cNvPr id="101379" name="Título 1"/>
          <p:cNvSpPr txBox="1">
            <a:spLocks/>
          </p:cNvSpPr>
          <p:nvPr/>
        </p:nvSpPr>
        <p:spPr bwMode="auto">
          <a:xfrm>
            <a:off x="539750" y="87944"/>
            <a:ext cx="8280400" cy="4001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defRPr sz="2000" b="1">
                <a:solidFill>
                  <a:srgbClr val="404040"/>
                </a:solidFill>
              </a:defRPr>
            </a:lvl1pPr>
          </a:lstStyle>
          <a:p>
            <a:r>
              <a:rPr lang="es-ES_tradnl" dirty="0" err="1"/>
              <a:t>Mining</a:t>
            </a:r>
            <a:r>
              <a:rPr lang="es-ES_tradnl" dirty="0"/>
              <a:t> as </a:t>
            </a:r>
            <a:r>
              <a:rPr lang="es-ES_tradnl" dirty="0" err="1"/>
              <a:t>Source</a:t>
            </a:r>
            <a:r>
              <a:rPr lang="es-ES_tradnl" dirty="0"/>
              <a:t> </a:t>
            </a:r>
            <a:r>
              <a:rPr lang="es-ES_tradnl" dirty="0" err="1"/>
              <a:t>for</a:t>
            </a:r>
            <a:r>
              <a:rPr lang="es-ES_tradnl" dirty="0"/>
              <a:t> </a:t>
            </a:r>
            <a:r>
              <a:rPr lang="es-ES_tradnl" dirty="0" err="1"/>
              <a:t>Innovation</a:t>
            </a:r>
            <a:endParaRPr lang="es-ES_tradnl" dirty="0"/>
          </a:p>
        </p:txBody>
      </p:sp>
      <p:pic>
        <p:nvPicPr>
          <p:cNvPr id="101380" name="Imagen 15" descr="MontyRakusenWebsitePortfolio copia_Página_005 copia.jpg"/>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r="-93"/>
          <a:stretch>
            <a:fillRect/>
          </a:stretch>
        </p:blipFill>
        <p:spPr bwMode="auto">
          <a:xfrm>
            <a:off x="1" y="3282181"/>
            <a:ext cx="9180513" cy="204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CuadroTexto 5"/>
          <p:cNvSpPr txBox="1">
            <a:spLocks noChangeArrowheads="1"/>
          </p:cNvSpPr>
          <p:nvPr/>
        </p:nvSpPr>
        <p:spPr bwMode="auto">
          <a:xfrm>
            <a:off x="611189" y="2818741"/>
            <a:ext cx="82819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s-ES" sz="2800" b="1" dirty="0" err="1">
                <a:solidFill>
                  <a:srgbClr val="DE4923"/>
                </a:solidFill>
              </a:rPr>
              <a:t>How</a:t>
            </a:r>
            <a:r>
              <a:rPr lang="es-ES" sz="2800" b="1" dirty="0">
                <a:solidFill>
                  <a:srgbClr val="DE4923"/>
                </a:solidFill>
              </a:rPr>
              <a:t> </a:t>
            </a:r>
            <a:r>
              <a:rPr lang="es-ES" sz="2800" b="1" dirty="0" err="1">
                <a:solidFill>
                  <a:srgbClr val="DE4923"/>
                </a:solidFill>
              </a:rPr>
              <a:t>to</a:t>
            </a:r>
            <a:r>
              <a:rPr lang="es-ES" sz="2800" b="1" dirty="0">
                <a:solidFill>
                  <a:srgbClr val="DE4923"/>
                </a:solidFill>
              </a:rPr>
              <a:t> </a:t>
            </a:r>
            <a:r>
              <a:rPr lang="es-ES" sz="2800" b="1" dirty="0" err="1">
                <a:solidFill>
                  <a:srgbClr val="DE4923"/>
                </a:solidFill>
              </a:rPr>
              <a:t>leverage</a:t>
            </a:r>
            <a:r>
              <a:rPr lang="es-ES" sz="2800" b="1" dirty="0">
                <a:solidFill>
                  <a:srgbClr val="DE4923"/>
                </a:solidFill>
              </a:rPr>
              <a:t> </a:t>
            </a:r>
            <a:r>
              <a:rPr lang="es-ES" sz="2800" b="1" dirty="0" err="1">
                <a:solidFill>
                  <a:srgbClr val="DE4923"/>
                </a:solidFill>
              </a:rPr>
              <a:t>the</a:t>
            </a:r>
            <a:r>
              <a:rPr lang="es-ES" sz="2800" b="1" dirty="0">
                <a:solidFill>
                  <a:srgbClr val="DE4923"/>
                </a:solidFill>
              </a:rPr>
              <a:t> </a:t>
            </a:r>
            <a:r>
              <a:rPr lang="es-ES" sz="2800" b="1" dirty="0" err="1">
                <a:solidFill>
                  <a:srgbClr val="DE4923"/>
                </a:solidFill>
              </a:rPr>
              <a:t>opportunity</a:t>
            </a:r>
            <a:r>
              <a:rPr lang="es-ES" sz="2800" b="1" dirty="0">
                <a:solidFill>
                  <a:srgbClr val="DE4923"/>
                </a:solidFill>
              </a:rPr>
              <a:t>?</a:t>
            </a:r>
          </a:p>
        </p:txBody>
      </p:sp>
    </p:spTree>
    <p:extLst>
      <p:ext uri="{BB962C8B-B14F-4D97-AF65-F5344CB8AC3E}">
        <p14:creationId xmlns:p14="http://schemas.microsoft.com/office/powerpoint/2010/main" val="5761526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bwMode="auto">
          <a:xfrm>
            <a:off x="539750" y="87944"/>
            <a:ext cx="8280400" cy="4001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defRPr sz="2000" b="1">
                <a:solidFill>
                  <a:srgbClr val="404040"/>
                </a:solidFill>
              </a:defRPr>
            </a:lvl1pPr>
          </a:lstStyle>
          <a:p>
            <a:r>
              <a:rPr lang="es-ES_tradnl" dirty="0" err="1" smtClean="0"/>
              <a:t>Strategic</a:t>
            </a:r>
            <a:r>
              <a:rPr lang="es-ES_tradnl" dirty="0" smtClean="0"/>
              <a:t> </a:t>
            </a:r>
            <a:r>
              <a:rPr lang="es-ES_tradnl" dirty="0" err="1" smtClean="0"/>
              <a:t>Priorities</a:t>
            </a:r>
            <a:endParaRPr lang="es-ES_tradnl" dirty="0"/>
          </a:p>
        </p:txBody>
      </p:sp>
      <p:sp>
        <p:nvSpPr>
          <p:cNvPr id="3" name="Rectángulo 2"/>
          <p:cNvSpPr/>
          <p:nvPr/>
        </p:nvSpPr>
        <p:spPr>
          <a:xfrm>
            <a:off x="-146737" y="1760808"/>
            <a:ext cx="3294982" cy="1754327"/>
          </a:xfrm>
          <a:prstGeom prst="rect">
            <a:avLst/>
          </a:prstGeom>
        </p:spPr>
        <p:txBody>
          <a:bodyPr wrap="square">
            <a:spAutoFit/>
          </a:bodyPr>
          <a:lstStyle/>
          <a:p>
            <a:pPr algn="ctr"/>
            <a:r>
              <a:rPr lang="es-ES" b="1" dirty="0" err="1" smtClean="0">
                <a:solidFill>
                  <a:srgbClr val="2271C4"/>
                </a:solidFill>
              </a:rPr>
              <a:t>Based</a:t>
            </a:r>
            <a:r>
              <a:rPr lang="es-ES" b="1" dirty="0" smtClean="0">
                <a:solidFill>
                  <a:srgbClr val="2271C4"/>
                </a:solidFill>
              </a:rPr>
              <a:t> </a:t>
            </a:r>
            <a:r>
              <a:rPr lang="es-ES" b="1" dirty="0" err="1" smtClean="0">
                <a:solidFill>
                  <a:srgbClr val="2271C4"/>
                </a:solidFill>
              </a:rPr>
              <a:t>on</a:t>
            </a:r>
            <a:r>
              <a:rPr lang="es-ES" b="1" dirty="0" smtClean="0">
                <a:solidFill>
                  <a:srgbClr val="2271C4"/>
                </a:solidFill>
              </a:rPr>
              <a:t> </a:t>
            </a:r>
            <a:r>
              <a:rPr lang="es-ES" b="1" dirty="0" err="1" smtClean="0">
                <a:solidFill>
                  <a:srgbClr val="2271C4"/>
                </a:solidFill>
              </a:rPr>
              <a:t>the</a:t>
            </a:r>
            <a:r>
              <a:rPr lang="es-ES" b="1" dirty="0">
                <a:solidFill>
                  <a:srgbClr val="2271C4"/>
                </a:solidFill>
              </a:rPr>
              <a:t> </a:t>
            </a:r>
            <a:r>
              <a:rPr lang="es-ES" b="1" dirty="0" err="1" smtClean="0">
                <a:solidFill>
                  <a:srgbClr val="2271C4"/>
                </a:solidFill>
              </a:rPr>
              <a:t>challenges</a:t>
            </a:r>
            <a:r>
              <a:rPr lang="es-ES" b="1" dirty="0">
                <a:solidFill>
                  <a:srgbClr val="2271C4"/>
                </a:solidFill>
              </a:rPr>
              <a:t> </a:t>
            </a:r>
            <a:r>
              <a:rPr lang="es-ES" b="1" dirty="0" err="1" smtClean="0">
                <a:solidFill>
                  <a:srgbClr val="2271C4"/>
                </a:solidFill>
              </a:rPr>
              <a:t>identified</a:t>
            </a:r>
            <a:r>
              <a:rPr lang="es-ES" b="1" dirty="0" smtClean="0">
                <a:solidFill>
                  <a:srgbClr val="2271C4"/>
                </a:solidFill>
              </a:rPr>
              <a:t> in </a:t>
            </a:r>
            <a:r>
              <a:rPr lang="es-ES" b="1" dirty="0" err="1" smtClean="0">
                <a:solidFill>
                  <a:srgbClr val="2271C4"/>
                </a:solidFill>
              </a:rPr>
              <a:t>the</a:t>
            </a:r>
            <a:r>
              <a:rPr lang="es-ES" b="1" dirty="0">
                <a:solidFill>
                  <a:srgbClr val="2271C4"/>
                </a:solidFill>
              </a:rPr>
              <a:t> </a:t>
            </a:r>
            <a:r>
              <a:rPr lang="es-ES" b="1" dirty="0" err="1" smtClean="0">
                <a:solidFill>
                  <a:srgbClr val="2271C4"/>
                </a:solidFill>
              </a:rPr>
              <a:t>process</a:t>
            </a:r>
            <a:r>
              <a:rPr lang="es-ES" b="1" dirty="0" smtClean="0">
                <a:solidFill>
                  <a:srgbClr val="2271C4"/>
                </a:solidFill>
              </a:rPr>
              <a:t> of </a:t>
            </a:r>
            <a:r>
              <a:rPr lang="es-ES" b="1" dirty="0" err="1" smtClean="0">
                <a:solidFill>
                  <a:srgbClr val="2271C4"/>
                </a:solidFill>
              </a:rPr>
              <a:t>drafting</a:t>
            </a:r>
            <a:r>
              <a:rPr lang="es-ES" b="1" dirty="0">
                <a:solidFill>
                  <a:srgbClr val="2271C4"/>
                </a:solidFill>
              </a:rPr>
              <a:t> </a:t>
            </a:r>
            <a:r>
              <a:rPr lang="es-ES" b="1" dirty="0" err="1" smtClean="0">
                <a:solidFill>
                  <a:srgbClr val="2271C4"/>
                </a:solidFill>
              </a:rPr>
              <a:t>the</a:t>
            </a:r>
            <a:r>
              <a:rPr lang="es-ES" b="1" dirty="0" smtClean="0">
                <a:solidFill>
                  <a:srgbClr val="2271C4"/>
                </a:solidFill>
              </a:rPr>
              <a:t> Road </a:t>
            </a:r>
            <a:r>
              <a:rPr lang="es-ES" b="1" dirty="0" err="1" smtClean="0">
                <a:solidFill>
                  <a:srgbClr val="2271C4"/>
                </a:solidFill>
              </a:rPr>
              <a:t>Map</a:t>
            </a:r>
            <a:r>
              <a:rPr lang="es-ES" b="1" dirty="0" smtClean="0">
                <a:solidFill>
                  <a:srgbClr val="2271C4"/>
                </a:solidFill>
              </a:rPr>
              <a:t>, </a:t>
            </a:r>
            <a:r>
              <a:rPr lang="es-ES" b="1" dirty="0" err="1" smtClean="0">
                <a:solidFill>
                  <a:srgbClr val="2271C4"/>
                </a:solidFill>
              </a:rPr>
              <a:t>eight</a:t>
            </a:r>
            <a:r>
              <a:rPr lang="es-ES" b="1" dirty="0">
                <a:solidFill>
                  <a:srgbClr val="2271C4"/>
                </a:solidFill>
              </a:rPr>
              <a:t> </a:t>
            </a:r>
            <a:r>
              <a:rPr lang="es-ES" b="1" dirty="0" err="1" smtClean="0">
                <a:solidFill>
                  <a:srgbClr val="2271C4"/>
                </a:solidFill>
              </a:rPr>
              <a:t>strategic</a:t>
            </a:r>
            <a:r>
              <a:rPr lang="es-ES" b="1" dirty="0" smtClean="0">
                <a:solidFill>
                  <a:srgbClr val="2271C4"/>
                </a:solidFill>
              </a:rPr>
              <a:t> </a:t>
            </a:r>
            <a:r>
              <a:rPr lang="es-ES" b="1" dirty="0" err="1" smtClean="0">
                <a:solidFill>
                  <a:srgbClr val="2271C4"/>
                </a:solidFill>
              </a:rPr>
              <a:t>priorities</a:t>
            </a:r>
            <a:r>
              <a:rPr lang="es-ES" b="1" dirty="0">
                <a:solidFill>
                  <a:srgbClr val="2271C4"/>
                </a:solidFill>
              </a:rPr>
              <a:t> </a:t>
            </a:r>
            <a:r>
              <a:rPr lang="es-ES" b="1" dirty="0" err="1" smtClean="0">
                <a:solidFill>
                  <a:srgbClr val="2271C4"/>
                </a:solidFill>
              </a:rPr>
              <a:t>were</a:t>
            </a:r>
            <a:r>
              <a:rPr lang="es-ES" b="1" dirty="0" smtClean="0">
                <a:solidFill>
                  <a:srgbClr val="2271C4"/>
                </a:solidFill>
              </a:rPr>
              <a:t> </a:t>
            </a:r>
            <a:r>
              <a:rPr lang="es-ES" b="1" dirty="0" err="1" smtClean="0">
                <a:solidFill>
                  <a:srgbClr val="2271C4"/>
                </a:solidFill>
              </a:rPr>
              <a:t>identified</a:t>
            </a:r>
            <a:r>
              <a:rPr lang="es-ES" b="1" dirty="0" smtClean="0">
                <a:solidFill>
                  <a:srgbClr val="2271C4"/>
                </a:solidFill>
              </a:rPr>
              <a:t> </a:t>
            </a:r>
            <a:r>
              <a:rPr lang="es-ES" b="1" dirty="0" err="1" smtClean="0">
                <a:solidFill>
                  <a:srgbClr val="2271C4"/>
                </a:solidFill>
              </a:rPr>
              <a:t>for</a:t>
            </a:r>
            <a:r>
              <a:rPr lang="es-ES" b="1" dirty="0">
                <a:solidFill>
                  <a:srgbClr val="2271C4"/>
                </a:solidFill>
              </a:rPr>
              <a:t> </a:t>
            </a:r>
            <a:r>
              <a:rPr lang="es-ES" b="1" dirty="0" err="1" smtClean="0">
                <a:solidFill>
                  <a:srgbClr val="2271C4"/>
                </a:solidFill>
              </a:rPr>
              <a:t>dealing</a:t>
            </a:r>
            <a:r>
              <a:rPr lang="es-ES" b="1" dirty="0" smtClean="0">
                <a:solidFill>
                  <a:srgbClr val="2271C4"/>
                </a:solidFill>
              </a:rPr>
              <a:t> </a:t>
            </a:r>
            <a:r>
              <a:rPr lang="es-ES" b="1" dirty="0" err="1" smtClean="0">
                <a:solidFill>
                  <a:srgbClr val="2271C4"/>
                </a:solidFill>
              </a:rPr>
              <a:t>with</a:t>
            </a:r>
            <a:r>
              <a:rPr lang="es-ES" b="1" dirty="0" smtClean="0">
                <a:solidFill>
                  <a:srgbClr val="2271C4"/>
                </a:solidFill>
              </a:rPr>
              <a:t> </a:t>
            </a:r>
            <a:r>
              <a:rPr lang="es-ES" b="1" dirty="0" err="1" smtClean="0">
                <a:solidFill>
                  <a:srgbClr val="2271C4"/>
                </a:solidFill>
              </a:rPr>
              <a:t>the</a:t>
            </a:r>
            <a:r>
              <a:rPr lang="es-ES" b="1" dirty="0">
                <a:solidFill>
                  <a:srgbClr val="2271C4"/>
                </a:solidFill>
              </a:rPr>
              <a:t> </a:t>
            </a:r>
            <a:r>
              <a:rPr lang="es-ES" b="1" dirty="0" err="1" smtClean="0">
                <a:solidFill>
                  <a:srgbClr val="2271C4"/>
                </a:solidFill>
              </a:rPr>
              <a:t>problems</a:t>
            </a:r>
            <a:r>
              <a:rPr lang="es-ES" b="1" dirty="0" smtClean="0">
                <a:solidFill>
                  <a:srgbClr val="2271C4"/>
                </a:solidFill>
              </a:rPr>
              <a:t> </a:t>
            </a:r>
            <a:r>
              <a:rPr lang="es-ES" b="1" dirty="0" err="1" smtClean="0">
                <a:solidFill>
                  <a:srgbClr val="2271C4"/>
                </a:solidFill>
              </a:rPr>
              <a:t>noted</a:t>
            </a:r>
            <a:endParaRPr lang="es-ES" b="1" dirty="0">
              <a:solidFill>
                <a:srgbClr val="2271C4"/>
              </a:solidFill>
            </a:endParaRPr>
          </a:p>
        </p:txBody>
      </p:sp>
      <p:grpSp>
        <p:nvGrpSpPr>
          <p:cNvPr id="20" name="Agrupar 19"/>
          <p:cNvGrpSpPr/>
          <p:nvPr/>
        </p:nvGrpSpPr>
        <p:grpSpPr>
          <a:xfrm>
            <a:off x="3802342" y="684561"/>
            <a:ext cx="4920811" cy="584776"/>
            <a:chOff x="3824348" y="684561"/>
            <a:chExt cx="4920811" cy="584776"/>
          </a:xfrm>
        </p:grpSpPr>
        <p:sp>
          <p:nvSpPr>
            <p:cNvPr id="4" name="Rectángulo 3"/>
            <p:cNvSpPr/>
            <p:nvPr/>
          </p:nvSpPr>
          <p:spPr>
            <a:xfrm>
              <a:off x="4173159" y="746117"/>
              <a:ext cx="4572000" cy="461665"/>
            </a:xfrm>
            <a:prstGeom prst="rect">
              <a:avLst/>
            </a:prstGeom>
          </p:spPr>
          <p:txBody>
            <a:bodyPr>
              <a:spAutoFit/>
            </a:bodyPr>
            <a:lstStyle/>
            <a:p>
              <a:r>
                <a:rPr lang="es-ES" sz="1200" b="1" dirty="0" smtClean="0">
                  <a:solidFill>
                    <a:schemeClr val="tx1">
                      <a:lumMod val="75000"/>
                      <a:lumOff val="25000"/>
                    </a:schemeClr>
                  </a:solidFill>
                </a:rPr>
                <a:t>UNDERGROUND MINING: DEVELOPMENT OF LARGE-SCALE DEEP MINING </a:t>
              </a:r>
              <a:endParaRPr lang="es-ES" sz="1200" b="1" dirty="0">
                <a:solidFill>
                  <a:schemeClr val="tx1">
                    <a:lumMod val="75000"/>
                    <a:lumOff val="25000"/>
                  </a:schemeClr>
                </a:solidFill>
              </a:endParaRPr>
            </a:p>
          </p:txBody>
        </p:sp>
        <p:sp>
          <p:nvSpPr>
            <p:cNvPr id="12" name="CuadroTexto 11"/>
            <p:cNvSpPr txBox="1"/>
            <p:nvPr/>
          </p:nvSpPr>
          <p:spPr>
            <a:xfrm>
              <a:off x="3824348" y="684561"/>
              <a:ext cx="348811" cy="584776"/>
            </a:xfrm>
            <a:prstGeom prst="rect">
              <a:avLst/>
            </a:prstGeom>
            <a:noFill/>
          </p:spPr>
          <p:txBody>
            <a:bodyPr wrap="square" rtlCol="0">
              <a:spAutoFit/>
            </a:bodyPr>
            <a:lstStyle/>
            <a:p>
              <a:r>
                <a:rPr lang="es-ES" sz="3200" b="1" dirty="0" smtClean="0">
                  <a:solidFill>
                    <a:srgbClr val="DE4923"/>
                  </a:solidFill>
                </a:rPr>
                <a:t>1</a:t>
              </a:r>
              <a:endParaRPr lang="es-ES" sz="3200" b="1" dirty="0">
                <a:solidFill>
                  <a:srgbClr val="DE4923"/>
                </a:solidFill>
              </a:endParaRPr>
            </a:p>
          </p:txBody>
        </p:sp>
      </p:grpSp>
      <p:grpSp>
        <p:nvGrpSpPr>
          <p:cNvPr id="21" name="Agrupar 20"/>
          <p:cNvGrpSpPr/>
          <p:nvPr/>
        </p:nvGrpSpPr>
        <p:grpSpPr>
          <a:xfrm>
            <a:off x="3802342" y="1185499"/>
            <a:ext cx="4942817" cy="584776"/>
            <a:chOff x="3802342" y="1176032"/>
            <a:chExt cx="4942817" cy="584776"/>
          </a:xfrm>
        </p:grpSpPr>
        <p:sp>
          <p:nvSpPr>
            <p:cNvPr id="5" name="Rectángulo 4"/>
            <p:cNvSpPr/>
            <p:nvPr/>
          </p:nvSpPr>
          <p:spPr>
            <a:xfrm>
              <a:off x="4173159" y="1329921"/>
              <a:ext cx="4572000" cy="276999"/>
            </a:xfrm>
            <a:prstGeom prst="rect">
              <a:avLst/>
            </a:prstGeom>
          </p:spPr>
          <p:txBody>
            <a:bodyPr>
              <a:spAutoFit/>
            </a:bodyPr>
            <a:lstStyle/>
            <a:p>
              <a:r>
                <a:rPr lang="es-ES" sz="1200" b="1" dirty="0" smtClean="0">
                  <a:solidFill>
                    <a:schemeClr val="tx1">
                      <a:lumMod val="75000"/>
                      <a:lumOff val="25000"/>
                    </a:schemeClr>
                  </a:solidFill>
                </a:rPr>
                <a:t>IMPROVING COMPETITIVENESS OF SMELTING AND REFINING</a:t>
              </a:r>
              <a:endParaRPr lang="es-ES" sz="1200" b="1" dirty="0">
                <a:solidFill>
                  <a:schemeClr val="tx1">
                    <a:lumMod val="75000"/>
                    <a:lumOff val="25000"/>
                  </a:schemeClr>
                </a:solidFill>
              </a:endParaRPr>
            </a:p>
          </p:txBody>
        </p:sp>
        <p:sp>
          <p:nvSpPr>
            <p:cNvPr id="13" name="CuadroTexto 12"/>
            <p:cNvSpPr txBox="1"/>
            <p:nvPr/>
          </p:nvSpPr>
          <p:spPr>
            <a:xfrm>
              <a:off x="3802342" y="1176032"/>
              <a:ext cx="348811" cy="584776"/>
            </a:xfrm>
            <a:prstGeom prst="rect">
              <a:avLst/>
            </a:prstGeom>
            <a:noFill/>
          </p:spPr>
          <p:txBody>
            <a:bodyPr wrap="square" rtlCol="0">
              <a:spAutoFit/>
            </a:bodyPr>
            <a:lstStyle/>
            <a:p>
              <a:r>
                <a:rPr lang="es-ES" sz="3200" b="1" dirty="0" smtClean="0">
                  <a:solidFill>
                    <a:srgbClr val="DE4923"/>
                  </a:solidFill>
                </a:rPr>
                <a:t>2</a:t>
              </a:r>
              <a:endParaRPr lang="es-ES" sz="3200" b="1" dirty="0">
                <a:solidFill>
                  <a:srgbClr val="DE4923"/>
                </a:solidFill>
              </a:endParaRPr>
            </a:p>
          </p:txBody>
        </p:sp>
      </p:grpSp>
      <p:grpSp>
        <p:nvGrpSpPr>
          <p:cNvPr id="22" name="Agrupar 21"/>
          <p:cNvGrpSpPr/>
          <p:nvPr/>
        </p:nvGrpSpPr>
        <p:grpSpPr>
          <a:xfrm>
            <a:off x="3802342" y="1686437"/>
            <a:ext cx="4915146" cy="584776"/>
            <a:chOff x="3830013" y="1635252"/>
            <a:chExt cx="4915146" cy="584776"/>
          </a:xfrm>
        </p:grpSpPr>
        <p:sp>
          <p:nvSpPr>
            <p:cNvPr id="6" name="Rectángulo 5"/>
            <p:cNvSpPr/>
            <p:nvPr/>
          </p:nvSpPr>
          <p:spPr>
            <a:xfrm>
              <a:off x="4173159" y="1696808"/>
              <a:ext cx="4572000" cy="461665"/>
            </a:xfrm>
            <a:prstGeom prst="rect">
              <a:avLst/>
            </a:prstGeom>
          </p:spPr>
          <p:txBody>
            <a:bodyPr>
              <a:spAutoFit/>
            </a:bodyPr>
            <a:lstStyle/>
            <a:p>
              <a:r>
                <a:rPr lang="es-ES" sz="1200" b="1" dirty="0" smtClean="0">
                  <a:solidFill>
                    <a:schemeClr val="tx1">
                      <a:lumMod val="75000"/>
                      <a:lumOff val="25000"/>
                    </a:schemeClr>
                  </a:solidFill>
                </a:rPr>
                <a:t>MINE TAILINGS DEALING WITH INCREASED SCARCITY OF SPACE AND MINIMIZE THEIR IMPACT</a:t>
              </a:r>
              <a:endParaRPr lang="es-ES" sz="1200" b="1" dirty="0">
                <a:solidFill>
                  <a:schemeClr val="tx1">
                    <a:lumMod val="75000"/>
                    <a:lumOff val="25000"/>
                  </a:schemeClr>
                </a:solidFill>
              </a:endParaRPr>
            </a:p>
          </p:txBody>
        </p:sp>
        <p:sp>
          <p:nvSpPr>
            <p:cNvPr id="14" name="CuadroTexto 13"/>
            <p:cNvSpPr txBox="1"/>
            <p:nvPr/>
          </p:nvSpPr>
          <p:spPr>
            <a:xfrm>
              <a:off x="3830013" y="1635252"/>
              <a:ext cx="348811" cy="584776"/>
            </a:xfrm>
            <a:prstGeom prst="rect">
              <a:avLst/>
            </a:prstGeom>
            <a:noFill/>
          </p:spPr>
          <p:txBody>
            <a:bodyPr wrap="square" rtlCol="0">
              <a:spAutoFit/>
            </a:bodyPr>
            <a:lstStyle/>
            <a:p>
              <a:r>
                <a:rPr lang="es-ES" sz="3200" b="1" dirty="0">
                  <a:solidFill>
                    <a:srgbClr val="DE4923"/>
                  </a:solidFill>
                </a:rPr>
                <a:t>3</a:t>
              </a:r>
            </a:p>
          </p:txBody>
        </p:sp>
      </p:grpSp>
      <p:grpSp>
        <p:nvGrpSpPr>
          <p:cNvPr id="23" name="Agrupar 22"/>
          <p:cNvGrpSpPr/>
          <p:nvPr/>
        </p:nvGrpSpPr>
        <p:grpSpPr>
          <a:xfrm>
            <a:off x="3802342" y="2187375"/>
            <a:ext cx="4912760" cy="584776"/>
            <a:chOff x="3832399" y="2240277"/>
            <a:chExt cx="4912760" cy="584776"/>
          </a:xfrm>
        </p:grpSpPr>
        <p:sp>
          <p:nvSpPr>
            <p:cNvPr id="7" name="Rectángulo 6"/>
            <p:cNvSpPr/>
            <p:nvPr/>
          </p:nvSpPr>
          <p:spPr>
            <a:xfrm>
              <a:off x="4173159" y="2301833"/>
              <a:ext cx="4572000" cy="461665"/>
            </a:xfrm>
            <a:prstGeom prst="rect">
              <a:avLst/>
            </a:prstGeom>
          </p:spPr>
          <p:txBody>
            <a:bodyPr>
              <a:spAutoFit/>
            </a:bodyPr>
            <a:lstStyle/>
            <a:p>
              <a:r>
                <a:rPr lang="es-ES" sz="1200" b="1" dirty="0" smtClean="0">
                  <a:solidFill>
                    <a:schemeClr val="tx1">
                      <a:lumMod val="75000"/>
                      <a:lumOff val="25000"/>
                    </a:schemeClr>
                  </a:solidFill>
                </a:rPr>
                <a:t>IMPROVING PRODUCTIVITY OF OPEN-PIT MINES MOVING LARGE VOLUMES OF EARTH LARGE DISTANCES</a:t>
              </a:r>
              <a:endParaRPr lang="es-ES" sz="1200" b="1" dirty="0">
                <a:solidFill>
                  <a:schemeClr val="tx1">
                    <a:lumMod val="75000"/>
                    <a:lumOff val="25000"/>
                  </a:schemeClr>
                </a:solidFill>
              </a:endParaRPr>
            </a:p>
          </p:txBody>
        </p:sp>
        <p:sp>
          <p:nvSpPr>
            <p:cNvPr id="15" name="CuadroTexto 14"/>
            <p:cNvSpPr txBox="1"/>
            <p:nvPr/>
          </p:nvSpPr>
          <p:spPr>
            <a:xfrm>
              <a:off x="3832399" y="2240277"/>
              <a:ext cx="348811" cy="584776"/>
            </a:xfrm>
            <a:prstGeom prst="rect">
              <a:avLst/>
            </a:prstGeom>
            <a:noFill/>
          </p:spPr>
          <p:txBody>
            <a:bodyPr wrap="square" rtlCol="0">
              <a:spAutoFit/>
            </a:bodyPr>
            <a:lstStyle/>
            <a:p>
              <a:r>
                <a:rPr lang="es-ES" sz="3200" b="1" dirty="0" smtClean="0">
                  <a:solidFill>
                    <a:srgbClr val="DE4923"/>
                  </a:solidFill>
                </a:rPr>
                <a:t>4</a:t>
              </a:r>
              <a:endParaRPr lang="es-ES" sz="3200" b="1" dirty="0">
                <a:solidFill>
                  <a:srgbClr val="DE4923"/>
                </a:solidFill>
              </a:endParaRPr>
            </a:p>
          </p:txBody>
        </p:sp>
      </p:grpSp>
      <p:grpSp>
        <p:nvGrpSpPr>
          <p:cNvPr id="24" name="Agrupar 23"/>
          <p:cNvGrpSpPr/>
          <p:nvPr/>
        </p:nvGrpSpPr>
        <p:grpSpPr>
          <a:xfrm>
            <a:off x="3802342" y="2688313"/>
            <a:ext cx="4901430" cy="584776"/>
            <a:chOff x="3843729" y="2928447"/>
            <a:chExt cx="4901430" cy="584776"/>
          </a:xfrm>
        </p:grpSpPr>
        <p:sp>
          <p:nvSpPr>
            <p:cNvPr id="8" name="Rectángulo 7"/>
            <p:cNvSpPr/>
            <p:nvPr/>
          </p:nvSpPr>
          <p:spPr>
            <a:xfrm>
              <a:off x="4173159" y="2990003"/>
              <a:ext cx="4572000" cy="461665"/>
            </a:xfrm>
            <a:prstGeom prst="rect">
              <a:avLst/>
            </a:prstGeom>
          </p:spPr>
          <p:txBody>
            <a:bodyPr>
              <a:spAutoFit/>
            </a:bodyPr>
            <a:lstStyle/>
            <a:p>
              <a:r>
                <a:rPr lang="es-ES" sz="1200" b="1" dirty="0">
                  <a:solidFill>
                    <a:schemeClr val="tx1">
                      <a:lumMod val="75000"/>
                      <a:lumOff val="25000"/>
                    </a:schemeClr>
                  </a:solidFill>
                </a:rPr>
                <a:t>STRENGTHENING THE DEVELOPMENT </a:t>
              </a:r>
              <a:r>
                <a:rPr lang="es-ES" sz="1200" b="1" dirty="0" smtClean="0">
                  <a:solidFill>
                    <a:schemeClr val="tx1">
                      <a:lumMod val="75000"/>
                      <a:lumOff val="25000"/>
                    </a:schemeClr>
                  </a:solidFill>
                </a:rPr>
                <a:t>OF LOCAL </a:t>
              </a:r>
              <a:r>
                <a:rPr lang="es-ES" sz="1200" b="1" dirty="0">
                  <a:solidFill>
                    <a:schemeClr val="tx1">
                      <a:lumMod val="75000"/>
                      <a:lumOff val="25000"/>
                    </a:schemeClr>
                  </a:solidFill>
                </a:rPr>
                <a:t>KNOWLEDGE AND </a:t>
              </a:r>
              <a:r>
                <a:rPr lang="es-ES" sz="1200" b="1" dirty="0" smtClean="0">
                  <a:solidFill>
                    <a:schemeClr val="tx1">
                      <a:lumMod val="75000"/>
                      <a:lumOff val="25000"/>
                    </a:schemeClr>
                  </a:solidFill>
                </a:rPr>
                <a:t>TECHNOLOGY INTENSIVE SUPPLIERS</a:t>
              </a:r>
              <a:endParaRPr lang="es-ES" sz="1200" b="1" dirty="0">
                <a:solidFill>
                  <a:schemeClr val="tx1">
                    <a:lumMod val="75000"/>
                    <a:lumOff val="25000"/>
                  </a:schemeClr>
                </a:solidFill>
              </a:endParaRPr>
            </a:p>
          </p:txBody>
        </p:sp>
        <p:sp>
          <p:nvSpPr>
            <p:cNvPr id="16" name="CuadroTexto 15"/>
            <p:cNvSpPr txBox="1"/>
            <p:nvPr/>
          </p:nvSpPr>
          <p:spPr>
            <a:xfrm>
              <a:off x="3843729" y="2928447"/>
              <a:ext cx="348811" cy="584776"/>
            </a:xfrm>
            <a:prstGeom prst="rect">
              <a:avLst/>
            </a:prstGeom>
            <a:noFill/>
          </p:spPr>
          <p:txBody>
            <a:bodyPr wrap="square" rtlCol="0">
              <a:spAutoFit/>
            </a:bodyPr>
            <a:lstStyle/>
            <a:p>
              <a:r>
                <a:rPr lang="es-ES" sz="3200" b="1" dirty="0" smtClean="0">
                  <a:solidFill>
                    <a:srgbClr val="DE4923"/>
                  </a:solidFill>
                </a:rPr>
                <a:t>5</a:t>
              </a:r>
              <a:endParaRPr lang="es-ES" sz="3200" b="1" dirty="0">
                <a:solidFill>
                  <a:srgbClr val="DE4923"/>
                </a:solidFill>
              </a:endParaRPr>
            </a:p>
          </p:txBody>
        </p:sp>
      </p:grpSp>
      <p:grpSp>
        <p:nvGrpSpPr>
          <p:cNvPr id="25" name="Agrupar 24"/>
          <p:cNvGrpSpPr/>
          <p:nvPr/>
        </p:nvGrpSpPr>
        <p:grpSpPr>
          <a:xfrm>
            <a:off x="3802342" y="3189251"/>
            <a:ext cx="4901430" cy="584776"/>
            <a:chOff x="3843729" y="3390112"/>
            <a:chExt cx="4901430" cy="584776"/>
          </a:xfrm>
        </p:grpSpPr>
        <p:sp>
          <p:nvSpPr>
            <p:cNvPr id="9" name="Rectángulo 8"/>
            <p:cNvSpPr/>
            <p:nvPr/>
          </p:nvSpPr>
          <p:spPr>
            <a:xfrm>
              <a:off x="4173159" y="3544001"/>
              <a:ext cx="4572000" cy="276999"/>
            </a:xfrm>
            <a:prstGeom prst="rect">
              <a:avLst/>
            </a:prstGeom>
          </p:spPr>
          <p:txBody>
            <a:bodyPr>
              <a:spAutoFit/>
            </a:bodyPr>
            <a:lstStyle/>
            <a:p>
              <a:r>
                <a:rPr lang="es-ES" sz="1200" b="1" dirty="0">
                  <a:solidFill>
                    <a:schemeClr val="tx1">
                      <a:lumMod val="75000"/>
                      <a:lumOff val="25000"/>
                    </a:schemeClr>
                  </a:solidFill>
                </a:rPr>
                <a:t>STRENGTHEN EXPLORATION ACTIVITIES IN CHILE</a:t>
              </a:r>
            </a:p>
          </p:txBody>
        </p:sp>
        <p:sp>
          <p:nvSpPr>
            <p:cNvPr id="17" name="CuadroTexto 16"/>
            <p:cNvSpPr txBox="1"/>
            <p:nvPr/>
          </p:nvSpPr>
          <p:spPr>
            <a:xfrm>
              <a:off x="3843729" y="3390112"/>
              <a:ext cx="348811" cy="584776"/>
            </a:xfrm>
            <a:prstGeom prst="rect">
              <a:avLst/>
            </a:prstGeom>
            <a:noFill/>
          </p:spPr>
          <p:txBody>
            <a:bodyPr wrap="square" rtlCol="0">
              <a:spAutoFit/>
            </a:bodyPr>
            <a:lstStyle/>
            <a:p>
              <a:r>
                <a:rPr lang="es-ES" sz="3200" b="1" dirty="0" smtClean="0">
                  <a:solidFill>
                    <a:srgbClr val="DE4923"/>
                  </a:solidFill>
                </a:rPr>
                <a:t>6</a:t>
              </a:r>
              <a:endParaRPr lang="es-ES" sz="3200" b="1" dirty="0">
                <a:solidFill>
                  <a:srgbClr val="DE4923"/>
                </a:solidFill>
              </a:endParaRPr>
            </a:p>
          </p:txBody>
        </p:sp>
      </p:grpSp>
      <p:grpSp>
        <p:nvGrpSpPr>
          <p:cNvPr id="26" name="Agrupar 25"/>
          <p:cNvGrpSpPr/>
          <p:nvPr/>
        </p:nvGrpSpPr>
        <p:grpSpPr>
          <a:xfrm>
            <a:off x="3802342" y="3690189"/>
            <a:ext cx="4901430" cy="584776"/>
            <a:chOff x="3843729" y="3790488"/>
            <a:chExt cx="4901430" cy="584776"/>
          </a:xfrm>
        </p:grpSpPr>
        <p:sp>
          <p:nvSpPr>
            <p:cNvPr id="10" name="Rectángulo 9"/>
            <p:cNvSpPr/>
            <p:nvPr/>
          </p:nvSpPr>
          <p:spPr>
            <a:xfrm>
              <a:off x="4173159" y="3944377"/>
              <a:ext cx="4572000" cy="276999"/>
            </a:xfrm>
            <a:prstGeom prst="rect">
              <a:avLst/>
            </a:prstGeom>
          </p:spPr>
          <p:txBody>
            <a:bodyPr>
              <a:spAutoFit/>
            </a:bodyPr>
            <a:lstStyle/>
            <a:p>
              <a:r>
                <a:rPr lang="es-ES" sz="1200" b="1" dirty="0">
                  <a:solidFill>
                    <a:schemeClr val="tx1">
                      <a:lumMod val="75000"/>
                      <a:lumOff val="25000"/>
                    </a:schemeClr>
                  </a:solidFill>
                </a:rPr>
                <a:t>ENABLING THE DEVELOPMENT OF SMART MINING </a:t>
              </a:r>
            </a:p>
          </p:txBody>
        </p:sp>
        <p:sp>
          <p:nvSpPr>
            <p:cNvPr id="18" name="CuadroTexto 17"/>
            <p:cNvSpPr txBox="1"/>
            <p:nvPr/>
          </p:nvSpPr>
          <p:spPr>
            <a:xfrm>
              <a:off x="3843729" y="3790488"/>
              <a:ext cx="348811" cy="584776"/>
            </a:xfrm>
            <a:prstGeom prst="rect">
              <a:avLst/>
            </a:prstGeom>
            <a:noFill/>
          </p:spPr>
          <p:txBody>
            <a:bodyPr wrap="square" rtlCol="0">
              <a:spAutoFit/>
            </a:bodyPr>
            <a:lstStyle/>
            <a:p>
              <a:r>
                <a:rPr lang="es-ES" sz="3200" b="1" dirty="0" smtClean="0">
                  <a:solidFill>
                    <a:srgbClr val="DE4923"/>
                  </a:solidFill>
                </a:rPr>
                <a:t>7</a:t>
              </a:r>
              <a:endParaRPr lang="es-ES" sz="3200" b="1" dirty="0">
                <a:solidFill>
                  <a:srgbClr val="DE4923"/>
                </a:solidFill>
              </a:endParaRPr>
            </a:p>
          </p:txBody>
        </p:sp>
      </p:grpSp>
      <p:grpSp>
        <p:nvGrpSpPr>
          <p:cNvPr id="27" name="Agrupar 26"/>
          <p:cNvGrpSpPr/>
          <p:nvPr/>
        </p:nvGrpSpPr>
        <p:grpSpPr>
          <a:xfrm>
            <a:off x="3802342" y="4191127"/>
            <a:ext cx="4942817" cy="584776"/>
            <a:chOff x="3802342" y="4191127"/>
            <a:chExt cx="4942817" cy="584776"/>
          </a:xfrm>
        </p:grpSpPr>
        <p:sp>
          <p:nvSpPr>
            <p:cNvPr id="11" name="Rectángulo 10"/>
            <p:cNvSpPr/>
            <p:nvPr/>
          </p:nvSpPr>
          <p:spPr>
            <a:xfrm>
              <a:off x="4173159" y="4252683"/>
              <a:ext cx="4572000" cy="461665"/>
            </a:xfrm>
            <a:prstGeom prst="rect">
              <a:avLst/>
            </a:prstGeom>
          </p:spPr>
          <p:txBody>
            <a:bodyPr>
              <a:spAutoFit/>
            </a:bodyPr>
            <a:lstStyle/>
            <a:p>
              <a:r>
                <a:rPr lang="es-ES" sz="1200" b="1" dirty="0">
                  <a:solidFill>
                    <a:schemeClr val="tx1">
                      <a:lumMod val="75000"/>
                      <a:lumOff val="25000"/>
                    </a:schemeClr>
                  </a:solidFill>
                </a:rPr>
                <a:t>DEVELOPMENT OF HUMAN CAPITAL IN LINE </a:t>
              </a:r>
              <a:r>
                <a:rPr lang="es-ES" sz="1200" b="1" dirty="0" smtClean="0">
                  <a:solidFill>
                    <a:schemeClr val="tx1">
                      <a:lumMod val="75000"/>
                      <a:lumOff val="25000"/>
                    </a:schemeClr>
                  </a:solidFill>
                </a:rPr>
                <a:t>WITH THE </a:t>
              </a:r>
              <a:r>
                <a:rPr lang="es-ES" sz="1200" b="1" dirty="0">
                  <a:solidFill>
                    <a:schemeClr val="tx1">
                      <a:lumMod val="75000"/>
                      <a:lumOff val="25000"/>
                    </a:schemeClr>
                  </a:solidFill>
                </a:rPr>
                <a:t>INDUSTRY’S CURRENT AND FUTURE NEEDS</a:t>
              </a:r>
            </a:p>
          </p:txBody>
        </p:sp>
        <p:sp>
          <p:nvSpPr>
            <p:cNvPr id="19" name="CuadroTexto 18"/>
            <p:cNvSpPr txBox="1"/>
            <p:nvPr/>
          </p:nvSpPr>
          <p:spPr>
            <a:xfrm>
              <a:off x="3802342" y="4191127"/>
              <a:ext cx="348811" cy="584776"/>
            </a:xfrm>
            <a:prstGeom prst="rect">
              <a:avLst/>
            </a:prstGeom>
            <a:noFill/>
          </p:spPr>
          <p:txBody>
            <a:bodyPr wrap="square" rtlCol="0">
              <a:spAutoFit/>
            </a:bodyPr>
            <a:lstStyle/>
            <a:p>
              <a:r>
                <a:rPr lang="es-ES" sz="3200" b="1" dirty="0" smtClean="0">
                  <a:solidFill>
                    <a:srgbClr val="DE4923"/>
                  </a:solidFill>
                </a:rPr>
                <a:t>8</a:t>
              </a:r>
              <a:endParaRPr lang="es-ES" sz="3200" b="1" dirty="0">
                <a:solidFill>
                  <a:srgbClr val="DE4923"/>
                </a:solidFill>
              </a:endParaRPr>
            </a:p>
          </p:txBody>
        </p:sp>
      </p:grpSp>
      <p:cxnSp>
        <p:nvCxnSpPr>
          <p:cNvPr id="29" name="Conector recto 28"/>
          <p:cNvCxnSpPr/>
          <p:nvPr/>
        </p:nvCxnSpPr>
        <p:spPr>
          <a:xfrm>
            <a:off x="3586496" y="1269337"/>
            <a:ext cx="5557504"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Conector recto 29"/>
          <p:cNvCxnSpPr/>
          <p:nvPr/>
        </p:nvCxnSpPr>
        <p:spPr>
          <a:xfrm>
            <a:off x="3586496" y="1729863"/>
            <a:ext cx="5557504"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Conector recto 30"/>
          <p:cNvCxnSpPr/>
          <p:nvPr/>
        </p:nvCxnSpPr>
        <p:spPr>
          <a:xfrm>
            <a:off x="3586496" y="2218358"/>
            <a:ext cx="5557504"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Conector recto 31"/>
          <p:cNvCxnSpPr/>
          <p:nvPr/>
        </p:nvCxnSpPr>
        <p:spPr>
          <a:xfrm>
            <a:off x="3586496" y="2767512"/>
            <a:ext cx="5557504"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Conector recto 32"/>
          <p:cNvCxnSpPr/>
          <p:nvPr/>
        </p:nvCxnSpPr>
        <p:spPr>
          <a:xfrm>
            <a:off x="3586496" y="3273089"/>
            <a:ext cx="5557504"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Conector recto 33"/>
          <p:cNvCxnSpPr/>
          <p:nvPr/>
        </p:nvCxnSpPr>
        <p:spPr>
          <a:xfrm>
            <a:off x="3586496" y="3774027"/>
            <a:ext cx="5557504"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Conector recto 34"/>
          <p:cNvCxnSpPr/>
          <p:nvPr/>
        </p:nvCxnSpPr>
        <p:spPr>
          <a:xfrm>
            <a:off x="3586496" y="4274965"/>
            <a:ext cx="5557504"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961942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A MINERIÔA SUBTERRAÔNE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30674" cy="5143500"/>
          </a:xfrm>
          <a:prstGeom prst="rect">
            <a:avLst/>
          </a:prstGeom>
        </p:spPr>
      </p:pic>
      <p:sp>
        <p:nvSpPr>
          <p:cNvPr id="5" name="Rectángulo 4"/>
          <p:cNvSpPr/>
          <p:nvPr/>
        </p:nvSpPr>
        <p:spPr>
          <a:xfrm>
            <a:off x="0" y="2159153"/>
            <a:ext cx="3430674" cy="1569660"/>
          </a:xfrm>
          <a:prstGeom prst="rect">
            <a:avLst/>
          </a:prstGeom>
        </p:spPr>
        <p:txBody>
          <a:bodyPr wrap="square">
            <a:spAutoFit/>
          </a:bodyPr>
          <a:lstStyle/>
          <a:p>
            <a:pPr algn="ctr"/>
            <a:r>
              <a:rPr lang="es-ES" sz="2400" b="1" dirty="0">
                <a:solidFill>
                  <a:schemeClr val="bg1"/>
                </a:solidFill>
              </a:rPr>
              <a:t>UNDERGROUND MINING: DEVELOPMENT OF LARGE-SCALE DEEP MINING </a:t>
            </a:r>
          </a:p>
        </p:txBody>
      </p:sp>
      <p:sp>
        <p:nvSpPr>
          <p:cNvPr id="4" name="Rectángulo 3"/>
          <p:cNvSpPr/>
          <p:nvPr/>
        </p:nvSpPr>
        <p:spPr>
          <a:xfrm>
            <a:off x="0" y="614499"/>
            <a:ext cx="3429000" cy="1446550"/>
          </a:xfrm>
          <a:prstGeom prst="rect">
            <a:avLst/>
          </a:prstGeom>
        </p:spPr>
        <p:txBody>
          <a:bodyPr wrap="square">
            <a:spAutoFit/>
          </a:bodyPr>
          <a:lstStyle/>
          <a:p>
            <a:pPr algn="ctr"/>
            <a:r>
              <a:rPr lang="es-ES" sz="8800" b="1" dirty="0" smtClean="0">
                <a:solidFill>
                  <a:schemeClr val="bg1"/>
                </a:solidFill>
              </a:rPr>
              <a:t>1</a:t>
            </a:r>
            <a:endParaRPr lang="es-ES" sz="8800" b="1" dirty="0">
              <a:solidFill>
                <a:schemeClr val="bg1"/>
              </a:solidFill>
            </a:endParaRPr>
          </a:p>
        </p:txBody>
      </p:sp>
      <p:sp>
        <p:nvSpPr>
          <p:cNvPr id="3" name="Rectángulo 2"/>
          <p:cNvSpPr/>
          <p:nvPr/>
        </p:nvSpPr>
        <p:spPr>
          <a:xfrm>
            <a:off x="3429000" y="1310180"/>
            <a:ext cx="5713326" cy="2153410"/>
          </a:xfrm>
          <a:prstGeom prst="rect">
            <a:avLst/>
          </a:prstGeom>
        </p:spPr>
        <p:txBody>
          <a:bodyPr wrap="square">
            <a:spAutoFit/>
          </a:bodyPr>
          <a:lstStyle/>
          <a:p>
            <a:pPr hangingPunct="0">
              <a:lnSpc>
                <a:spcPct val="120000"/>
              </a:lnSpc>
            </a:pPr>
            <a:r>
              <a:rPr lang="es-ES" sz="1400" dirty="0" err="1">
                <a:solidFill>
                  <a:schemeClr val="tx1">
                    <a:lumMod val="75000"/>
                    <a:lumOff val="25000"/>
                  </a:schemeClr>
                </a:solidFill>
              </a:rPr>
              <a:t>Building</a:t>
            </a:r>
            <a:r>
              <a:rPr lang="es-ES" sz="1400" dirty="0">
                <a:solidFill>
                  <a:schemeClr val="tx1">
                    <a:lumMod val="75000"/>
                    <a:lumOff val="25000"/>
                  </a:schemeClr>
                </a:solidFill>
              </a:rPr>
              <a:t>, </a:t>
            </a:r>
            <a:r>
              <a:rPr lang="es-ES" sz="1400" dirty="0" err="1">
                <a:solidFill>
                  <a:schemeClr val="tx1">
                    <a:lumMod val="75000"/>
                    <a:lumOff val="25000"/>
                  </a:schemeClr>
                </a:solidFill>
              </a:rPr>
              <a:t>managing</a:t>
            </a:r>
            <a:r>
              <a:rPr lang="es-ES" sz="1400" dirty="0">
                <a:solidFill>
                  <a:schemeClr val="tx1">
                    <a:lumMod val="75000"/>
                    <a:lumOff val="25000"/>
                  </a:schemeClr>
                </a:solidFill>
              </a:rPr>
              <a:t> and </a:t>
            </a:r>
            <a:r>
              <a:rPr lang="es-ES" sz="1400" dirty="0" err="1">
                <a:solidFill>
                  <a:schemeClr val="tx1">
                    <a:lumMod val="75000"/>
                    <a:lumOff val="25000"/>
                  </a:schemeClr>
                </a:solidFill>
              </a:rPr>
              <a:t>operating</a:t>
            </a:r>
            <a:r>
              <a:rPr lang="es-ES" sz="1400" dirty="0">
                <a:solidFill>
                  <a:schemeClr val="tx1">
                    <a:lumMod val="75000"/>
                    <a:lumOff val="25000"/>
                  </a:schemeClr>
                </a:solidFill>
              </a:rPr>
              <a:t> </a:t>
            </a:r>
            <a:r>
              <a:rPr lang="es-ES" sz="1400" dirty="0" err="1">
                <a:solidFill>
                  <a:schemeClr val="tx1">
                    <a:lumMod val="75000"/>
                    <a:lumOff val="25000"/>
                  </a:schemeClr>
                </a:solidFill>
              </a:rPr>
              <a:t>large-scale</a:t>
            </a:r>
            <a:r>
              <a:rPr lang="es-ES" sz="1400" dirty="0">
                <a:solidFill>
                  <a:schemeClr val="tx1">
                    <a:lumMod val="75000"/>
                    <a:lumOff val="25000"/>
                  </a:schemeClr>
                </a:solidFill>
              </a:rPr>
              <a:t> </a:t>
            </a:r>
            <a:r>
              <a:rPr lang="es-ES" sz="1400" dirty="0" err="1">
                <a:solidFill>
                  <a:schemeClr val="tx1">
                    <a:lumMod val="75000"/>
                    <a:lumOff val="25000"/>
                  </a:schemeClr>
                </a:solidFill>
              </a:rPr>
              <a:t>underground</a:t>
            </a:r>
            <a:r>
              <a:rPr lang="es-ES" sz="1400" dirty="0">
                <a:solidFill>
                  <a:schemeClr val="tx1">
                    <a:lumMod val="75000"/>
                    <a:lumOff val="25000"/>
                  </a:schemeClr>
                </a:solidFill>
              </a:rPr>
              <a:t> </a:t>
            </a:r>
            <a:r>
              <a:rPr lang="es-ES" sz="1400" dirty="0" err="1">
                <a:solidFill>
                  <a:schemeClr val="tx1">
                    <a:lumMod val="75000"/>
                    <a:lumOff val="25000"/>
                  </a:schemeClr>
                </a:solidFill>
              </a:rPr>
              <a:t>mining</a:t>
            </a:r>
            <a:r>
              <a:rPr lang="es-ES" sz="1400" dirty="0">
                <a:solidFill>
                  <a:schemeClr val="tx1">
                    <a:lumMod val="75000"/>
                    <a:lumOff val="25000"/>
                  </a:schemeClr>
                </a:solidFill>
              </a:rPr>
              <a:t> </a:t>
            </a:r>
            <a:r>
              <a:rPr lang="es-ES" sz="1400" dirty="0" err="1">
                <a:solidFill>
                  <a:schemeClr val="tx1">
                    <a:lumMod val="75000"/>
                    <a:lumOff val="25000"/>
                  </a:schemeClr>
                </a:solidFill>
              </a:rPr>
              <a:t>projects</a:t>
            </a:r>
            <a:r>
              <a:rPr lang="es-ES" sz="1400" dirty="0">
                <a:solidFill>
                  <a:schemeClr val="tx1">
                    <a:lumMod val="75000"/>
                    <a:lumOff val="25000"/>
                  </a:schemeClr>
                </a:solidFill>
              </a:rPr>
              <a:t> poses </a:t>
            </a:r>
            <a:r>
              <a:rPr lang="es-ES" sz="1400" dirty="0" err="1">
                <a:solidFill>
                  <a:schemeClr val="tx1">
                    <a:lumMod val="75000"/>
                    <a:lumOff val="25000"/>
                  </a:schemeClr>
                </a:solidFill>
              </a:rPr>
              <a:t>an</a:t>
            </a:r>
            <a:r>
              <a:rPr lang="es-ES" sz="1400" dirty="0">
                <a:solidFill>
                  <a:schemeClr val="tx1">
                    <a:lumMod val="75000"/>
                    <a:lumOff val="25000"/>
                  </a:schemeClr>
                </a:solidFill>
              </a:rPr>
              <a:t> </a:t>
            </a:r>
            <a:r>
              <a:rPr lang="es-ES" sz="1400" dirty="0" err="1">
                <a:solidFill>
                  <a:schemeClr val="tx1">
                    <a:lumMod val="75000"/>
                    <a:lumOff val="25000"/>
                  </a:schemeClr>
                </a:solidFill>
              </a:rPr>
              <a:t>unprecedented</a:t>
            </a:r>
            <a:r>
              <a:rPr lang="es-ES" sz="1400" dirty="0">
                <a:solidFill>
                  <a:schemeClr val="tx1">
                    <a:lumMod val="75000"/>
                    <a:lumOff val="25000"/>
                  </a:schemeClr>
                </a:solidFill>
              </a:rPr>
              <a:t> </a:t>
            </a:r>
            <a:r>
              <a:rPr lang="es-ES" sz="1400" dirty="0" err="1">
                <a:solidFill>
                  <a:schemeClr val="tx1">
                    <a:lumMod val="75000"/>
                    <a:lumOff val="25000"/>
                  </a:schemeClr>
                </a:solidFill>
              </a:rPr>
              <a:t>challenge</a:t>
            </a:r>
            <a:r>
              <a:rPr lang="es-ES" sz="1400" dirty="0">
                <a:solidFill>
                  <a:schemeClr val="tx1">
                    <a:lumMod val="75000"/>
                    <a:lumOff val="25000"/>
                  </a:schemeClr>
                </a:solidFill>
              </a:rPr>
              <a:t> </a:t>
            </a:r>
            <a:r>
              <a:rPr lang="es-ES" sz="1400" dirty="0" err="1">
                <a:solidFill>
                  <a:schemeClr val="tx1">
                    <a:lumMod val="75000"/>
                    <a:lumOff val="25000"/>
                  </a:schemeClr>
                </a:solidFill>
              </a:rPr>
              <a:t>to</a:t>
            </a:r>
            <a:r>
              <a:rPr lang="es-ES" sz="1400" dirty="0">
                <a:solidFill>
                  <a:schemeClr val="tx1">
                    <a:lumMod val="75000"/>
                    <a:lumOff val="25000"/>
                  </a:schemeClr>
                </a:solidFill>
              </a:rPr>
              <a:t> </a:t>
            </a:r>
            <a:r>
              <a:rPr lang="es-ES" sz="1400" dirty="0" err="1">
                <a:solidFill>
                  <a:schemeClr val="tx1">
                    <a:lumMod val="75000"/>
                    <a:lumOff val="25000"/>
                  </a:schemeClr>
                </a:solidFill>
              </a:rPr>
              <a:t>the</a:t>
            </a:r>
            <a:r>
              <a:rPr lang="es-ES" sz="1400" dirty="0">
                <a:solidFill>
                  <a:schemeClr val="tx1">
                    <a:lumMod val="75000"/>
                    <a:lumOff val="25000"/>
                  </a:schemeClr>
                </a:solidFill>
              </a:rPr>
              <a:t> global </a:t>
            </a:r>
            <a:r>
              <a:rPr lang="es-ES" sz="1400" dirty="0" err="1">
                <a:solidFill>
                  <a:schemeClr val="tx1">
                    <a:lumMod val="75000"/>
                    <a:lumOff val="25000"/>
                  </a:schemeClr>
                </a:solidFill>
              </a:rPr>
              <a:t>mining</a:t>
            </a:r>
            <a:r>
              <a:rPr lang="es-ES" sz="1400" dirty="0">
                <a:solidFill>
                  <a:schemeClr val="tx1">
                    <a:lumMod val="75000"/>
                    <a:lumOff val="25000"/>
                  </a:schemeClr>
                </a:solidFill>
              </a:rPr>
              <a:t> </a:t>
            </a:r>
            <a:r>
              <a:rPr lang="es-ES" sz="1400" dirty="0" err="1">
                <a:solidFill>
                  <a:schemeClr val="tx1">
                    <a:lumMod val="75000"/>
                    <a:lumOff val="25000"/>
                  </a:schemeClr>
                </a:solidFill>
              </a:rPr>
              <a:t>industry</a:t>
            </a:r>
            <a:r>
              <a:rPr lang="es-ES" sz="1400" dirty="0">
                <a:solidFill>
                  <a:schemeClr val="tx1">
                    <a:lumMod val="75000"/>
                    <a:lumOff val="25000"/>
                  </a:schemeClr>
                </a:solidFill>
              </a:rPr>
              <a:t>, </a:t>
            </a:r>
            <a:r>
              <a:rPr lang="es-ES" sz="1400" dirty="0" err="1">
                <a:solidFill>
                  <a:schemeClr val="tx1">
                    <a:lumMod val="75000"/>
                    <a:lumOff val="25000"/>
                  </a:schemeClr>
                </a:solidFill>
              </a:rPr>
              <a:t>due</a:t>
            </a:r>
            <a:r>
              <a:rPr lang="es-ES" sz="1400" dirty="0">
                <a:solidFill>
                  <a:schemeClr val="tx1">
                    <a:lumMod val="75000"/>
                    <a:lumOff val="25000"/>
                  </a:schemeClr>
                </a:solidFill>
              </a:rPr>
              <a:t> </a:t>
            </a:r>
            <a:r>
              <a:rPr lang="es-ES" sz="1400" dirty="0" err="1">
                <a:solidFill>
                  <a:schemeClr val="tx1">
                    <a:lumMod val="75000"/>
                    <a:lumOff val="25000"/>
                  </a:schemeClr>
                </a:solidFill>
              </a:rPr>
              <a:t>to</a:t>
            </a:r>
            <a:r>
              <a:rPr lang="es-ES" sz="1400" dirty="0">
                <a:solidFill>
                  <a:schemeClr val="tx1">
                    <a:lumMod val="75000"/>
                    <a:lumOff val="25000"/>
                  </a:schemeClr>
                </a:solidFill>
              </a:rPr>
              <a:t> </a:t>
            </a:r>
            <a:r>
              <a:rPr lang="es-ES" sz="1400" dirty="0" err="1">
                <a:solidFill>
                  <a:schemeClr val="tx1">
                    <a:lumMod val="75000"/>
                    <a:lumOff val="25000"/>
                  </a:schemeClr>
                </a:solidFill>
              </a:rPr>
              <a:t>its</a:t>
            </a:r>
            <a:r>
              <a:rPr lang="es-ES" sz="1400" dirty="0">
                <a:solidFill>
                  <a:schemeClr val="tx1">
                    <a:lumMod val="75000"/>
                    <a:lumOff val="25000"/>
                  </a:schemeClr>
                </a:solidFill>
              </a:rPr>
              <a:t> </a:t>
            </a:r>
            <a:r>
              <a:rPr lang="es-ES" sz="1400" dirty="0" err="1">
                <a:solidFill>
                  <a:schemeClr val="tx1">
                    <a:lumMod val="75000"/>
                    <a:lumOff val="25000"/>
                  </a:schemeClr>
                </a:solidFill>
              </a:rPr>
              <a:t>complexity</a:t>
            </a:r>
            <a:r>
              <a:rPr lang="es-ES" sz="1400" dirty="0">
                <a:solidFill>
                  <a:schemeClr val="tx1">
                    <a:lumMod val="75000"/>
                    <a:lumOff val="25000"/>
                  </a:schemeClr>
                </a:solidFill>
              </a:rPr>
              <a:t> as </a:t>
            </a:r>
            <a:r>
              <a:rPr lang="es-ES" sz="1400" dirty="0" err="1">
                <a:solidFill>
                  <a:schemeClr val="tx1">
                    <a:lumMod val="75000"/>
                    <a:lumOff val="25000"/>
                  </a:schemeClr>
                </a:solidFill>
              </a:rPr>
              <a:t>well</a:t>
            </a:r>
            <a:r>
              <a:rPr lang="es-ES" sz="1400" dirty="0">
                <a:solidFill>
                  <a:schemeClr val="tx1">
                    <a:lumMod val="75000"/>
                    <a:lumOff val="25000"/>
                  </a:schemeClr>
                </a:solidFill>
              </a:rPr>
              <a:t> as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production</a:t>
            </a:r>
            <a:r>
              <a:rPr lang="es-ES" sz="1400" dirty="0">
                <a:solidFill>
                  <a:schemeClr val="tx1">
                    <a:lumMod val="75000"/>
                    <a:lumOff val="25000"/>
                  </a:schemeClr>
                </a:solidFill>
              </a:rPr>
              <a:t> </a:t>
            </a:r>
            <a:r>
              <a:rPr lang="es-ES" sz="1400" dirty="0" err="1">
                <a:solidFill>
                  <a:schemeClr val="tx1">
                    <a:lumMod val="75000"/>
                    <a:lumOff val="25000"/>
                  </a:schemeClr>
                </a:solidFill>
              </a:rPr>
              <a:t>volumes</a:t>
            </a:r>
            <a:r>
              <a:rPr lang="es-ES" sz="1400" dirty="0">
                <a:solidFill>
                  <a:schemeClr val="tx1">
                    <a:lumMod val="75000"/>
                    <a:lumOff val="25000"/>
                  </a:schemeClr>
                </a:solidFill>
              </a:rPr>
              <a:t> </a:t>
            </a:r>
            <a:r>
              <a:rPr lang="es-ES" sz="1400" dirty="0" err="1">
                <a:solidFill>
                  <a:schemeClr val="tx1">
                    <a:lumMod val="75000"/>
                    <a:lumOff val="25000"/>
                  </a:schemeClr>
                </a:solidFill>
              </a:rPr>
              <a:t>associated</a:t>
            </a:r>
            <a:r>
              <a:rPr lang="es-ES" sz="1400" dirty="0">
                <a:solidFill>
                  <a:schemeClr val="tx1">
                    <a:lumMod val="75000"/>
                    <a:lumOff val="25000"/>
                  </a:schemeClr>
                </a:solidFill>
              </a:rPr>
              <a:t> </a:t>
            </a:r>
            <a:r>
              <a:rPr lang="es-ES" sz="1400" dirty="0" err="1">
                <a:solidFill>
                  <a:schemeClr val="tx1">
                    <a:lumMod val="75000"/>
                    <a:lumOff val="25000"/>
                  </a:schemeClr>
                </a:solidFill>
              </a:rPr>
              <a:t>with</a:t>
            </a:r>
            <a:r>
              <a:rPr lang="es-ES" sz="1400" dirty="0">
                <a:solidFill>
                  <a:schemeClr val="tx1">
                    <a:lumMod val="75000"/>
                    <a:lumOff val="25000"/>
                  </a:schemeClr>
                </a:solidFill>
              </a:rPr>
              <a:t> </a:t>
            </a:r>
            <a:r>
              <a:rPr lang="es-ES" sz="1400" dirty="0" err="1">
                <a:solidFill>
                  <a:schemeClr val="tx1">
                    <a:lumMod val="75000"/>
                    <a:lumOff val="25000"/>
                  </a:schemeClr>
                </a:solidFill>
              </a:rPr>
              <a:t>it</a:t>
            </a:r>
            <a:r>
              <a:rPr lang="es-ES" sz="1400" dirty="0">
                <a:solidFill>
                  <a:schemeClr val="tx1">
                    <a:lumMod val="75000"/>
                    <a:lumOff val="25000"/>
                  </a:schemeClr>
                </a:solidFill>
              </a:rPr>
              <a:t>. </a:t>
            </a:r>
            <a:endParaRPr lang="es-ES" sz="1400" dirty="0" smtClean="0">
              <a:solidFill>
                <a:schemeClr val="tx1">
                  <a:lumMod val="75000"/>
                  <a:lumOff val="25000"/>
                </a:schemeClr>
              </a:solidFill>
            </a:endParaRPr>
          </a:p>
          <a:p>
            <a:pPr hangingPunct="0">
              <a:lnSpc>
                <a:spcPct val="120000"/>
              </a:lnSpc>
            </a:pPr>
            <a:endParaRPr lang="es-ES" sz="1400" dirty="0">
              <a:solidFill>
                <a:schemeClr val="tx1">
                  <a:lumMod val="75000"/>
                  <a:lumOff val="25000"/>
                </a:schemeClr>
              </a:solidFill>
            </a:endParaRPr>
          </a:p>
          <a:p>
            <a:pPr hangingPunct="0">
              <a:lnSpc>
                <a:spcPct val="120000"/>
              </a:lnSpc>
            </a:pPr>
            <a:r>
              <a:rPr lang="es-ES" sz="1400" dirty="0" err="1" smtClean="0">
                <a:solidFill>
                  <a:schemeClr val="tx1">
                    <a:lumMod val="75000"/>
                    <a:lumOff val="25000"/>
                  </a:schemeClr>
                </a:solidFill>
              </a:rPr>
              <a:t>The</a:t>
            </a:r>
            <a:r>
              <a:rPr lang="es-ES" sz="1400" dirty="0" smtClean="0">
                <a:solidFill>
                  <a:schemeClr val="tx1">
                    <a:lumMod val="75000"/>
                    <a:lumOff val="25000"/>
                  </a:schemeClr>
                </a:solidFill>
              </a:rPr>
              <a:t> </a:t>
            </a:r>
            <a:r>
              <a:rPr lang="es-ES" sz="1400" dirty="0" err="1">
                <a:solidFill>
                  <a:schemeClr val="tx1">
                    <a:lumMod val="75000"/>
                    <a:lumOff val="25000"/>
                  </a:schemeClr>
                </a:solidFill>
              </a:rPr>
              <a:t>possibilities</a:t>
            </a:r>
            <a:r>
              <a:rPr lang="es-ES" sz="1400" dirty="0">
                <a:solidFill>
                  <a:schemeClr val="tx1">
                    <a:lumMod val="75000"/>
                    <a:lumOff val="25000"/>
                  </a:schemeClr>
                </a:solidFill>
              </a:rPr>
              <a:t> </a:t>
            </a:r>
            <a:r>
              <a:rPr lang="es-ES" sz="1400" dirty="0" err="1">
                <a:solidFill>
                  <a:schemeClr val="tx1">
                    <a:lumMod val="75000"/>
                    <a:lumOff val="25000"/>
                  </a:schemeClr>
                </a:solidFill>
              </a:rPr>
              <a:t>associated</a:t>
            </a:r>
            <a:r>
              <a:rPr lang="es-ES" sz="1400" dirty="0">
                <a:solidFill>
                  <a:schemeClr val="tx1">
                    <a:lumMod val="75000"/>
                    <a:lumOff val="25000"/>
                  </a:schemeClr>
                </a:solidFill>
              </a:rPr>
              <a:t> </a:t>
            </a:r>
            <a:r>
              <a:rPr lang="es-ES" sz="1400" dirty="0" err="1">
                <a:solidFill>
                  <a:schemeClr val="tx1">
                    <a:lumMod val="75000"/>
                    <a:lumOff val="25000"/>
                  </a:schemeClr>
                </a:solidFill>
              </a:rPr>
              <a:t>with</a:t>
            </a:r>
            <a:r>
              <a:rPr lang="es-ES" sz="1400" dirty="0">
                <a:solidFill>
                  <a:schemeClr val="tx1">
                    <a:lumMod val="75000"/>
                    <a:lumOff val="25000"/>
                  </a:schemeClr>
                </a:solidFill>
              </a:rPr>
              <a:t> </a:t>
            </a:r>
            <a:r>
              <a:rPr lang="es-ES" sz="1400" dirty="0" err="1">
                <a:solidFill>
                  <a:schemeClr val="tx1">
                    <a:lumMod val="75000"/>
                    <a:lumOff val="25000"/>
                  </a:schemeClr>
                </a:solidFill>
              </a:rPr>
              <a:t>mechanization</a:t>
            </a:r>
            <a:r>
              <a:rPr lang="es-ES" sz="1400" dirty="0">
                <a:solidFill>
                  <a:schemeClr val="tx1">
                    <a:lumMod val="75000"/>
                    <a:lumOff val="25000"/>
                  </a:schemeClr>
                </a:solidFill>
              </a:rPr>
              <a:t>, </a:t>
            </a:r>
            <a:r>
              <a:rPr lang="es-ES" sz="1400" dirty="0" err="1">
                <a:solidFill>
                  <a:schemeClr val="tx1">
                    <a:lumMod val="75000"/>
                    <a:lumOff val="25000"/>
                  </a:schemeClr>
                </a:solidFill>
              </a:rPr>
              <a:t>automation</a:t>
            </a:r>
            <a:r>
              <a:rPr lang="es-ES" sz="1400" dirty="0">
                <a:solidFill>
                  <a:schemeClr val="tx1">
                    <a:lumMod val="75000"/>
                    <a:lumOff val="25000"/>
                  </a:schemeClr>
                </a:solidFill>
              </a:rPr>
              <a:t>, </a:t>
            </a:r>
            <a:r>
              <a:rPr lang="es-ES" sz="1400" dirty="0" err="1">
                <a:solidFill>
                  <a:schemeClr val="tx1">
                    <a:lumMod val="75000"/>
                    <a:lumOff val="25000"/>
                  </a:schemeClr>
                </a:solidFill>
              </a:rPr>
              <a:t>remote</a:t>
            </a:r>
            <a:r>
              <a:rPr lang="es-ES" sz="1400" dirty="0">
                <a:solidFill>
                  <a:schemeClr val="tx1">
                    <a:lumMod val="75000"/>
                    <a:lumOff val="25000"/>
                  </a:schemeClr>
                </a:solidFill>
              </a:rPr>
              <a:t> </a:t>
            </a:r>
            <a:r>
              <a:rPr lang="es-ES" sz="1400" dirty="0" err="1">
                <a:solidFill>
                  <a:schemeClr val="tx1">
                    <a:lumMod val="75000"/>
                    <a:lumOff val="25000"/>
                  </a:schemeClr>
                </a:solidFill>
              </a:rPr>
              <a:t>operation</a:t>
            </a:r>
            <a:r>
              <a:rPr lang="es-ES" sz="1400" dirty="0">
                <a:solidFill>
                  <a:schemeClr val="tx1">
                    <a:lumMod val="75000"/>
                    <a:lumOff val="25000"/>
                  </a:schemeClr>
                </a:solidFill>
              </a:rPr>
              <a:t> and </a:t>
            </a:r>
            <a:r>
              <a:rPr lang="es-ES" sz="1400" dirty="0" err="1">
                <a:solidFill>
                  <a:schemeClr val="tx1">
                    <a:lumMod val="75000"/>
                    <a:lumOff val="25000"/>
                  </a:schemeClr>
                </a:solidFill>
              </a:rPr>
              <a:t>robotization</a:t>
            </a:r>
            <a:r>
              <a:rPr lang="es-ES" sz="1400" dirty="0">
                <a:solidFill>
                  <a:schemeClr val="tx1">
                    <a:lumMod val="75000"/>
                    <a:lumOff val="25000"/>
                  </a:schemeClr>
                </a:solidFill>
              </a:rPr>
              <a:t> </a:t>
            </a:r>
            <a:r>
              <a:rPr lang="es-ES" sz="1400" dirty="0" err="1">
                <a:solidFill>
                  <a:schemeClr val="tx1">
                    <a:lumMod val="75000"/>
                    <a:lumOff val="25000"/>
                  </a:schemeClr>
                </a:solidFill>
              </a:rPr>
              <a:t>will</a:t>
            </a:r>
            <a:r>
              <a:rPr lang="es-ES" sz="1400" dirty="0">
                <a:solidFill>
                  <a:schemeClr val="tx1">
                    <a:lumMod val="75000"/>
                    <a:lumOff val="25000"/>
                  </a:schemeClr>
                </a:solidFill>
              </a:rPr>
              <a:t> </a:t>
            </a:r>
            <a:r>
              <a:rPr lang="es-ES" sz="1400" dirty="0" err="1">
                <a:solidFill>
                  <a:schemeClr val="tx1">
                    <a:lumMod val="75000"/>
                    <a:lumOff val="25000"/>
                  </a:schemeClr>
                </a:solidFill>
              </a:rPr>
              <a:t>help</a:t>
            </a:r>
            <a:r>
              <a:rPr lang="es-ES" sz="1400" dirty="0">
                <a:solidFill>
                  <a:schemeClr val="tx1">
                    <a:lumMod val="75000"/>
                    <a:lumOff val="25000"/>
                  </a:schemeClr>
                </a:solidFill>
              </a:rPr>
              <a:t> </a:t>
            </a:r>
            <a:r>
              <a:rPr lang="es-ES" sz="1400" dirty="0" err="1">
                <a:solidFill>
                  <a:schemeClr val="tx1">
                    <a:lumMod val="75000"/>
                    <a:lumOff val="25000"/>
                  </a:schemeClr>
                </a:solidFill>
              </a:rPr>
              <a:t>to</a:t>
            </a:r>
            <a:r>
              <a:rPr lang="es-ES" sz="1400" dirty="0">
                <a:solidFill>
                  <a:schemeClr val="tx1">
                    <a:lumMod val="75000"/>
                    <a:lumOff val="25000"/>
                  </a:schemeClr>
                </a:solidFill>
              </a:rPr>
              <a:t> </a:t>
            </a:r>
            <a:r>
              <a:rPr lang="es-ES" sz="1400" dirty="0" err="1">
                <a:solidFill>
                  <a:schemeClr val="tx1">
                    <a:lumMod val="75000"/>
                    <a:lumOff val="25000"/>
                  </a:schemeClr>
                </a:solidFill>
              </a:rPr>
              <a:t>make</a:t>
            </a:r>
            <a:r>
              <a:rPr lang="es-ES" sz="1400" dirty="0">
                <a:solidFill>
                  <a:schemeClr val="tx1">
                    <a:lumMod val="75000"/>
                    <a:lumOff val="25000"/>
                  </a:schemeClr>
                </a:solidFill>
              </a:rPr>
              <a:t>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transition</a:t>
            </a:r>
            <a:r>
              <a:rPr lang="es-ES" sz="1400" dirty="0">
                <a:solidFill>
                  <a:schemeClr val="tx1">
                    <a:lumMod val="75000"/>
                    <a:lumOff val="25000"/>
                  </a:schemeClr>
                </a:solidFill>
              </a:rPr>
              <a:t> </a:t>
            </a:r>
            <a:r>
              <a:rPr lang="es-ES" sz="1400" dirty="0" err="1">
                <a:solidFill>
                  <a:schemeClr val="tx1">
                    <a:lumMod val="75000"/>
                    <a:lumOff val="25000"/>
                  </a:schemeClr>
                </a:solidFill>
              </a:rPr>
              <a:t>to</a:t>
            </a:r>
            <a:r>
              <a:rPr lang="es-ES" sz="1400" dirty="0">
                <a:solidFill>
                  <a:schemeClr val="tx1">
                    <a:lumMod val="75000"/>
                    <a:lumOff val="25000"/>
                  </a:schemeClr>
                </a:solidFill>
              </a:rPr>
              <a:t> </a:t>
            </a:r>
            <a:r>
              <a:rPr lang="es-ES" sz="1400" dirty="0" err="1">
                <a:solidFill>
                  <a:schemeClr val="tx1">
                    <a:lumMod val="75000"/>
                    <a:lumOff val="25000"/>
                  </a:schemeClr>
                </a:solidFill>
              </a:rPr>
              <a:t>continuous</a:t>
            </a:r>
            <a:r>
              <a:rPr lang="es-ES" sz="1400" dirty="0">
                <a:solidFill>
                  <a:schemeClr val="tx1">
                    <a:lumMod val="75000"/>
                    <a:lumOff val="25000"/>
                  </a:schemeClr>
                </a:solidFill>
              </a:rPr>
              <a:t> </a:t>
            </a:r>
            <a:r>
              <a:rPr lang="es-ES" sz="1400" dirty="0" err="1">
                <a:solidFill>
                  <a:schemeClr val="tx1">
                    <a:lumMod val="75000"/>
                    <a:lumOff val="25000"/>
                  </a:schemeClr>
                </a:solidFill>
              </a:rPr>
              <a:t>underground</a:t>
            </a:r>
            <a:r>
              <a:rPr lang="es-ES" sz="1400" dirty="0">
                <a:solidFill>
                  <a:schemeClr val="tx1">
                    <a:lumMod val="75000"/>
                    <a:lumOff val="25000"/>
                  </a:schemeClr>
                </a:solidFill>
              </a:rPr>
              <a:t> </a:t>
            </a:r>
            <a:r>
              <a:rPr lang="es-ES" sz="1400" dirty="0" err="1">
                <a:solidFill>
                  <a:schemeClr val="tx1">
                    <a:lumMod val="75000"/>
                    <a:lumOff val="25000"/>
                  </a:schemeClr>
                </a:solidFill>
              </a:rPr>
              <a:t>mining</a:t>
            </a:r>
            <a:r>
              <a:rPr lang="es-ES" sz="1400" dirty="0">
                <a:solidFill>
                  <a:schemeClr val="tx1">
                    <a:lumMod val="75000"/>
                    <a:lumOff val="25000"/>
                  </a:schemeClr>
                </a:solidFill>
              </a:rPr>
              <a:t> </a:t>
            </a:r>
            <a:r>
              <a:rPr lang="es-ES" sz="1400" dirty="0" err="1">
                <a:solidFill>
                  <a:schemeClr val="tx1">
                    <a:lumMod val="75000"/>
                    <a:lumOff val="25000"/>
                  </a:schemeClr>
                </a:solidFill>
              </a:rPr>
              <a:t>that</a:t>
            </a:r>
            <a:r>
              <a:rPr lang="es-ES" sz="1400" dirty="0">
                <a:solidFill>
                  <a:schemeClr val="tx1">
                    <a:lumMod val="75000"/>
                    <a:lumOff val="25000"/>
                  </a:schemeClr>
                </a:solidFill>
              </a:rPr>
              <a:t> </a:t>
            </a:r>
            <a:r>
              <a:rPr lang="es-ES" sz="1400" dirty="0" err="1">
                <a:solidFill>
                  <a:schemeClr val="tx1">
                    <a:lumMod val="75000"/>
                    <a:lumOff val="25000"/>
                  </a:schemeClr>
                </a:solidFill>
              </a:rPr>
              <a:t>is</a:t>
            </a:r>
            <a:r>
              <a:rPr lang="es-ES" sz="1400" dirty="0">
                <a:solidFill>
                  <a:schemeClr val="tx1">
                    <a:lumMod val="75000"/>
                    <a:lumOff val="25000"/>
                  </a:schemeClr>
                </a:solidFill>
              </a:rPr>
              <a:t> </a:t>
            </a:r>
            <a:r>
              <a:rPr lang="es-ES" sz="1400" dirty="0" err="1">
                <a:solidFill>
                  <a:schemeClr val="tx1">
                    <a:lumMod val="75000"/>
                    <a:lumOff val="25000"/>
                  </a:schemeClr>
                </a:solidFill>
              </a:rPr>
              <a:t>safer</a:t>
            </a:r>
            <a:r>
              <a:rPr lang="es-ES" sz="1400" dirty="0">
                <a:solidFill>
                  <a:schemeClr val="tx1">
                    <a:lumMod val="75000"/>
                    <a:lumOff val="25000"/>
                  </a:schemeClr>
                </a:solidFill>
              </a:rPr>
              <a:t> (</a:t>
            </a:r>
            <a:r>
              <a:rPr lang="es-ES" sz="1400" dirty="0" err="1">
                <a:solidFill>
                  <a:schemeClr val="tx1">
                    <a:lumMod val="75000"/>
                    <a:lumOff val="25000"/>
                  </a:schemeClr>
                </a:solidFill>
              </a:rPr>
              <a:t>zero</a:t>
            </a:r>
            <a:r>
              <a:rPr lang="es-ES" sz="1400" dirty="0">
                <a:solidFill>
                  <a:schemeClr val="tx1">
                    <a:lumMod val="75000"/>
                    <a:lumOff val="25000"/>
                  </a:schemeClr>
                </a:solidFill>
              </a:rPr>
              <a:t> </a:t>
            </a:r>
            <a:r>
              <a:rPr lang="es-ES" sz="1400" dirty="0" err="1">
                <a:solidFill>
                  <a:schemeClr val="tx1">
                    <a:lumMod val="75000"/>
                    <a:lumOff val="25000"/>
                  </a:schemeClr>
                </a:solidFill>
              </a:rPr>
              <a:t>accidents</a:t>
            </a:r>
            <a:r>
              <a:rPr lang="es-ES" sz="1400" dirty="0">
                <a:solidFill>
                  <a:schemeClr val="tx1">
                    <a:lumMod val="75000"/>
                    <a:lumOff val="25000"/>
                  </a:schemeClr>
                </a:solidFill>
              </a:rPr>
              <a:t>), more </a:t>
            </a:r>
            <a:r>
              <a:rPr lang="es-ES" sz="1400" dirty="0" err="1">
                <a:solidFill>
                  <a:schemeClr val="tx1">
                    <a:lumMod val="75000"/>
                    <a:lumOff val="25000"/>
                  </a:schemeClr>
                </a:solidFill>
              </a:rPr>
              <a:t>productive</a:t>
            </a:r>
            <a:r>
              <a:rPr lang="es-ES" sz="1400" dirty="0">
                <a:solidFill>
                  <a:schemeClr val="tx1">
                    <a:lumMod val="75000"/>
                    <a:lumOff val="25000"/>
                  </a:schemeClr>
                </a:solidFill>
              </a:rPr>
              <a:t> and has </a:t>
            </a:r>
            <a:r>
              <a:rPr lang="es-ES" sz="1400" dirty="0" err="1">
                <a:solidFill>
                  <a:schemeClr val="tx1">
                    <a:lumMod val="75000"/>
                    <a:lumOff val="25000"/>
                  </a:schemeClr>
                </a:solidFill>
              </a:rPr>
              <a:t>lower</a:t>
            </a:r>
            <a:r>
              <a:rPr lang="es-ES" sz="1400" dirty="0">
                <a:solidFill>
                  <a:schemeClr val="tx1">
                    <a:lumMod val="75000"/>
                    <a:lumOff val="25000"/>
                  </a:schemeClr>
                </a:solidFill>
              </a:rPr>
              <a:t> </a:t>
            </a:r>
            <a:r>
              <a:rPr lang="es-ES" sz="1400" dirty="0" err="1">
                <a:solidFill>
                  <a:schemeClr val="tx1">
                    <a:lumMod val="75000"/>
                    <a:lumOff val="25000"/>
                  </a:schemeClr>
                </a:solidFill>
              </a:rPr>
              <a:t>production</a:t>
            </a:r>
            <a:r>
              <a:rPr lang="es-ES" sz="1400" dirty="0">
                <a:solidFill>
                  <a:schemeClr val="tx1">
                    <a:lumMod val="75000"/>
                    <a:lumOff val="25000"/>
                  </a:schemeClr>
                </a:solidFill>
              </a:rPr>
              <a:t> </a:t>
            </a:r>
            <a:r>
              <a:rPr lang="es-ES" sz="1400" dirty="0" err="1">
                <a:solidFill>
                  <a:schemeClr val="tx1">
                    <a:lumMod val="75000"/>
                    <a:lumOff val="25000"/>
                  </a:schemeClr>
                </a:solidFill>
              </a:rPr>
              <a:t>costs</a:t>
            </a:r>
            <a:r>
              <a:rPr lang="es-ES" sz="1400" dirty="0">
                <a:solidFill>
                  <a:schemeClr val="tx1">
                    <a:lumMod val="75000"/>
                    <a:lumOff val="25000"/>
                  </a:schemeClr>
                </a:solidFill>
              </a:rPr>
              <a:t>.</a:t>
            </a:r>
          </a:p>
        </p:txBody>
      </p:sp>
    </p:spTree>
    <p:extLst>
      <p:ext uri="{BB962C8B-B14F-4D97-AF65-F5344CB8AC3E}">
        <p14:creationId xmlns:p14="http://schemas.microsoft.com/office/powerpoint/2010/main" val="28134125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6-09-19 a la(s) 13.52.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603" y="2657623"/>
            <a:ext cx="4367968" cy="2012418"/>
          </a:xfrm>
          <a:prstGeom prst="rect">
            <a:avLst/>
          </a:prstGeom>
        </p:spPr>
      </p:pic>
      <p:pic>
        <p:nvPicPr>
          <p:cNvPr id="3" name="Imagen 2" descr="Captura de pantalla 2016-09-19 a la(s) 13.53.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16" y="2650073"/>
            <a:ext cx="4412687" cy="2002082"/>
          </a:xfrm>
          <a:prstGeom prst="rect">
            <a:avLst/>
          </a:prstGeom>
        </p:spPr>
      </p:pic>
      <p:sp>
        <p:nvSpPr>
          <p:cNvPr id="4" name="Rectángulo 3"/>
          <p:cNvSpPr/>
          <p:nvPr/>
        </p:nvSpPr>
        <p:spPr>
          <a:xfrm>
            <a:off x="318345" y="146915"/>
            <a:ext cx="6371678" cy="369332"/>
          </a:xfrm>
          <a:prstGeom prst="rect">
            <a:avLst/>
          </a:prstGeom>
        </p:spPr>
        <p:txBody>
          <a:bodyPr wrap="square">
            <a:spAutoFit/>
          </a:bodyPr>
          <a:lstStyle/>
          <a:p>
            <a:r>
              <a:rPr lang="es-ES" b="1" dirty="0">
                <a:solidFill>
                  <a:schemeClr val="tx1">
                    <a:lumMod val="75000"/>
                    <a:lumOff val="25000"/>
                  </a:schemeClr>
                </a:solidFill>
              </a:rPr>
              <a:t>IMPROVING COMPETITIVENESS OF SMELTING AND REFINING</a:t>
            </a:r>
          </a:p>
        </p:txBody>
      </p:sp>
      <p:sp>
        <p:nvSpPr>
          <p:cNvPr id="5" name="Rectángulo 4"/>
          <p:cNvSpPr/>
          <p:nvPr/>
        </p:nvSpPr>
        <p:spPr>
          <a:xfrm>
            <a:off x="219963" y="683513"/>
            <a:ext cx="8992234" cy="1672252"/>
          </a:xfrm>
          <a:prstGeom prst="rect">
            <a:avLst/>
          </a:prstGeom>
        </p:spPr>
        <p:txBody>
          <a:bodyPr wrap="square">
            <a:spAutoFit/>
          </a:bodyPr>
          <a:lstStyle/>
          <a:p>
            <a:pPr marL="171450" indent="-171450">
              <a:buFont typeface="Arial"/>
              <a:buChar char="•"/>
            </a:pPr>
            <a:r>
              <a:rPr lang="es-ES" sz="1100" dirty="0" err="1">
                <a:solidFill>
                  <a:schemeClr val="tx1">
                    <a:lumMod val="75000"/>
                    <a:lumOff val="25000"/>
                  </a:schemeClr>
                </a:solidFill>
              </a:rPr>
              <a:t>There</a:t>
            </a:r>
            <a:r>
              <a:rPr lang="es-ES" sz="1100" dirty="0">
                <a:solidFill>
                  <a:schemeClr val="tx1">
                    <a:lumMod val="75000"/>
                    <a:lumOff val="25000"/>
                  </a:schemeClr>
                </a:solidFill>
              </a:rPr>
              <a:t> are </a:t>
            </a:r>
            <a:r>
              <a:rPr lang="es-ES" sz="1100" dirty="0" err="1">
                <a:solidFill>
                  <a:schemeClr val="tx1">
                    <a:lumMod val="75000"/>
                    <a:lumOff val="25000"/>
                  </a:schemeClr>
                </a:solidFill>
              </a:rPr>
              <a:t>currently</a:t>
            </a:r>
            <a:r>
              <a:rPr lang="es-ES" sz="1100" dirty="0">
                <a:solidFill>
                  <a:schemeClr val="tx1">
                    <a:lumMod val="75000"/>
                    <a:lumOff val="25000"/>
                  </a:schemeClr>
                </a:solidFill>
              </a:rPr>
              <a:t> </a:t>
            </a:r>
            <a:r>
              <a:rPr lang="es-ES" sz="1100" dirty="0" err="1">
                <a:solidFill>
                  <a:schemeClr val="tx1">
                    <a:lumMod val="75000"/>
                    <a:lumOff val="25000"/>
                  </a:schemeClr>
                </a:solidFill>
              </a:rPr>
              <a:t>seven</a:t>
            </a:r>
            <a:r>
              <a:rPr lang="es-ES" sz="1100" dirty="0">
                <a:solidFill>
                  <a:schemeClr val="tx1">
                    <a:lumMod val="75000"/>
                    <a:lumOff val="25000"/>
                  </a:schemeClr>
                </a:solidFill>
              </a:rPr>
              <a:t> </a:t>
            </a:r>
            <a:r>
              <a:rPr lang="es-ES" sz="1100" dirty="0" err="1">
                <a:solidFill>
                  <a:schemeClr val="tx1">
                    <a:lumMod val="75000"/>
                    <a:lumOff val="25000"/>
                  </a:schemeClr>
                </a:solidFill>
              </a:rPr>
              <a:t>copper</a:t>
            </a:r>
            <a:r>
              <a:rPr lang="es-ES" sz="1100" dirty="0">
                <a:solidFill>
                  <a:schemeClr val="tx1">
                    <a:lumMod val="75000"/>
                    <a:lumOff val="25000"/>
                  </a:schemeClr>
                </a:solidFill>
              </a:rPr>
              <a:t> </a:t>
            </a:r>
            <a:r>
              <a:rPr lang="es-ES" sz="1100" dirty="0" err="1">
                <a:solidFill>
                  <a:schemeClr val="tx1">
                    <a:lumMod val="75000"/>
                    <a:lumOff val="25000"/>
                  </a:schemeClr>
                </a:solidFill>
              </a:rPr>
              <a:t>smelters</a:t>
            </a:r>
            <a:r>
              <a:rPr lang="es-ES" sz="1100" dirty="0">
                <a:solidFill>
                  <a:schemeClr val="tx1">
                    <a:lumMod val="75000"/>
                    <a:lumOff val="25000"/>
                  </a:schemeClr>
                </a:solidFill>
              </a:rPr>
              <a:t> in Chile: </a:t>
            </a:r>
            <a:r>
              <a:rPr lang="es-ES" sz="1100" dirty="0" err="1">
                <a:solidFill>
                  <a:schemeClr val="tx1">
                    <a:lumMod val="75000"/>
                    <a:lumOff val="25000"/>
                  </a:schemeClr>
                </a:solidFill>
              </a:rPr>
              <a:t>five</a:t>
            </a:r>
            <a:r>
              <a:rPr lang="es-ES" sz="1100" dirty="0">
                <a:solidFill>
                  <a:schemeClr val="tx1">
                    <a:lumMod val="75000"/>
                    <a:lumOff val="25000"/>
                  </a:schemeClr>
                </a:solidFill>
              </a:rPr>
              <a:t> are </a:t>
            </a:r>
            <a:r>
              <a:rPr lang="es-ES" sz="1100" dirty="0" err="1" smtClean="0">
                <a:solidFill>
                  <a:schemeClr val="tx1">
                    <a:lumMod val="75000"/>
                    <a:lumOff val="25000"/>
                  </a:schemeClr>
                </a:solidFill>
              </a:rPr>
              <a:t>state</a:t>
            </a:r>
            <a:r>
              <a:rPr lang="es-ES" sz="1100" dirty="0" smtClean="0">
                <a:solidFill>
                  <a:schemeClr val="tx1">
                    <a:lumMod val="75000"/>
                    <a:lumOff val="25000"/>
                  </a:schemeClr>
                </a:solidFill>
              </a:rPr>
              <a:t> </a:t>
            </a:r>
            <a:r>
              <a:rPr lang="es-ES" sz="1100" dirty="0" err="1" smtClean="0">
                <a:solidFill>
                  <a:schemeClr val="tx1">
                    <a:lumMod val="75000"/>
                    <a:lumOff val="25000"/>
                  </a:schemeClr>
                </a:solidFill>
              </a:rPr>
              <a:t>owned</a:t>
            </a:r>
            <a:r>
              <a:rPr lang="es-ES" sz="1100" dirty="0" smtClean="0">
                <a:solidFill>
                  <a:schemeClr val="tx1">
                    <a:lumMod val="75000"/>
                    <a:lumOff val="25000"/>
                  </a:schemeClr>
                </a:solidFill>
              </a:rPr>
              <a:t> </a:t>
            </a:r>
            <a:r>
              <a:rPr lang="es-ES" sz="1100" dirty="0">
                <a:solidFill>
                  <a:schemeClr val="tx1">
                    <a:lumMod val="75000"/>
                    <a:lumOff val="25000"/>
                  </a:schemeClr>
                </a:solidFill>
              </a:rPr>
              <a:t>(</a:t>
            </a:r>
            <a:r>
              <a:rPr lang="es-ES" sz="1100" dirty="0" err="1">
                <a:solidFill>
                  <a:schemeClr val="tx1">
                    <a:lumMod val="75000"/>
                    <a:lumOff val="25000"/>
                  </a:schemeClr>
                </a:solidFill>
              </a:rPr>
              <a:t>Caletones</a:t>
            </a:r>
            <a:r>
              <a:rPr lang="es-ES" sz="1100" dirty="0">
                <a:solidFill>
                  <a:schemeClr val="tx1">
                    <a:lumMod val="75000"/>
                    <a:lumOff val="25000"/>
                  </a:schemeClr>
                </a:solidFill>
              </a:rPr>
              <a:t>, Potrerillos, Hernán Videla Lira, Chuquicamata </a:t>
            </a:r>
            <a:r>
              <a:rPr lang="es-ES" sz="1100" dirty="0" smtClean="0">
                <a:solidFill>
                  <a:schemeClr val="tx1">
                    <a:lumMod val="75000"/>
                    <a:lumOff val="25000"/>
                  </a:schemeClr>
                </a:solidFill>
              </a:rPr>
              <a:t>and Ventanas</a:t>
            </a:r>
            <a:r>
              <a:rPr lang="es-ES" sz="1100" dirty="0">
                <a:solidFill>
                  <a:schemeClr val="tx1">
                    <a:lumMod val="75000"/>
                    <a:lumOff val="25000"/>
                  </a:schemeClr>
                </a:solidFill>
              </a:rPr>
              <a:t>) and </a:t>
            </a:r>
            <a:r>
              <a:rPr lang="es-ES" sz="1100" dirty="0" err="1">
                <a:solidFill>
                  <a:schemeClr val="tx1">
                    <a:lumMod val="75000"/>
                    <a:lumOff val="25000"/>
                  </a:schemeClr>
                </a:solidFill>
              </a:rPr>
              <a:t>two</a:t>
            </a:r>
            <a:r>
              <a:rPr lang="es-ES" sz="1100" dirty="0">
                <a:solidFill>
                  <a:schemeClr val="tx1">
                    <a:lumMod val="75000"/>
                    <a:lumOff val="25000"/>
                  </a:schemeClr>
                </a:solidFill>
              </a:rPr>
              <a:t> are </a:t>
            </a:r>
            <a:r>
              <a:rPr lang="es-ES" sz="1100" dirty="0" err="1">
                <a:solidFill>
                  <a:schemeClr val="tx1">
                    <a:lumMod val="75000"/>
                    <a:lumOff val="25000"/>
                  </a:schemeClr>
                </a:solidFill>
              </a:rPr>
              <a:t>private</a:t>
            </a:r>
            <a:r>
              <a:rPr lang="es-ES" sz="1100" dirty="0">
                <a:solidFill>
                  <a:schemeClr val="tx1">
                    <a:lumMod val="75000"/>
                    <a:lumOff val="25000"/>
                  </a:schemeClr>
                </a:solidFill>
              </a:rPr>
              <a:t> (Chagres and </a:t>
            </a:r>
            <a:r>
              <a:rPr lang="es-ES" sz="1100" dirty="0" err="1">
                <a:solidFill>
                  <a:schemeClr val="tx1">
                    <a:lumMod val="75000"/>
                    <a:lumOff val="25000"/>
                  </a:schemeClr>
                </a:solidFill>
              </a:rPr>
              <a:t>Altonorte</a:t>
            </a:r>
            <a:r>
              <a:rPr lang="es-ES" sz="1100" dirty="0">
                <a:solidFill>
                  <a:schemeClr val="tx1">
                    <a:lumMod val="75000"/>
                    <a:lumOff val="25000"/>
                  </a:schemeClr>
                </a:solidFill>
              </a:rPr>
              <a:t>)</a:t>
            </a:r>
            <a:r>
              <a:rPr lang="es-ES" sz="1100" dirty="0" smtClean="0">
                <a:solidFill>
                  <a:schemeClr val="tx1">
                    <a:lumMod val="75000"/>
                    <a:lumOff val="25000"/>
                  </a:schemeClr>
                </a:solidFill>
              </a:rPr>
              <a:t>.</a:t>
            </a:r>
          </a:p>
          <a:p>
            <a:pPr marL="171450" indent="-171450">
              <a:buFont typeface="Arial"/>
              <a:buChar char="•"/>
            </a:pPr>
            <a:endParaRPr lang="es-ES" sz="1100" dirty="0">
              <a:solidFill>
                <a:schemeClr val="tx1">
                  <a:lumMod val="75000"/>
                  <a:lumOff val="25000"/>
                </a:schemeClr>
              </a:solidFill>
            </a:endParaRPr>
          </a:p>
          <a:p>
            <a:pPr marL="171450" indent="-171450">
              <a:buFont typeface="Arial"/>
              <a:buChar char="•"/>
            </a:pPr>
            <a:r>
              <a:rPr lang="es-ES" sz="1100" dirty="0" err="1">
                <a:solidFill>
                  <a:schemeClr val="tx1">
                    <a:lumMod val="75000"/>
                    <a:lumOff val="25000"/>
                  </a:schemeClr>
                </a:solidFill>
              </a:rPr>
              <a:t>Smelters</a:t>
            </a:r>
            <a:r>
              <a:rPr lang="es-ES" sz="1100" dirty="0">
                <a:solidFill>
                  <a:schemeClr val="tx1">
                    <a:lumMod val="75000"/>
                    <a:lumOff val="25000"/>
                  </a:schemeClr>
                </a:solidFill>
              </a:rPr>
              <a:t>’ performance can be </a:t>
            </a:r>
            <a:r>
              <a:rPr lang="es-ES" sz="1100" dirty="0" err="1">
                <a:solidFill>
                  <a:schemeClr val="tx1">
                    <a:lumMod val="75000"/>
                    <a:lumOff val="25000"/>
                  </a:schemeClr>
                </a:solidFill>
              </a:rPr>
              <a:t>evaluated</a:t>
            </a:r>
            <a:r>
              <a:rPr lang="es-ES" sz="1100" dirty="0">
                <a:solidFill>
                  <a:schemeClr val="tx1">
                    <a:lumMod val="75000"/>
                    <a:lumOff val="25000"/>
                  </a:schemeClr>
                </a:solidFill>
              </a:rPr>
              <a:t> as a </a:t>
            </a:r>
            <a:r>
              <a:rPr lang="es-ES" sz="1100" dirty="0" err="1">
                <a:solidFill>
                  <a:schemeClr val="tx1">
                    <a:lumMod val="75000"/>
                    <a:lumOff val="25000"/>
                  </a:schemeClr>
                </a:solidFill>
              </a:rPr>
              <a:t>function</a:t>
            </a:r>
            <a:r>
              <a:rPr lang="es-ES" sz="1100" dirty="0">
                <a:solidFill>
                  <a:schemeClr val="tx1">
                    <a:lumMod val="75000"/>
                    <a:lumOff val="25000"/>
                  </a:schemeClr>
                </a:solidFill>
              </a:rPr>
              <a:t> of </a:t>
            </a:r>
            <a:r>
              <a:rPr lang="es-ES" sz="1100" dirty="0" err="1">
                <a:solidFill>
                  <a:schemeClr val="tx1">
                    <a:lumMod val="75000"/>
                    <a:lumOff val="25000"/>
                  </a:schemeClr>
                </a:solidFill>
              </a:rPr>
              <a:t>direct</a:t>
            </a:r>
            <a:r>
              <a:rPr lang="es-ES" sz="1100" dirty="0">
                <a:solidFill>
                  <a:schemeClr val="tx1">
                    <a:lumMod val="75000"/>
                    <a:lumOff val="25000"/>
                  </a:schemeClr>
                </a:solidFill>
              </a:rPr>
              <a:t> </a:t>
            </a:r>
            <a:r>
              <a:rPr lang="es-ES" sz="1100" dirty="0" err="1">
                <a:solidFill>
                  <a:schemeClr val="tx1">
                    <a:lumMod val="75000"/>
                    <a:lumOff val="25000"/>
                  </a:schemeClr>
                </a:solidFill>
              </a:rPr>
              <a:t>operating</a:t>
            </a:r>
            <a:r>
              <a:rPr lang="es-ES" sz="1100" dirty="0">
                <a:solidFill>
                  <a:schemeClr val="tx1">
                    <a:lumMod val="75000"/>
                    <a:lumOff val="25000"/>
                  </a:schemeClr>
                </a:solidFill>
              </a:rPr>
              <a:t> </a:t>
            </a:r>
            <a:r>
              <a:rPr lang="es-ES" sz="1100" dirty="0" err="1">
                <a:solidFill>
                  <a:schemeClr val="tx1">
                    <a:lumMod val="75000"/>
                    <a:lumOff val="25000"/>
                  </a:schemeClr>
                </a:solidFill>
              </a:rPr>
              <a:t>costs</a:t>
            </a:r>
            <a:r>
              <a:rPr lang="es-ES" sz="1100" dirty="0">
                <a:solidFill>
                  <a:schemeClr val="tx1">
                    <a:lumMod val="75000"/>
                    <a:lumOff val="25000"/>
                  </a:schemeClr>
                </a:solidFill>
              </a:rPr>
              <a:t>, </a:t>
            </a:r>
            <a:r>
              <a:rPr lang="es-ES" sz="1100" dirty="0" err="1">
                <a:solidFill>
                  <a:schemeClr val="tx1">
                    <a:lumMod val="75000"/>
                    <a:lumOff val="25000"/>
                  </a:schemeClr>
                </a:solidFill>
              </a:rPr>
              <a:t>revenues</a:t>
            </a:r>
            <a:r>
              <a:rPr lang="es-ES" sz="1100" dirty="0">
                <a:solidFill>
                  <a:schemeClr val="tx1">
                    <a:lumMod val="75000"/>
                    <a:lumOff val="25000"/>
                  </a:schemeClr>
                </a:solidFill>
              </a:rPr>
              <a:t> and </a:t>
            </a:r>
            <a:r>
              <a:rPr lang="es-ES" sz="1100" dirty="0" err="1">
                <a:solidFill>
                  <a:schemeClr val="tx1">
                    <a:lumMod val="75000"/>
                    <a:lumOff val="25000"/>
                  </a:schemeClr>
                </a:solidFill>
              </a:rPr>
              <a:t>the</a:t>
            </a:r>
            <a:r>
              <a:rPr lang="es-ES" sz="1100" dirty="0">
                <a:solidFill>
                  <a:schemeClr val="tx1">
                    <a:lumMod val="75000"/>
                    <a:lumOff val="25000"/>
                  </a:schemeClr>
                </a:solidFill>
              </a:rPr>
              <a:t> </a:t>
            </a:r>
            <a:r>
              <a:rPr lang="es-ES" sz="1100" dirty="0" err="1">
                <a:solidFill>
                  <a:schemeClr val="tx1">
                    <a:lumMod val="75000"/>
                    <a:lumOff val="25000"/>
                  </a:schemeClr>
                </a:solidFill>
              </a:rPr>
              <a:t>level</a:t>
            </a:r>
            <a:r>
              <a:rPr lang="es-ES" sz="1100" dirty="0">
                <a:solidFill>
                  <a:schemeClr val="tx1">
                    <a:lumMod val="75000"/>
                    <a:lumOff val="25000"/>
                  </a:schemeClr>
                </a:solidFill>
              </a:rPr>
              <a:t> of capture and </a:t>
            </a:r>
            <a:r>
              <a:rPr lang="es-ES" sz="1100" dirty="0" err="1">
                <a:solidFill>
                  <a:schemeClr val="tx1">
                    <a:lumMod val="75000"/>
                    <a:lumOff val="25000"/>
                  </a:schemeClr>
                </a:solidFill>
              </a:rPr>
              <a:t>sequestering</a:t>
            </a:r>
            <a:r>
              <a:rPr lang="es-ES" sz="1100" dirty="0">
                <a:solidFill>
                  <a:schemeClr val="tx1">
                    <a:lumMod val="75000"/>
                    <a:lumOff val="25000"/>
                  </a:schemeClr>
                </a:solidFill>
              </a:rPr>
              <a:t> </a:t>
            </a:r>
            <a:r>
              <a:rPr lang="es-ES" sz="1100" dirty="0" smtClean="0">
                <a:solidFill>
                  <a:schemeClr val="tx1">
                    <a:lumMod val="75000"/>
                    <a:lumOff val="25000"/>
                  </a:schemeClr>
                </a:solidFill>
              </a:rPr>
              <a:t>of </a:t>
            </a:r>
            <a:r>
              <a:rPr lang="es-ES" sz="1100" dirty="0" err="1" smtClean="0">
                <a:solidFill>
                  <a:schemeClr val="tx1">
                    <a:lumMod val="75000"/>
                    <a:lumOff val="25000"/>
                  </a:schemeClr>
                </a:solidFill>
              </a:rPr>
              <a:t>metallurgical</a:t>
            </a:r>
            <a:r>
              <a:rPr lang="es-ES" sz="1100" dirty="0" smtClean="0">
                <a:solidFill>
                  <a:schemeClr val="tx1">
                    <a:lumMod val="75000"/>
                    <a:lumOff val="25000"/>
                  </a:schemeClr>
                </a:solidFill>
              </a:rPr>
              <a:t> </a:t>
            </a:r>
            <a:r>
              <a:rPr lang="es-ES" sz="1100" dirty="0">
                <a:solidFill>
                  <a:schemeClr val="tx1">
                    <a:lumMod val="75000"/>
                    <a:lumOff val="25000"/>
                  </a:schemeClr>
                </a:solidFill>
              </a:rPr>
              <a:t>gases. </a:t>
            </a:r>
            <a:r>
              <a:rPr lang="es-ES" sz="1100" dirty="0" err="1">
                <a:solidFill>
                  <a:schemeClr val="tx1">
                    <a:lumMod val="75000"/>
                    <a:lumOff val="25000"/>
                  </a:schemeClr>
                </a:solidFill>
              </a:rPr>
              <a:t>Chilean</a:t>
            </a:r>
            <a:r>
              <a:rPr lang="es-ES" sz="1100" dirty="0">
                <a:solidFill>
                  <a:schemeClr val="tx1">
                    <a:lumMod val="75000"/>
                    <a:lumOff val="25000"/>
                  </a:schemeClr>
                </a:solidFill>
              </a:rPr>
              <a:t> </a:t>
            </a:r>
            <a:r>
              <a:rPr lang="es-ES" sz="1100" dirty="0" err="1">
                <a:solidFill>
                  <a:schemeClr val="tx1">
                    <a:lumMod val="75000"/>
                    <a:lumOff val="25000"/>
                  </a:schemeClr>
                </a:solidFill>
              </a:rPr>
              <a:t>smelters</a:t>
            </a:r>
            <a:r>
              <a:rPr lang="es-ES" sz="1100" dirty="0">
                <a:solidFill>
                  <a:schemeClr val="tx1">
                    <a:lumMod val="75000"/>
                    <a:lumOff val="25000"/>
                  </a:schemeClr>
                </a:solidFill>
              </a:rPr>
              <a:t> are in </a:t>
            </a:r>
            <a:r>
              <a:rPr lang="es-ES" sz="1100" dirty="0" err="1">
                <a:solidFill>
                  <a:schemeClr val="tx1">
                    <a:lumMod val="75000"/>
                    <a:lumOff val="25000"/>
                  </a:schemeClr>
                </a:solidFill>
              </a:rPr>
              <a:t>an</a:t>
            </a:r>
            <a:r>
              <a:rPr lang="es-ES" sz="1100" dirty="0">
                <a:solidFill>
                  <a:schemeClr val="tx1">
                    <a:lumMod val="75000"/>
                    <a:lumOff val="25000"/>
                  </a:schemeClr>
                </a:solidFill>
              </a:rPr>
              <a:t> </a:t>
            </a:r>
            <a:r>
              <a:rPr lang="es-ES" sz="1100" dirty="0" err="1">
                <a:solidFill>
                  <a:schemeClr val="tx1">
                    <a:lumMod val="75000"/>
                    <a:lumOff val="25000"/>
                  </a:schemeClr>
                </a:solidFill>
              </a:rPr>
              <a:t>unfavorable</a:t>
            </a:r>
            <a:r>
              <a:rPr lang="es-ES" sz="1100" dirty="0">
                <a:solidFill>
                  <a:schemeClr val="tx1">
                    <a:lumMod val="75000"/>
                    <a:lumOff val="25000"/>
                  </a:schemeClr>
                </a:solidFill>
              </a:rPr>
              <a:t> position </a:t>
            </a:r>
            <a:r>
              <a:rPr lang="es-ES" sz="1100" dirty="0" err="1">
                <a:solidFill>
                  <a:schemeClr val="tx1">
                    <a:lumMod val="75000"/>
                    <a:lumOff val="25000"/>
                  </a:schemeClr>
                </a:solidFill>
              </a:rPr>
              <a:t>with</a:t>
            </a:r>
            <a:r>
              <a:rPr lang="es-ES" sz="1100" dirty="0">
                <a:solidFill>
                  <a:schemeClr val="tx1">
                    <a:lumMod val="75000"/>
                    <a:lumOff val="25000"/>
                  </a:schemeClr>
                </a:solidFill>
              </a:rPr>
              <a:t> </a:t>
            </a:r>
            <a:r>
              <a:rPr lang="es-ES" sz="1100" dirty="0" err="1">
                <a:solidFill>
                  <a:schemeClr val="tx1">
                    <a:lumMod val="75000"/>
                    <a:lumOff val="25000"/>
                  </a:schemeClr>
                </a:solidFill>
              </a:rPr>
              <a:t>regard</a:t>
            </a:r>
            <a:r>
              <a:rPr lang="es-ES" sz="1100" dirty="0">
                <a:solidFill>
                  <a:schemeClr val="tx1">
                    <a:lumMod val="75000"/>
                    <a:lumOff val="25000"/>
                  </a:schemeClr>
                </a:solidFill>
              </a:rPr>
              <a:t> </a:t>
            </a:r>
            <a:r>
              <a:rPr lang="es-ES" sz="1100" dirty="0" err="1">
                <a:solidFill>
                  <a:schemeClr val="tx1">
                    <a:lumMod val="75000"/>
                    <a:lumOff val="25000"/>
                  </a:schemeClr>
                </a:solidFill>
              </a:rPr>
              <a:t>to</a:t>
            </a:r>
            <a:r>
              <a:rPr lang="es-ES" sz="1100" dirty="0">
                <a:solidFill>
                  <a:schemeClr val="tx1">
                    <a:lumMod val="75000"/>
                    <a:lumOff val="25000"/>
                  </a:schemeClr>
                </a:solidFill>
              </a:rPr>
              <a:t> </a:t>
            </a:r>
            <a:r>
              <a:rPr lang="es-ES" sz="1100" dirty="0" err="1">
                <a:solidFill>
                  <a:schemeClr val="tx1">
                    <a:lumMod val="75000"/>
                    <a:lumOff val="25000"/>
                  </a:schemeClr>
                </a:solidFill>
              </a:rPr>
              <a:t>other</a:t>
            </a:r>
            <a:r>
              <a:rPr lang="es-ES" sz="1100" dirty="0">
                <a:solidFill>
                  <a:schemeClr val="tx1">
                    <a:lumMod val="75000"/>
                    <a:lumOff val="25000"/>
                  </a:schemeClr>
                </a:solidFill>
              </a:rPr>
              <a:t> global </a:t>
            </a:r>
            <a:r>
              <a:rPr lang="es-ES" sz="1100" dirty="0" err="1">
                <a:solidFill>
                  <a:schemeClr val="tx1">
                    <a:lumMod val="75000"/>
                    <a:lumOff val="25000"/>
                  </a:schemeClr>
                </a:solidFill>
              </a:rPr>
              <a:t>actors</a:t>
            </a:r>
            <a:r>
              <a:rPr lang="es-ES" sz="1100" dirty="0">
                <a:solidFill>
                  <a:schemeClr val="tx1">
                    <a:lumMod val="75000"/>
                    <a:lumOff val="25000"/>
                  </a:schemeClr>
                </a:solidFill>
              </a:rPr>
              <a:t> in </a:t>
            </a:r>
            <a:r>
              <a:rPr lang="es-ES" sz="1100" dirty="0" err="1">
                <a:solidFill>
                  <a:schemeClr val="tx1">
                    <a:lumMod val="75000"/>
                    <a:lumOff val="25000"/>
                  </a:schemeClr>
                </a:solidFill>
              </a:rPr>
              <a:t>all</a:t>
            </a:r>
            <a:r>
              <a:rPr lang="es-ES" sz="1100" dirty="0">
                <a:solidFill>
                  <a:schemeClr val="tx1">
                    <a:lumMod val="75000"/>
                    <a:lumOff val="25000"/>
                  </a:schemeClr>
                </a:solidFill>
              </a:rPr>
              <a:t> of </a:t>
            </a:r>
            <a:r>
              <a:rPr lang="es-ES" sz="1100" dirty="0" err="1">
                <a:solidFill>
                  <a:schemeClr val="tx1">
                    <a:lumMod val="75000"/>
                    <a:lumOff val="25000"/>
                  </a:schemeClr>
                </a:solidFill>
              </a:rPr>
              <a:t>these</a:t>
            </a:r>
            <a:r>
              <a:rPr lang="es-ES" sz="1100" dirty="0">
                <a:solidFill>
                  <a:schemeClr val="tx1">
                    <a:lumMod val="75000"/>
                    <a:lumOff val="25000"/>
                  </a:schemeClr>
                </a:solidFill>
              </a:rPr>
              <a:t> </a:t>
            </a:r>
            <a:r>
              <a:rPr lang="es-ES" sz="1100" dirty="0" err="1">
                <a:solidFill>
                  <a:schemeClr val="tx1">
                    <a:lumMod val="75000"/>
                    <a:lumOff val="25000"/>
                  </a:schemeClr>
                </a:solidFill>
              </a:rPr>
              <a:t>categories</a:t>
            </a:r>
            <a:r>
              <a:rPr lang="es-ES" sz="1100" dirty="0">
                <a:solidFill>
                  <a:schemeClr val="tx1">
                    <a:lumMod val="75000"/>
                    <a:lumOff val="25000"/>
                  </a:schemeClr>
                </a:solidFill>
              </a:rPr>
              <a:t>, </a:t>
            </a:r>
            <a:r>
              <a:rPr lang="es-ES" sz="1100" dirty="0" err="1" smtClean="0">
                <a:solidFill>
                  <a:schemeClr val="tx1">
                    <a:lumMod val="75000"/>
                    <a:lumOff val="25000"/>
                  </a:schemeClr>
                </a:solidFill>
              </a:rPr>
              <a:t>which</a:t>
            </a:r>
            <a:r>
              <a:rPr lang="es-ES" sz="1100" dirty="0" smtClean="0">
                <a:solidFill>
                  <a:schemeClr val="tx1">
                    <a:lumMod val="75000"/>
                    <a:lumOff val="25000"/>
                  </a:schemeClr>
                </a:solidFill>
              </a:rPr>
              <a:t> </a:t>
            </a:r>
            <a:r>
              <a:rPr lang="es-ES" sz="1100" dirty="0" err="1" smtClean="0">
                <a:solidFill>
                  <a:schemeClr val="tx1">
                    <a:lumMod val="75000"/>
                    <a:lumOff val="25000"/>
                  </a:schemeClr>
                </a:solidFill>
              </a:rPr>
              <a:t>is</a:t>
            </a:r>
            <a:r>
              <a:rPr lang="es-ES" sz="1100" dirty="0" smtClean="0">
                <a:solidFill>
                  <a:schemeClr val="tx1">
                    <a:lumMod val="75000"/>
                    <a:lumOff val="25000"/>
                  </a:schemeClr>
                </a:solidFill>
              </a:rPr>
              <a:t> </a:t>
            </a:r>
            <a:r>
              <a:rPr lang="es-ES" sz="1100" dirty="0" err="1">
                <a:solidFill>
                  <a:schemeClr val="tx1">
                    <a:lumMod val="75000"/>
                    <a:lumOff val="25000"/>
                  </a:schemeClr>
                </a:solidFill>
              </a:rPr>
              <a:t>explained</a:t>
            </a:r>
            <a:r>
              <a:rPr lang="es-ES" sz="1100" dirty="0">
                <a:solidFill>
                  <a:schemeClr val="tx1">
                    <a:lumMod val="75000"/>
                    <a:lumOff val="25000"/>
                  </a:schemeClr>
                </a:solidFill>
              </a:rPr>
              <a:t> </a:t>
            </a:r>
            <a:r>
              <a:rPr lang="es-ES" sz="1100" dirty="0" err="1">
                <a:solidFill>
                  <a:schemeClr val="tx1">
                    <a:lumMod val="75000"/>
                    <a:lumOff val="25000"/>
                  </a:schemeClr>
                </a:solidFill>
              </a:rPr>
              <a:t>by</a:t>
            </a:r>
            <a:r>
              <a:rPr lang="es-ES" sz="1100" dirty="0">
                <a:solidFill>
                  <a:schemeClr val="tx1">
                    <a:lumMod val="75000"/>
                    <a:lumOff val="25000"/>
                  </a:schemeClr>
                </a:solidFill>
              </a:rPr>
              <a:t> </a:t>
            </a:r>
            <a:r>
              <a:rPr lang="es-ES" sz="1100" dirty="0" err="1">
                <a:solidFill>
                  <a:schemeClr val="tx1">
                    <a:lumMod val="75000"/>
                    <a:lumOff val="25000"/>
                  </a:schemeClr>
                </a:solidFill>
              </a:rPr>
              <a:t>low</a:t>
            </a:r>
            <a:r>
              <a:rPr lang="es-ES" sz="1100" dirty="0">
                <a:solidFill>
                  <a:schemeClr val="tx1">
                    <a:lumMod val="75000"/>
                    <a:lumOff val="25000"/>
                  </a:schemeClr>
                </a:solidFill>
              </a:rPr>
              <a:t> </a:t>
            </a:r>
            <a:r>
              <a:rPr lang="es-ES" sz="1100" dirty="0" err="1">
                <a:solidFill>
                  <a:schemeClr val="tx1">
                    <a:lumMod val="75000"/>
                    <a:lumOff val="25000"/>
                  </a:schemeClr>
                </a:solidFill>
              </a:rPr>
              <a:t>revenues</a:t>
            </a:r>
            <a:r>
              <a:rPr lang="es-ES" sz="1100" dirty="0">
                <a:solidFill>
                  <a:schemeClr val="tx1">
                    <a:lumMod val="75000"/>
                    <a:lumOff val="25000"/>
                  </a:schemeClr>
                </a:solidFill>
              </a:rPr>
              <a:t> and </a:t>
            </a:r>
            <a:r>
              <a:rPr lang="es-ES" sz="1100" dirty="0" err="1">
                <a:solidFill>
                  <a:schemeClr val="tx1">
                    <a:lumMod val="75000"/>
                    <a:lumOff val="25000"/>
                  </a:schemeClr>
                </a:solidFill>
              </a:rPr>
              <a:t>high</a:t>
            </a:r>
            <a:r>
              <a:rPr lang="es-ES" sz="1100" dirty="0">
                <a:solidFill>
                  <a:schemeClr val="tx1">
                    <a:lumMod val="75000"/>
                    <a:lumOff val="25000"/>
                  </a:schemeClr>
                </a:solidFill>
              </a:rPr>
              <a:t> labor and </a:t>
            </a:r>
            <a:r>
              <a:rPr lang="es-ES" sz="1100" dirty="0" err="1">
                <a:solidFill>
                  <a:schemeClr val="tx1">
                    <a:lumMod val="75000"/>
                    <a:lumOff val="25000"/>
                  </a:schemeClr>
                </a:solidFill>
              </a:rPr>
              <a:t>energy</a:t>
            </a:r>
            <a:r>
              <a:rPr lang="es-ES" sz="1100" dirty="0">
                <a:solidFill>
                  <a:schemeClr val="tx1">
                    <a:lumMod val="75000"/>
                    <a:lumOff val="25000"/>
                  </a:schemeClr>
                </a:solidFill>
              </a:rPr>
              <a:t> </a:t>
            </a:r>
            <a:r>
              <a:rPr lang="es-ES" sz="1100" dirty="0" err="1">
                <a:solidFill>
                  <a:schemeClr val="tx1">
                    <a:lumMod val="75000"/>
                    <a:lumOff val="25000"/>
                  </a:schemeClr>
                </a:solidFill>
              </a:rPr>
              <a:t>costs</a:t>
            </a:r>
            <a:r>
              <a:rPr lang="es-ES" sz="1100" dirty="0">
                <a:solidFill>
                  <a:schemeClr val="tx1">
                    <a:lumMod val="75000"/>
                    <a:lumOff val="25000"/>
                  </a:schemeClr>
                </a:solidFill>
              </a:rPr>
              <a:t>. </a:t>
            </a:r>
            <a:r>
              <a:rPr lang="es-ES" sz="1100" dirty="0" err="1">
                <a:solidFill>
                  <a:schemeClr val="tx1">
                    <a:lumMod val="75000"/>
                    <a:lumOff val="25000"/>
                  </a:schemeClr>
                </a:solidFill>
              </a:rPr>
              <a:t>Low</a:t>
            </a:r>
            <a:r>
              <a:rPr lang="es-ES" sz="1100" dirty="0">
                <a:solidFill>
                  <a:schemeClr val="tx1">
                    <a:lumMod val="75000"/>
                    <a:lumOff val="25000"/>
                  </a:schemeClr>
                </a:solidFill>
              </a:rPr>
              <a:t> </a:t>
            </a:r>
            <a:r>
              <a:rPr lang="es-ES" sz="1100" dirty="0" err="1">
                <a:solidFill>
                  <a:schemeClr val="tx1">
                    <a:lumMod val="75000"/>
                    <a:lumOff val="25000"/>
                  </a:schemeClr>
                </a:solidFill>
              </a:rPr>
              <a:t>levels</a:t>
            </a:r>
            <a:r>
              <a:rPr lang="es-ES" sz="1100" dirty="0">
                <a:solidFill>
                  <a:schemeClr val="tx1">
                    <a:lumMod val="75000"/>
                    <a:lumOff val="25000"/>
                  </a:schemeClr>
                </a:solidFill>
              </a:rPr>
              <a:t> of </a:t>
            </a:r>
            <a:r>
              <a:rPr lang="es-ES" sz="1100" dirty="0" err="1">
                <a:solidFill>
                  <a:schemeClr val="tx1">
                    <a:lumMod val="75000"/>
                    <a:lumOff val="25000"/>
                  </a:schemeClr>
                </a:solidFill>
              </a:rPr>
              <a:t>metallurgical</a:t>
            </a:r>
            <a:r>
              <a:rPr lang="es-ES" sz="1100" dirty="0">
                <a:solidFill>
                  <a:schemeClr val="tx1">
                    <a:lumMod val="75000"/>
                    <a:lumOff val="25000"/>
                  </a:schemeClr>
                </a:solidFill>
              </a:rPr>
              <a:t> </a:t>
            </a:r>
            <a:r>
              <a:rPr lang="es-ES" sz="1100" dirty="0" err="1">
                <a:solidFill>
                  <a:schemeClr val="tx1">
                    <a:lumMod val="75000"/>
                    <a:lumOff val="25000"/>
                  </a:schemeClr>
                </a:solidFill>
              </a:rPr>
              <a:t>recovery</a:t>
            </a:r>
            <a:r>
              <a:rPr lang="es-ES" sz="1100" dirty="0">
                <a:solidFill>
                  <a:schemeClr val="tx1">
                    <a:lumMod val="75000"/>
                    <a:lumOff val="25000"/>
                  </a:schemeClr>
                </a:solidFill>
              </a:rPr>
              <a:t> </a:t>
            </a:r>
            <a:r>
              <a:rPr lang="es-ES" sz="1100" dirty="0" err="1">
                <a:solidFill>
                  <a:schemeClr val="tx1">
                    <a:lumMod val="75000"/>
                    <a:lumOff val="25000"/>
                  </a:schemeClr>
                </a:solidFill>
              </a:rPr>
              <a:t>also</a:t>
            </a:r>
            <a:r>
              <a:rPr lang="es-ES" sz="1100" dirty="0">
                <a:solidFill>
                  <a:schemeClr val="tx1">
                    <a:lumMod val="75000"/>
                    <a:lumOff val="25000"/>
                  </a:schemeClr>
                </a:solidFill>
              </a:rPr>
              <a:t> </a:t>
            </a:r>
            <a:r>
              <a:rPr lang="es-ES" sz="1100" dirty="0" err="1">
                <a:solidFill>
                  <a:schemeClr val="tx1">
                    <a:lumMod val="75000"/>
                    <a:lumOff val="25000"/>
                  </a:schemeClr>
                </a:solidFill>
              </a:rPr>
              <a:t>have</a:t>
            </a:r>
            <a:r>
              <a:rPr lang="es-ES" sz="1100" dirty="0">
                <a:solidFill>
                  <a:schemeClr val="tx1">
                    <a:lumMod val="75000"/>
                    <a:lumOff val="25000"/>
                  </a:schemeClr>
                </a:solidFill>
              </a:rPr>
              <a:t> </a:t>
            </a:r>
            <a:r>
              <a:rPr lang="es-ES" sz="1100" dirty="0" err="1">
                <a:solidFill>
                  <a:schemeClr val="tx1">
                    <a:lumMod val="75000"/>
                    <a:lumOff val="25000"/>
                  </a:schemeClr>
                </a:solidFill>
              </a:rPr>
              <a:t>an</a:t>
            </a:r>
            <a:r>
              <a:rPr lang="es-ES" sz="1100" dirty="0">
                <a:solidFill>
                  <a:schemeClr val="tx1">
                    <a:lumMod val="75000"/>
                    <a:lumOff val="25000"/>
                  </a:schemeClr>
                </a:solidFill>
              </a:rPr>
              <a:t> </a:t>
            </a:r>
            <a:r>
              <a:rPr lang="es-ES" sz="1100" dirty="0" err="1">
                <a:solidFill>
                  <a:schemeClr val="tx1">
                    <a:lumMod val="75000"/>
                    <a:lumOff val="25000"/>
                  </a:schemeClr>
                </a:solidFill>
              </a:rPr>
              <a:t>impact</a:t>
            </a:r>
            <a:r>
              <a:rPr lang="es-ES" sz="1100" dirty="0">
                <a:solidFill>
                  <a:schemeClr val="tx1">
                    <a:lumMod val="75000"/>
                    <a:lumOff val="25000"/>
                  </a:schemeClr>
                </a:solidFill>
              </a:rPr>
              <a:t>, as </a:t>
            </a:r>
            <a:r>
              <a:rPr lang="es-ES" sz="1100" dirty="0" err="1">
                <a:solidFill>
                  <a:schemeClr val="tx1">
                    <a:lumMod val="75000"/>
                    <a:lumOff val="25000"/>
                  </a:schemeClr>
                </a:solidFill>
              </a:rPr>
              <a:t>they</a:t>
            </a:r>
            <a:r>
              <a:rPr lang="es-ES" sz="1100" dirty="0">
                <a:solidFill>
                  <a:schemeClr val="tx1">
                    <a:lumMod val="75000"/>
                    <a:lumOff val="25000"/>
                  </a:schemeClr>
                </a:solidFill>
              </a:rPr>
              <a:t> reduce </a:t>
            </a:r>
            <a:r>
              <a:rPr lang="es-ES" sz="1100" dirty="0" err="1" smtClean="0">
                <a:solidFill>
                  <a:schemeClr val="tx1">
                    <a:lumMod val="75000"/>
                    <a:lumOff val="25000"/>
                  </a:schemeClr>
                </a:solidFill>
              </a:rPr>
              <a:t>Bonus</a:t>
            </a:r>
            <a:r>
              <a:rPr lang="es-ES" sz="1100" dirty="0" smtClean="0">
                <a:solidFill>
                  <a:schemeClr val="tx1">
                    <a:lumMod val="75000"/>
                    <a:lumOff val="25000"/>
                  </a:schemeClr>
                </a:solidFill>
              </a:rPr>
              <a:t> Metal </a:t>
            </a:r>
            <a:r>
              <a:rPr lang="es-ES" sz="1100" dirty="0" err="1">
                <a:solidFill>
                  <a:schemeClr val="tx1">
                    <a:lumMod val="75000"/>
                    <a:lumOff val="25000"/>
                  </a:schemeClr>
                </a:solidFill>
              </a:rPr>
              <a:t>revenues</a:t>
            </a:r>
            <a:r>
              <a:rPr lang="es-ES" sz="1100" dirty="0" smtClean="0">
                <a:solidFill>
                  <a:schemeClr val="tx1">
                    <a:lumMod val="75000"/>
                    <a:lumOff val="25000"/>
                  </a:schemeClr>
                </a:solidFill>
              </a:rPr>
              <a:t>.</a:t>
            </a:r>
          </a:p>
          <a:p>
            <a:pPr marL="171450" indent="-171450">
              <a:buFont typeface="Arial"/>
              <a:buChar char="•"/>
            </a:pPr>
            <a:endParaRPr lang="es-ES" sz="1100" baseline="30000" dirty="0">
              <a:solidFill>
                <a:schemeClr val="tx1">
                  <a:lumMod val="75000"/>
                  <a:lumOff val="25000"/>
                </a:schemeClr>
              </a:solidFill>
            </a:endParaRPr>
          </a:p>
          <a:p>
            <a:pPr marL="171450" indent="-171450">
              <a:buFont typeface="Arial"/>
              <a:buChar char="•"/>
            </a:pPr>
            <a:r>
              <a:rPr lang="es-ES" sz="1100" dirty="0" err="1">
                <a:solidFill>
                  <a:schemeClr val="tx1">
                    <a:lumMod val="75000"/>
                    <a:lumOff val="25000"/>
                  </a:schemeClr>
                </a:solidFill>
              </a:rPr>
              <a:t>Chilean</a:t>
            </a:r>
            <a:r>
              <a:rPr lang="es-ES" sz="1100" dirty="0">
                <a:solidFill>
                  <a:schemeClr val="tx1">
                    <a:lumMod val="75000"/>
                    <a:lumOff val="25000"/>
                  </a:schemeClr>
                </a:solidFill>
              </a:rPr>
              <a:t> </a:t>
            </a:r>
            <a:r>
              <a:rPr lang="es-ES" sz="1100" dirty="0" err="1">
                <a:solidFill>
                  <a:schemeClr val="tx1">
                    <a:lumMod val="75000"/>
                    <a:lumOff val="25000"/>
                  </a:schemeClr>
                </a:solidFill>
              </a:rPr>
              <a:t>refineries</a:t>
            </a:r>
            <a:r>
              <a:rPr lang="es-ES" sz="1100" dirty="0">
                <a:solidFill>
                  <a:schemeClr val="tx1">
                    <a:lumMod val="75000"/>
                    <a:lumOff val="25000"/>
                  </a:schemeClr>
                </a:solidFill>
              </a:rPr>
              <a:t> in </a:t>
            </a:r>
            <a:r>
              <a:rPr lang="es-ES" sz="1100" dirty="0" err="1">
                <a:solidFill>
                  <a:schemeClr val="tx1">
                    <a:lumMod val="75000"/>
                    <a:lumOff val="25000"/>
                  </a:schemeClr>
                </a:solidFill>
              </a:rPr>
              <a:t>an</a:t>
            </a:r>
            <a:r>
              <a:rPr lang="es-ES" sz="1100" dirty="0">
                <a:solidFill>
                  <a:schemeClr val="tx1">
                    <a:lumMod val="75000"/>
                    <a:lumOff val="25000"/>
                  </a:schemeClr>
                </a:solidFill>
              </a:rPr>
              <a:t> </a:t>
            </a:r>
            <a:r>
              <a:rPr lang="es-ES" sz="1100" dirty="0" err="1">
                <a:solidFill>
                  <a:schemeClr val="tx1">
                    <a:lumMod val="75000"/>
                    <a:lumOff val="25000"/>
                  </a:schemeClr>
                </a:solidFill>
              </a:rPr>
              <a:t>uncompetitive</a:t>
            </a:r>
            <a:r>
              <a:rPr lang="es-ES" sz="1100" dirty="0">
                <a:solidFill>
                  <a:schemeClr val="tx1">
                    <a:lumMod val="75000"/>
                    <a:lumOff val="25000"/>
                  </a:schemeClr>
                </a:solidFill>
              </a:rPr>
              <a:t> position: in 2013 </a:t>
            </a:r>
            <a:r>
              <a:rPr lang="es-ES" sz="1100" dirty="0" err="1">
                <a:solidFill>
                  <a:schemeClr val="tx1">
                    <a:lumMod val="75000"/>
                    <a:lumOff val="25000"/>
                  </a:schemeClr>
                </a:solidFill>
              </a:rPr>
              <a:t>they</a:t>
            </a:r>
            <a:r>
              <a:rPr lang="es-ES" sz="1100" dirty="0">
                <a:solidFill>
                  <a:schemeClr val="tx1">
                    <a:lumMod val="75000"/>
                    <a:lumOff val="25000"/>
                  </a:schemeClr>
                </a:solidFill>
              </a:rPr>
              <a:t> </a:t>
            </a:r>
            <a:r>
              <a:rPr lang="es-ES" sz="1100" dirty="0" err="1">
                <a:solidFill>
                  <a:schemeClr val="tx1">
                    <a:lumMod val="75000"/>
                    <a:lumOff val="25000"/>
                  </a:schemeClr>
                </a:solidFill>
              </a:rPr>
              <a:t>were</a:t>
            </a:r>
            <a:r>
              <a:rPr lang="es-ES" sz="1100" dirty="0">
                <a:solidFill>
                  <a:schemeClr val="tx1">
                    <a:lumMod val="75000"/>
                    <a:lumOff val="25000"/>
                  </a:schemeClr>
                </a:solidFill>
              </a:rPr>
              <a:t> in </a:t>
            </a:r>
            <a:r>
              <a:rPr lang="es-ES" sz="1100" dirty="0" err="1">
                <a:solidFill>
                  <a:schemeClr val="tx1">
                    <a:lumMod val="75000"/>
                    <a:lumOff val="25000"/>
                  </a:schemeClr>
                </a:solidFill>
              </a:rPr>
              <a:t>the</a:t>
            </a:r>
            <a:r>
              <a:rPr lang="es-ES" sz="1100" dirty="0">
                <a:solidFill>
                  <a:schemeClr val="tx1">
                    <a:lumMod val="75000"/>
                    <a:lumOff val="25000"/>
                  </a:schemeClr>
                </a:solidFill>
              </a:rPr>
              <a:t> </a:t>
            </a:r>
            <a:r>
              <a:rPr lang="es-ES" sz="1100" dirty="0" err="1">
                <a:solidFill>
                  <a:schemeClr val="tx1">
                    <a:lumMod val="75000"/>
                    <a:lumOff val="25000"/>
                  </a:schemeClr>
                </a:solidFill>
              </a:rPr>
              <a:t>last</a:t>
            </a:r>
            <a:r>
              <a:rPr lang="es-ES" sz="1100" dirty="0">
                <a:solidFill>
                  <a:schemeClr val="tx1">
                    <a:lumMod val="75000"/>
                    <a:lumOff val="25000"/>
                  </a:schemeClr>
                </a:solidFill>
              </a:rPr>
              <a:t> </a:t>
            </a:r>
            <a:r>
              <a:rPr lang="es-ES" sz="1100" dirty="0" err="1">
                <a:solidFill>
                  <a:schemeClr val="tx1">
                    <a:lumMod val="75000"/>
                    <a:lumOff val="25000"/>
                  </a:schemeClr>
                </a:solidFill>
              </a:rPr>
              <a:t>decile</a:t>
            </a:r>
            <a:r>
              <a:rPr lang="es-ES" sz="1100" dirty="0">
                <a:solidFill>
                  <a:schemeClr val="tx1">
                    <a:lumMod val="75000"/>
                    <a:lumOff val="25000"/>
                  </a:schemeClr>
                </a:solidFill>
              </a:rPr>
              <a:t> of </a:t>
            </a:r>
            <a:r>
              <a:rPr lang="es-ES" sz="1100" dirty="0" err="1">
                <a:solidFill>
                  <a:schemeClr val="tx1">
                    <a:lumMod val="75000"/>
                    <a:lumOff val="25000"/>
                  </a:schemeClr>
                </a:solidFill>
              </a:rPr>
              <a:t>the</a:t>
            </a:r>
            <a:r>
              <a:rPr lang="es-ES" sz="1100" dirty="0">
                <a:solidFill>
                  <a:schemeClr val="tx1">
                    <a:lumMod val="75000"/>
                    <a:lumOff val="25000"/>
                  </a:schemeClr>
                </a:solidFill>
              </a:rPr>
              <a:t> </a:t>
            </a:r>
            <a:r>
              <a:rPr lang="es-ES" sz="1100" dirty="0" err="1">
                <a:solidFill>
                  <a:schemeClr val="tx1">
                    <a:lumMod val="75000"/>
                    <a:lumOff val="25000"/>
                  </a:schemeClr>
                </a:solidFill>
              </a:rPr>
              <a:t>industry</a:t>
            </a:r>
            <a:r>
              <a:rPr lang="es-ES" sz="1100" dirty="0">
                <a:solidFill>
                  <a:schemeClr val="tx1">
                    <a:lumMod val="75000"/>
                    <a:lumOff val="25000"/>
                  </a:schemeClr>
                </a:solidFill>
              </a:rPr>
              <a:t> in </a:t>
            </a:r>
            <a:r>
              <a:rPr lang="es-ES" sz="1100" dirty="0" err="1">
                <a:solidFill>
                  <a:schemeClr val="tx1">
                    <a:lumMod val="75000"/>
                    <a:lumOff val="25000"/>
                  </a:schemeClr>
                </a:solidFill>
              </a:rPr>
              <a:t>terms</a:t>
            </a:r>
            <a:r>
              <a:rPr lang="es-ES" sz="1100" dirty="0">
                <a:solidFill>
                  <a:schemeClr val="tx1">
                    <a:lumMod val="75000"/>
                    <a:lumOff val="25000"/>
                  </a:schemeClr>
                </a:solidFill>
              </a:rPr>
              <a:t> of </a:t>
            </a:r>
            <a:r>
              <a:rPr lang="es-ES" sz="1100" dirty="0" err="1">
                <a:solidFill>
                  <a:schemeClr val="tx1">
                    <a:lumMod val="75000"/>
                    <a:lumOff val="25000"/>
                  </a:schemeClr>
                </a:solidFill>
              </a:rPr>
              <a:t>gross</a:t>
            </a:r>
            <a:r>
              <a:rPr lang="es-ES" sz="1100" dirty="0">
                <a:solidFill>
                  <a:schemeClr val="tx1">
                    <a:lumMod val="75000"/>
                    <a:lumOff val="25000"/>
                  </a:schemeClr>
                </a:solidFill>
              </a:rPr>
              <a:t> </a:t>
            </a:r>
            <a:r>
              <a:rPr lang="es-ES" sz="1100" dirty="0" err="1">
                <a:solidFill>
                  <a:schemeClr val="tx1">
                    <a:lumMod val="75000"/>
                    <a:lumOff val="25000"/>
                  </a:schemeClr>
                </a:solidFill>
              </a:rPr>
              <a:t>margin</a:t>
            </a:r>
            <a:r>
              <a:rPr lang="es-ES" sz="1100" dirty="0">
                <a:solidFill>
                  <a:schemeClr val="tx1">
                    <a:lumMod val="75000"/>
                    <a:lumOff val="25000"/>
                  </a:schemeClr>
                </a:solidFill>
              </a:rPr>
              <a:t>, </a:t>
            </a:r>
            <a:r>
              <a:rPr lang="es-ES" sz="1100" dirty="0" err="1">
                <a:solidFill>
                  <a:schemeClr val="tx1">
                    <a:lumMod val="75000"/>
                    <a:lumOff val="25000"/>
                  </a:schemeClr>
                </a:solidFill>
              </a:rPr>
              <a:t>which</a:t>
            </a:r>
            <a:r>
              <a:rPr lang="es-ES" sz="1100" dirty="0">
                <a:solidFill>
                  <a:schemeClr val="tx1">
                    <a:lumMod val="75000"/>
                    <a:lumOff val="25000"/>
                  </a:schemeClr>
                </a:solidFill>
              </a:rPr>
              <a:t> </a:t>
            </a:r>
            <a:r>
              <a:rPr lang="es-ES" sz="1100" dirty="0" err="1">
                <a:solidFill>
                  <a:schemeClr val="tx1">
                    <a:lumMod val="75000"/>
                    <a:lumOff val="25000"/>
                  </a:schemeClr>
                </a:solidFill>
              </a:rPr>
              <a:t>registered</a:t>
            </a:r>
            <a:r>
              <a:rPr lang="es-ES" sz="1100" dirty="0">
                <a:solidFill>
                  <a:schemeClr val="tx1">
                    <a:lumMod val="75000"/>
                    <a:lumOff val="25000"/>
                  </a:schemeClr>
                </a:solidFill>
              </a:rPr>
              <a:t> </a:t>
            </a:r>
            <a:r>
              <a:rPr lang="es-ES" sz="1100" dirty="0" err="1">
                <a:solidFill>
                  <a:schemeClr val="tx1">
                    <a:lumMod val="75000"/>
                    <a:lumOff val="25000"/>
                  </a:schemeClr>
                </a:solidFill>
              </a:rPr>
              <a:t>negative</a:t>
            </a:r>
            <a:r>
              <a:rPr lang="es-ES" sz="1100" dirty="0">
                <a:solidFill>
                  <a:schemeClr val="tx1">
                    <a:lumMod val="75000"/>
                    <a:lumOff val="25000"/>
                  </a:schemeClr>
                </a:solidFill>
              </a:rPr>
              <a:t> </a:t>
            </a:r>
            <a:r>
              <a:rPr lang="es-ES" sz="1100" dirty="0" err="1">
                <a:solidFill>
                  <a:schemeClr val="tx1">
                    <a:lumMod val="75000"/>
                    <a:lumOff val="25000"/>
                  </a:schemeClr>
                </a:solidFill>
              </a:rPr>
              <a:t>numbers</a:t>
            </a:r>
            <a:r>
              <a:rPr lang="es-ES" sz="1100" dirty="0">
                <a:solidFill>
                  <a:schemeClr val="tx1">
                    <a:lumMod val="75000"/>
                    <a:lumOff val="25000"/>
                  </a:schemeClr>
                </a:solidFill>
              </a:rPr>
              <a:t>. </a:t>
            </a:r>
            <a:r>
              <a:rPr lang="es-ES" sz="1100" dirty="0" err="1">
                <a:solidFill>
                  <a:schemeClr val="tx1">
                    <a:lumMod val="75000"/>
                    <a:lumOff val="25000"/>
                  </a:schemeClr>
                </a:solidFill>
              </a:rPr>
              <a:t>This</a:t>
            </a:r>
            <a:r>
              <a:rPr lang="es-ES" sz="1100" dirty="0">
                <a:solidFill>
                  <a:schemeClr val="tx1">
                    <a:lumMod val="75000"/>
                    <a:lumOff val="25000"/>
                  </a:schemeClr>
                </a:solidFill>
              </a:rPr>
              <a:t> </a:t>
            </a:r>
            <a:r>
              <a:rPr lang="es-ES" sz="1100" dirty="0" err="1">
                <a:solidFill>
                  <a:schemeClr val="tx1">
                    <a:lumMod val="75000"/>
                    <a:lumOff val="25000"/>
                  </a:schemeClr>
                </a:solidFill>
              </a:rPr>
              <a:t>is</a:t>
            </a:r>
            <a:r>
              <a:rPr lang="es-ES" sz="1100" dirty="0">
                <a:solidFill>
                  <a:schemeClr val="tx1">
                    <a:lumMod val="75000"/>
                    <a:lumOff val="25000"/>
                  </a:schemeClr>
                </a:solidFill>
              </a:rPr>
              <a:t> </a:t>
            </a:r>
            <a:r>
              <a:rPr lang="es-ES" sz="1100" dirty="0" err="1">
                <a:solidFill>
                  <a:schemeClr val="tx1">
                    <a:lumMod val="75000"/>
                    <a:lumOff val="25000"/>
                  </a:schemeClr>
                </a:solidFill>
              </a:rPr>
              <a:t>because</a:t>
            </a:r>
            <a:r>
              <a:rPr lang="es-ES" sz="1100" dirty="0">
                <a:solidFill>
                  <a:schemeClr val="tx1">
                    <a:lumMod val="75000"/>
                    <a:lumOff val="25000"/>
                  </a:schemeClr>
                </a:solidFill>
              </a:rPr>
              <a:t> </a:t>
            </a:r>
            <a:r>
              <a:rPr lang="es-ES" sz="1100" dirty="0" err="1">
                <a:solidFill>
                  <a:schemeClr val="tx1">
                    <a:lumMod val="75000"/>
                    <a:lumOff val="25000"/>
                  </a:schemeClr>
                </a:solidFill>
              </a:rPr>
              <a:t>their</a:t>
            </a:r>
            <a:r>
              <a:rPr lang="es-ES" sz="1100" dirty="0">
                <a:solidFill>
                  <a:schemeClr val="tx1">
                    <a:lumMod val="75000"/>
                    <a:lumOff val="25000"/>
                  </a:schemeClr>
                </a:solidFill>
              </a:rPr>
              <a:t> </a:t>
            </a:r>
            <a:r>
              <a:rPr lang="es-ES" sz="1100" dirty="0" err="1">
                <a:solidFill>
                  <a:schemeClr val="tx1">
                    <a:lumMod val="75000"/>
                    <a:lumOff val="25000"/>
                  </a:schemeClr>
                </a:solidFill>
              </a:rPr>
              <a:t>costs</a:t>
            </a:r>
            <a:r>
              <a:rPr lang="es-ES" sz="1100" dirty="0">
                <a:solidFill>
                  <a:schemeClr val="tx1">
                    <a:lumMod val="75000"/>
                    <a:lumOff val="25000"/>
                  </a:schemeClr>
                </a:solidFill>
              </a:rPr>
              <a:t> are </a:t>
            </a:r>
            <a:r>
              <a:rPr lang="es-ES" sz="1100" dirty="0" err="1">
                <a:solidFill>
                  <a:schemeClr val="tx1">
                    <a:lumMod val="75000"/>
                    <a:lumOff val="25000"/>
                  </a:schemeClr>
                </a:solidFill>
              </a:rPr>
              <a:t>higher</a:t>
            </a:r>
            <a:r>
              <a:rPr lang="es-ES" sz="1100" dirty="0">
                <a:solidFill>
                  <a:schemeClr val="tx1">
                    <a:lumMod val="75000"/>
                    <a:lumOff val="25000"/>
                  </a:schemeClr>
                </a:solidFill>
              </a:rPr>
              <a:t> </a:t>
            </a:r>
            <a:r>
              <a:rPr lang="es-ES" sz="1100" dirty="0" err="1">
                <a:solidFill>
                  <a:schemeClr val="tx1">
                    <a:lumMod val="75000"/>
                    <a:lumOff val="25000"/>
                  </a:schemeClr>
                </a:solidFill>
              </a:rPr>
              <a:t>than</a:t>
            </a:r>
            <a:r>
              <a:rPr lang="es-ES" sz="1100" dirty="0">
                <a:solidFill>
                  <a:schemeClr val="tx1">
                    <a:lumMod val="75000"/>
                    <a:lumOff val="25000"/>
                  </a:schemeClr>
                </a:solidFill>
              </a:rPr>
              <a:t> </a:t>
            </a:r>
            <a:r>
              <a:rPr lang="es-ES" sz="1100" dirty="0" err="1">
                <a:solidFill>
                  <a:schemeClr val="tx1">
                    <a:lumMod val="75000"/>
                    <a:lumOff val="25000"/>
                  </a:schemeClr>
                </a:solidFill>
              </a:rPr>
              <a:t>those</a:t>
            </a:r>
            <a:r>
              <a:rPr lang="es-ES" sz="1100" dirty="0">
                <a:solidFill>
                  <a:schemeClr val="tx1">
                    <a:lumMod val="75000"/>
                    <a:lumOff val="25000"/>
                  </a:schemeClr>
                </a:solidFill>
              </a:rPr>
              <a:t> of </a:t>
            </a:r>
            <a:r>
              <a:rPr lang="es-ES" sz="1100" dirty="0" err="1">
                <a:solidFill>
                  <a:schemeClr val="tx1">
                    <a:lumMod val="75000"/>
                    <a:lumOff val="25000"/>
                  </a:schemeClr>
                </a:solidFill>
              </a:rPr>
              <a:t>the</a:t>
            </a:r>
            <a:r>
              <a:rPr lang="es-ES" sz="1100" dirty="0">
                <a:solidFill>
                  <a:schemeClr val="tx1">
                    <a:lumMod val="75000"/>
                    <a:lumOff val="25000"/>
                  </a:schemeClr>
                </a:solidFill>
              </a:rPr>
              <a:t> </a:t>
            </a:r>
            <a:r>
              <a:rPr lang="es-ES" sz="1100" dirty="0" err="1">
                <a:solidFill>
                  <a:schemeClr val="tx1">
                    <a:lumMod val="75000"/>
                    <a:lumOff val="25000"/>
                  </a:schemeClr>
                </a:solidFill>
              </a:rPr>
              <a:t>rest</a:t>
            </a:r>
            <a:r>
              <a:rPr lang="es-ES" sz="1100" dirty="0">
                <a:solidFill>
                  <a:schemeClr val="tx1">
                    <a:lumMod val="75000"/>
                    <a:lumOff val="25000"/>
                  </a:schemeClr>
                </a:solidFill>
              </a:rPr>
              <a:t> of </a:t>
            </a:r>
            <a:r>
              <a:rPr lang="es-ES" sz="1100" dirty="0" err="1">
                <a:solidFill>
                  <a:schemeClr val="tx1">
                    <a:lumMod val="75000"/>
                    <a:lumOff val="25000"/>
                  </a:schemeClr>
                </a:solidFill>
              </a:rPr>
              <a:t>the</a:t>
            </a:r>
            <a:r>
              <a:rPr lang="es-ES" sz="1100" dirty="0">
                <a:solidFill>
                  <a:schemeClr val="tx1">
                    <a:lumMod val="75000"/>
                    <a:lumOff val="25000"/>
                  </a:schemeClr>
                </a:solidFill>
              </a:rPr>
              <a:t> </a:t>
            </a:r>
            <a:r>
              <a:rPr lang="es-ES" sz="1100" dirty="0" err="1">
                <a:solidFill>
                  <a:schemeClr val="tx1">
                    <a:lumMod val="75000"/>
                    <a:lumOff val="25000"/>
                  </a:schemeClr>
                </a:solidFill>
              </a:rPr>
              <a:t>industry</a:t>
            </a:r>
            <a:r>
              <a:rPr lang="es-ES" sz="1100" dirty="0">
                <a:solidFill>
                  <a:schemeClr val="tx1">
                    <a:lumMod val="75000"/>
                    <a:lumOff val="25000"/>
                  </a:schemeClr>
                </a:solidFill>
              </a:rPr>
              <a:t> (</a:t>
            </a:r>
            <a:r>
              <a:rPr lang="es-ES" sz="1100" dirty="0" err="1">
                <a:solidFill>
                  <a:schemeClr val="tx1">
                    <a:lumMod val="75000"/>
                    <a:lumOff val="25000"/>
                  </a:schemeClr>
                </a:solidFill>
              </a:rPr>
              <a:t>Amec</a:t>
            </a:r>
            <a:r>
              <a:rPr lang="es-ES" sz="1100" dirty="0">
                <a:solidFill>
                  <a:schemeClr val="tx1">
                    <a:lumMod val="75000"/>
                    <a:lumOff val="25000"/>
                  </a:schemeClr>
                </a:solidFill>
              </a:rPr>
              <a:t> Foster </a:t>
            </a:r>
            <a:r>
              <a:rPr lang="es-ES" sz="1100" dirty="0" err="1">
                <a:solidFill>
                  <a:schemeClr val="tx1">
                    <a:lumMod val="75000"/>
                    <a:lumOff val="25000"/>
                  </a:schemeClr>
                </a:solidFill>
              </a:rPr>
              <a:t>Wheeler</a:t>
            </a:r>
            <a:r>
              <a:rPr lang="es-ES" sz="1100" dirty="0">
                <a:solidFill>
                  <a:schemeClr val="tx1">
                    <a:lumMod val="75000"/>
                    <a:lumOff val="25000"/>
                  </a:schemeClr>
                </a:solidFill>
              </a:rPr>
              <a:t>, 2015). </a:t>
            </a:r>
          </a:p>
          <a:p>
            <a:pPr marL="171450" indent="-171450">
              <a:buFont typeface="Arial"/>
              <a:buChar char="•"/>
            </a:pPr>
            <a:endParaRPr lang="es-ES" sz="1100" baseline="30000" dirty="0" smtClean="0">
              <a:solidFill>
                <a:schemeClr val="tx1">
                  <a:lumMod val="75000"/>
                  <a:lumOff val="25000"/>
                </a:schemeClr>
              </a:solidFill>
            </a:endParaRPr>
          </a:p>
        </p:txBody>
      </p:sp>
    </p:spTree>
    <p:extLst>
      <p:ext uri="{BB962C8B-B14F-4D97-AF65-F5344CB8AC3E}">
        <p14:creationId xmlns:p14="http://schemas.microsoft.com/office/powerpoint/2010/main" val="34737586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A FUNDICIOÔN.jpg"/>
          <p:cNvPicPr>
            <a:picLocks noChangeAspect="1"/>
          </p:cNvPicPr>
          <p:nvPr/>
        </p:nvPicPr>
        <p:blipFill rotWithShape="1">
          <a:blip r:embed="rId2">
            <a:extLst>
              <a:ext uri="{28A0092B-C50C-407E-A947-70E740481C1C}">
                <a14:useLocalDpi xmlns:a14="http://schemas.microsoft.com/office/drawing/2010/main" val="0"/>
              </a:ext>
            </a:extLst>
          </a:blip>
          <a:srcRect l="23271" r="32263"/>
          <a:stretch/>
        </p:blipFill>
        <p:spPr>
          <a:xfrm>
            <a:off x="0" y="0"/>
            <a:ext cx="3430674" cy="5143500"/>
          </a:xfrm>
          <a:prstGeom prst="rect">
            <a:avLst/>
          </a:prstGeom>
        </p:spPr>
      </p:pic>
      <p:sp>
        <p:nvSpPr>
          <p:cNvPr id="3" name="Rectángulo 2"/>
          <p:cNvSpPr/>
          <p:nvPr/>
        </p:nvSpPr>
        <p:spPr>
          <a:xfrm>
            <a:off x="0" y="614499"/>
            <a:ext cx="3429000" cy="1446550"/>
          </a:xfrm>
          <a:prstGeom prst="rect">
            <a:avLst/>
          </a:prstGeom>
        </p:spPr>
        <p:txBody>
          <a:bodyPr wrap="square">
            <a:spAutoFit/>
          </a:bodyPr>
          <a:lstStyle/>
          <a:p>
            <a:pPr algn="ctr"/>
            <a:r>
              <a:rPr lang="es-ES" sz="8800" b="1" dirty="0">
                <a:solidFill>
                  <a:schemeClr val="bg1"/>
                </a:solidFill>
              </a:rPr>
              <a:t>2</a:t>
            </a:r>
          </a:p>
        </p:txBody>
      </p:sp>
      <p:sp>
        <p:nvSpPr>
          <p:cNvPr id="4" name="Rectángulo 3"/>
          <p:cNvSpPr/>
          <p:nvPr/>
        </p:nvSpPr>
        <p:spPr>
          <a:xfrm>
            <a:off x="0" y="2329074"/>
            <a:ext cx="3430674" cy="1200328"/>
          </a:xfrm>
          <a:prstGeom prst="rect">
            <a:avLst/>
          </a:prstGeom>
        </p:spPr>
        <p:txBody>
          <a:bodyPr wrap="square">
            <a:spAutoFit/>
          </a:bodyPr>
          <a:lstStyle/>
          <a:p>
            <a:pPr algn="ctr"/>
            <a:r>
              <a:rPr lang="es-ES" sz="2400" b="1" dirty="0">
                <a:solidFill>
                  <a:schemeClr val="bg1"/>
                </a:solidFill>
              </a:rPr>
              <a:t>IMPROVING COMPETITIVENESS OF SMELTING AND REFINING</a:t>
            </a:r>
          </a:p>
        </p:txBody>
      </p:sp>
      <p:sp>
        <p:nvSpPr>
          <p:cNvPr id="6" name="Rectángulo 5"/>
          <p:cNvSpPr/>
          <p:nvPr/>
        </p:nvSpPr>
        <p:spPr>
          <a:xfrm>
            <a:off x="3430674" y="1070850"/>
            <a:ext cx="5713326" cy="1119281"/>
          </a:xfrm>
          <a:prstGeom prst="rect">
            <a:avLst/>
          </a:prstGeom>
        </p:spPr>
        <p:txBody>
          <a:bodyPr wrap="square">
            <a:spAutoFit/>
          </a:bodyPr>
          <a:lstStyle/>
          <a:p>
            <a:pPr hangingPunct="0">
              <a:lnSpc>
                <a:spcPct val="120000"/>
              </a:lnSpc>
            </a:pPr>
            <a:r>
              <a:rPr lang="es-ES" sz="1400" dirty="0" err="1">
                <a:solidFill>
                  <a:schemeClr val="tx1">
                    <a:lumMod val="75000"/>
                    <a:lumOff val="25000"/>
                  </a:schemeClr>
                </a:solidFill>
              </a:rPr>
              <a:t>Chilean</a:t>
            </a:r>
            <a:r>
              <a:rPr lang="es-ES" sz="1400" dirty="0">
                <a:solidFill>
                  <a:schemeClr val="tx1">
                    <a:lumMod val="75000"/>
                    <a:lumOff val="25000"/>
                  </a:schemeClr>
                </a:solidFill>
              </a:rPr>
              <a:t> </a:t>
            </a:r>
            <a:r>
              <a:rPr lang="es-ES" sz="1400" dirty="0" err="1">
                <a:solidFill>
                  <a:schemeClr val="tx1">
                    <a:lumMod val="75000"/>
                    <a:lumOff val="25000"/>
                  </a:schemeClr>
                </a:solidFill>
              </a:rPr>
              <a:t>smelters</a:t>
            </a:r>
            <a:r>
              <a:rPr lang="es-ES" sz="1400" dirty="0">
                <a:solidFill>
                  <a:schemeClr val="tx1">
                    <a:lumMod val="75000"/>
                    <a:lumOff val="25000"/>
                  </a:schemeClr>
                </a:solidFill>
              </a:rPr>
              <a:t> are at a </a:t>
            </a:r>
            <a:r>
              <a:rPr lang="es-ES" sz="1400" dirty="0" err="1">
                <a:solidFill>
                  <a:schemeClr val="tx1">
                    <a:lumMod val="75000"/>
                    <a:lumOff val="25000"/>
                  </a:schemeClr>
                </a:solidFill>
              </a:rPr>
              <a:t>disadvantage</a:t>
            </a:r>
            <a:r>
              <a:rPr lang="es-ES" sz="1400" dirty="0">
                <a:solidFill>
                  <a:schemeClr val="tx1">
                    <a:lumMod val="75000"/>
                    <a:lumOff val="25000"/>
                  </a:schemeClr>
                </a:solidFill>
              </a:rPr>
              <a:t> </a:t>
            </a:r>
            <a:r>
              <a:rPr lang="es-ES" sz="1400" dirty="0" err="1">
                <a:solidFill>
                  <a:schemeClr val="tx1">
                    <a:lumMod val="75000"/>
                    <a:lumOff val="25000"/>
                  </a:schemeClr>
                </a:solidFill>
              </a:rPr>
              <a:t>compared</a:t>
            </a:r>
            <a:r>
              <a:rPr lang="es-ES" sz="1400" dirty="0">
                <a:solidFill>
                  <a:schemeClr val="tx1">
                    <a:lumMod val="75000"/>
                    <a:lumOff val="25000"/>
                  </a:schemeClr>
                </a:solidFill>
              </a:rPr>
              <a:t> </a:t>
            </a:r>
            <a:r>
              <a:rPr lang="es-ES" sz="1400" dirty="0" err="1">
                <a:solidFill>
                  <a:schemeClr val="tx1">
                    <a:lumMod val="75000"/>
                    <a:lumOff val="25000"/>
                  </a:schemeClr>
                </a:solidFill>
              </a:rPr>
              <a:t>to</a:t>
            </a:r>
            <a:r>
              <a:rPr lang="es-ES" sz="1400" dirty="0">
                <a:solidFill>
                  <a:schemeClr val="tx1">
                    <a:lumMod val="75000"/>
                    <a:lumOff val="25000"/>
                  </a:schemeClr>
                </a:solidFill>
              </a:rPr>
              <a:t> </a:t>
            </a:r>
            <a:r>
              <a:rPr lang="es-ES" sz="1400" dirty="0" err="1" smtClean="0">
                <a:solidFill>
                  <a:schemeClr val="tx1">
                    <a:lumMod val="75000"/>
                    <a:lumOff val="25000"/>
                  </a:schemeClr>
                </a:solidFill>
              </a:rPr>
              <a:t>other</a:t>
            </a:r>
            <a:r>
              <a:rPr lang="es-ES" sz="1400" dirty="0" smtClean="0">
                <a:solidFill>
                  <a:schemeClr val="tx1">
                    <a:lumMod val="75000"/>
                    <a:lumOff val="25000"/>
                  </a:schemeClr>
                </a:solidFill>
              </a:rPr>
              <a:t> global </a:t>
            </a:r>
            <a:r>
              <a:rPr lang="es-ES" sz="1400" dirty="0" err="1">
                <a:solidFill>
                  <a:schemeClr val="tx1">
                    <a:lumMod val="75000"/>
                    <a:lumOff val="25000"/>
                  </a:schemeClr>
                </a:solidFill>
              </a:rPr>
              <a:t>actors</a:t>
            </a:r>
            <a:r>
              <a:rPr lang="es-ES" sz="1400" dirty="0">
                <a:solidFill>
                  <a:schemeClr val="tx1">
                    <a:lumMod val="75000"/>
                    <a:lumOff val="25000"/>
                  </a:schemeClr>
                </a:solidFill>
              </a:rPr>
              <a:t>, </a:t>
            </a:r>
            <a:r>
              <a:rPr lang="es-ES" sz="1400" dirty="0" err="1">
                <a:solidFill>
                  <a:schemeClr val="tx1">
                    <a:lumMod val="75000"/>
                    <a:lumOff val="25000"/>
                  </a:schemeClr>
                </a:solidFill>
              </a:rPr>
              <a:t>which</a:t>
            </a:r>
            <a:r>
              <a:rPr lang="es-ES" sz="1400" dirty="0">
                <a:solidFill>
                  <a:schemeClr val="tx1">
                    <a:lumMod val="75000"/>
                    <a:lumOff val="25000"/>
                  </a:schemeClr>
                </a:solidFill>
              </a:rPr>
              <a:t> </a:t>
            </a:r>
            <a:r>
              <a:rPr lang="es-ES" sz="1400" dirty="0" err="1">
                <a:solidFill>
                  <a:schemeClr val="tx1">
                    <a:lumMod val="75000"/>
                    <a:lumOff val="25000"/>
                  </a:schemeClr>
                </a:solidFill>
              </a:rPr>
              <a:t>is</a:t>
            </a:r>
            <a:r>
              <a:rPr lang="es-ES" sz="1400" dirty="0">
                <a:solidFill>
                  <a:schemeClr val="tx1">
                    <a:lumMod val="75000"/>
                    <a:lumOff val="25000"/>
                  </a:schemeClr>
                </a:solidFill>
              </a:rPr>
              <a:t> </a:t>
            </a:r>
            <a:r>
              <a:rPr lang="es-ES" sz="1400" dirty="0" err="1">
                <a:solidFill>
                  <a:schemeClr val="tx1">
                    <a:lumMod val="75000"/>
                    <a:lumOff val="25000"/>
                  </a:schemeClr>
                </a:solidFill>
              </a:rPr>
              <a:t>explained</a:t>
            </a:r>
            <a:r>
              <a:rPr lang="es-ES" sz="1400" dirty="0">
                <a:solidFill>
                  <a:schemeClr val="tx1">
                    <a:lumMod val="75000"/>
                    <a:lumOff val="25000"/>
                  </a:schemeClr>
                </a:solidFill>
              </a:rPr>
              <a:t> </a:t>
            </a:r>
            <a:r>
              <a:rPr lang="es-ES" sz="1400" dirty="0" err="1">
                <a:solidFill>
                  <a:schemeClr val="tx1">
                    <a:lumMod val="75000"/>
                    <a:lumOff val="25000"/>
                  </a:schemeClr>
                </a:solidFill>
              </a:rPr>
              <a:t>by</a:t>
            </a:r>
            <a:r>
              <a:rPr lang="es-ES" sz="1400" dirty="0">
                <a:solidFill>
                  <a:schemeClr val="tx1">
                    <a:lumMod val="75000"/>
                    <a:lumOff val="25000"/>
                  </a:schemeClr>
                </a:solidFill>
              </a:rPr>
              <a:t> </a:t>
            </a:r>
            <a:r>
              <a:rPr lang="es-ES" sz="1400" dirty="0" err="1">
                <a:solidFill>
                  <a:schemeClr val="tx1">
                    <a:lumMod val="75000"/>
                    <a:lumOff val="25000"/>
                  </a:schemeClr>
                </a:solidFill>
              </a:rPr>
              <a:t>low</a:t>
            </a:r>
            <a:r>
              <a:rPr lang="es-ES" sz="1400" dirty="0">
                <a:solidFill>
                  <a:schemeClr val="tx1">
                    <a:lumMod val="75000"/>
                    <a:lumOff val="25000"/>
                  </a:schemeClr>
                </a:solidFill>
              </a:rPr>
              <a:t> </a:t>
            </a:r>
            <a:r>
              <a:rPr lang="es-ES" sz="1400" dirty="0" err="1">
                <a:solidFill>
                  <a:schemeClr val="tx1">
                    <a:lumMod val="75000"/>
                    <a:lumOff val="25000"/>
                  </a:schemeClr>
                </a:solidFill>
              </a:rPr>
              <a:t>revenues</a:t>
            </a:r>
            <a:r>
              <a:rPr lang="es-ES" sz="1400" dirty="0">
                <a:solidFill>
                  <a:schemeClr val="tx1">
                    <a:lumMod val="75000"/>
                    <a:lumOff val="25000"/>
                  </a:schemeClr>
                </a:solidFill>
              </a:rPr>
              <a:t>, </a:t>
            </a:r>
            <a:r>
              <a:rPr lang="es-ES" sz="1400" dirty="0" err="1" smtClean="0">
                <a:solidFill>
                  <a:schemeClr val="tx1">
                    <a:lumMod val="75000"/>
                    <a:lumOff val="25000"/>
                  </a:schemeClr>
                </a:solidFill>
              </a:rPr>
              <a:t>high</a:t>
            </a:r>
            <a:r>
              <a:rPr lang="es-ES" sz="1400" dirty="0" smtClean="0">
                <a:solidFill>
                  <a:schemeClr val="tx1">
                    <a:lumMod val="75000"/>
                    <a:lumOff val="25000"/>
                  </a:schemeClr>
                </a:solidFill>
              </a:rPr>
              <a:t> </a:t>
            </a:r>
            <a:r>
              <a:rPr lang="es-ES" sz="1400" dirty="0" err="1" smtClean="0">
                <a:solidFill>
                  <a:schemeClr val="tx1">
                    <a:lumMod val="75000"/>
                    <a:lumOff val="25000"/>
                  </a:schemeClr>
                </a:solidFill>
              </a:rPr>
              <a:t>costs</a:t>
            </a:r>
            <a:r>
              <a:rPr lang="es-ES" sz="1400" dirty="0" smtClean="0">
                <a:solidFill>
                  <a:schemeClr val="tx1">
                    <a:lumMod val="75000"/>
                    <a:lumOff val="25000"/>
                  </a:schemeClr>
                </a:solidFill>
              </a:rPr>
              <a:t> </a:t>
            </a:r>
            <a:r>
              <a:rPr lang="es-ES" sz="1400" dirty="0">
                <a:solidFill>
                  <a:schemeClr val="tx1">
                    <a:lumMod val="75000"/>
                    <a:lumOff val="25000"/>
                  </a:schemeClr>
                </a:solidFill>
              </a:rPr>
              <a:t>(labor and </a:t>
            </a:r>
            <a:r>
              <a:rPr lang="es-ES" sz="1400" dirty="0" err="1">
                <a:solidFill>
                  <a:schemeClr val="tx1">
                    <a:lumMod val="75000"/>
                    <a:lumOff val="25000"/>
                  </a:schemeClr>
                </a:solidFill>
              </a:rPr>
              <a:t>energy</a:t>
            </a:r>
            <a:r>
              <a:rPr lang="es-ES" sz="1400" dirty="0">
                <a:solidFill>
                  <a:schemeClr val="tx1">
                    <a:lumMod val="75000"/>
                    <a:lumOff val="25000"/>
                  </a:schemeClr>
                </a:solidFill>
              </a:rPr>
              <a:t>) and </a:t>
            </a:r>
            <a:r>
              <a:rPr lang="es-ES" sz="1400" dirty="0" err="1">
                <a:solidFill>
                  <a:schemeClr val="tx1">
                    <a:lumMod val="75000"/>
                    <a:lumOff val="25000"/>
                  </a:schemeClr>
                </a:solidFill>
              </a:rPr>
              <a:t>low</a:t>
            </a:r>
            <a:r>
              <a:rPr lang="es-ES" sz="1400" dirty="0">
                <a:solidFill>
                  <a:schemeClr val="tx1">
                    <a:lumMod val="75000"/>
                    <a:lumOff val="25000"/>
                  </a:schemeClr>
                </a:solidFill>
              </a:rPr>
              <a:t> </a:t>
            </a:r>
            <a:r>
              <a:rPr lang="es-ES" sz="1400" dirty="0" err="1">
                <a:solidFill>
                  <a:schemeClr val="tx1">
                    <a:lumMod val="75000"/>
                    <a:lumOff val="25000"/>
                  </a:schemeClr>
                </a:solidFill>
              </a:rPr>
              <a:t>metallurgical</a:t>
            </a:r>
            <a:r>
              <a:rPr lang="es-ES" sz="1400" dirty="0">
                <a:solidFill>
                  <a:schemeClr val="tx1">
                    <a:lumMod val="75000"/>
                    <a:lumOff val="25000"/>
                  </a:schemeClr>
                </a:solidFill>
              </a:rPr>
              <a:t> </a:t>
            </a:r>
            <a:r>
              <a:rPr lang="es-ES" sz="1400" dirty="0" err="1" smtClean="0">
                <a:solidFill>
                  <a:schemeClr val="tx1">
                    <a:lumMod val="75000"/>
                    <a:lumOff val="25000"/>
                  </a:schemeClr>
                </a:solidFill>
              </a:rPr>
              <a:t>recovery</a:t>
            </a:r>
            <a:r>
              <a:rPr lang="es-ES" sz="1400" dirty="0" smtClean="0">
                <a:solidFill>
                  <a:schemeClr val="tx1">
                    <a:lumMod val="75000"/>
                    <a:lumOff val="25000"/>
                  </a:schemeClr>
                </a:solidFill>
              </a:rPr>
              <a:t> </a:t>
            </a:r>
            <a:r>
              <a:rPr lang="es-ES" sz="1400" dirty="0" err="1" smtClean="0">
                <a:solidFill>
                  <a:schemeClr val="tx1">
                    <a:lumMod val="75000"/>
                    <a:lumOff val="25000"/>
                  </a:schemeClr>
                </a:solidFill>
              </a:rPr>
              <a:t>rates</a:t>
            </a:r>
            <a:r>
              <a:rPr lang="es-ES" sz="1400" dirty="0">
                <a:solidFill>
                  <a:schemeClr val="tx1">
                    <a:lumMod val="75000"/>
                    <a:lumOff val="25000"/>
                  </a:schemeClr>
                </a:solidFill>
              </a:rPr>
              <a:t>, and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obsolete</a:t>
            </a:r>
            <a:r>
              <a:rPr lang="es-ES" sz="1400" dirty="0">
                <a:solidFill>
                  <a:schemeClr val="tx1">
                    <a:lumMod val="75000"/>
                    <a:lumOff val="25000"/>
                  </a:schemeClr>
                </a:solidFill>
              </a:rPr>
              <a:t> </a:t>
            </a:r>
            <a:r>
              <a:rPr lang="es-ES" sz="1400" dirty="0" err="1">
                <a:solidFill>
                  <a:schemeClr val="tx1">
                    <a:lumMod val="75000"/>
                    <a:lumOff val="25000"/>
                  </a:schemeClr>
                </a:solidFill>
              </a:rPr>
              <a:t>technologies</a:t>
            </a:r>
            <a:r>
              <a:rPr lang="es-ES" sz="1400" dirty="0">
                <a:solidFill>
                  <a:schemeClr val="tx1">
                    <a:lumMod val="75000"/>
                    <a:lumOff val="25000"/>
                  </a:schemeClr>
                </a:solidFill>
              </a:rPr>
              <a:t> </a:t>
            </a:r>
            <a:r>
              <a:rPr lang="es-ES" sz="1400" dirty="0" err="1">
                <a:solidFill>
                  <a:schemeClr val="tx1">
                    <a:lumMod val="75000"/>
                    <a:lumOff val="25000"/>
                  </a:schemeClr>
                </a:solidFill>
              </a:rPr>
              <a:t>they</a:t>
            </a:r>
            <a:r>
              <a:rPr lang="es-ES" sz="1400" dirty="0">
                <a:solidFill>
                  <a:schemeClr val="tx1">
                    <a:lumMod val="75000"/>
                    <a:lumOff val="25000"/>
                  </a:schemeClr>
                </a:solidFill>
              </a:rPr>
              <a:t> </a:t>
            </a:r>
            <a:r>
              <a:rPr lang="es-ES" sz="1400" dirty="0" err="1">
                <a:solidFill>
                  <a:schemeClr val="tx1">
                    <a:lumMod val="75000"/>
                    <a:lumOff val="25000"/>
                  </a:schemeClr>
                </a:solidFill>
              </a:rPr>
              <a:t>operate</a:t>
            </a:r>
            <a:r>
              <a:rPr lang="es-ES" sz="1400" dirty="0">
                <a:solidFill>
                  <a:schemeClr val="tx1">
                    <a:lumMod val="75000"/>
                    <a:lumOff val="25000"/>
                  </a:schemeClr>
                </a:solidFill>
              </a:rPr>
              <a:t> </a:t>
            </a:r>
            <a:r>
              <a:rPr lang="es-ES" sz="1400" dirty="0" err="1">
                <a:solidFill>
                  <a:schemeClr val="tx1">
                    <a:lumMod val="75000"/>
                    <a:lumOff val="25000"/>
                  </a:schemeClr>
                </a:solidFill>
              </a:rPr>
              <a:t>with</a:t>
            </a:r>
            <a:r>
              <a:rPr lang="es-ES" sz="1400" dirty="0">
                <a:solidFill>
                  <a:schemeClr val="tx1">
                    <a:lumMod val="75000"/>
                    <a:lumOff val="25000"/>
                  </a:schemeClr>
                </a:solidFill>
              </a:rPr>
              <a:t>.</a:t>
            </a:r>
          </a:p>
        </p:txBody>
      </p:sp>
      <p:sp>
        <p:nvSpPr>
          <p:cNvPr id="11" name="Rectángulo 10"/>
          <p:cNvSpPr/>
          <p:nvPr/>
        </p:nvSpPr>
        <p:spPr>
          <a:xfrm>
            <a:off x="3564974" y="2431665"/>
            <a:ext cx="5100658" cy="1692771"/>
          </a:xfrm>
          <a:prstGeom prst="rect">
            <a:avLst/>
          </a:prstGeom>
          <a:ln>
            <a:noFill/>
          </a:ln>
        </p:spPr>
        <p:txBody>
          <a:bodyPr wrap="square">
            <a:spAutoFit/>
          </a:bodyPr>
          <a:lstStyle/>
          <a:p>
            <a:r>
              <a:rPr lang="es-ES" sz="1600" b="1" dirty="0" err="1" smtClean="0">
                <a:solidFill>
                  <a:srgbClr val="2271C4"/>
                </a:solidFill>
              </a:rPr>
              <a:t>Challenge</a:t>
            </a:r>
            <a:r>
              <a:rPr lang="es-ES" sz="1600" b="1" dirty="0" smtClean="0">
                <a:solidFill>
                  <a:srgbClr val="2271C4"/>
                </a:solidFill>
              </a:rPr>
              <a:t> No. 1</a:t>
            </a:r>
            <a:r>
              <a:rPr lang="es-ES" sz="1400" dirty="0" smtClean="0">
                <a:solidFill>
                  <a:schemeClr val="tx1">
                    <a:lumMod val="75000"/>
                    <a:lumOff val="25000"/>
                  </a:schemeClr>
                </a:solidFill>
              </a:rPr>
              <a:t>: </a:t>
            </a:r>
            <a:r>
              <a:rPr lang="es-ES" sz="1400" dirty="0" err="1">
                <a:solidFill>
                  <a:schemeClr val="tx1">
                    <a:lumMod val="75000"/>
                    <a:lumOff val="25000"/>
                  </a:schemeClr>
                </a:solidFill>
              </a:rPr>
              <a:t>Increasing</a:t>
            </a:r>
            <a:r>
              <a:rPr lang="es-ES" sz="1400" dirty="0">
                <a:solidFill>
                  <a:schemeClr val="tx1">
                    <a:lumMod val="75000"/>
                    <a:lumOff val="25000"/>
                  </a:schemeClr>
                </a:solidFill>
              </a:rPr>
              <a:t> </a:t>
            </a:r>
            <a:r>
              <a:rPr lang="es-ES" sz="1400" dirty="0" err="1" smtClean="0">
                <a:solidFill>
                  <a:schemeClr val="tx1">
                    <a:lumMod val="75000"/>
                    <a:lumOff val="25000"/>
                  </a:schemeClr>
                </a:solidFill>
              </a:rPr>
              <a:t>efficiency</a:t>
            </a:r>
            <a:r>
              <a:rPr lang="es-ES" sz="1400" dirty="0" smtClean="0">
                <a:solidFill>
                  <a:schemeClr val="tx1">
                    <a:lumMod val="75000"/>
                    <a:lumOff val="25000"/>
                  </a:schemeClr>
                </a:solidFill>
              </a:rPr>
              <a:t>.</a:t>
            </a:r>
          </a:p>
          <a:p>
            <a:endParaRPr lang="es-ES" sz="1400" dirty="0" smtClean="0">
              <a:solidFill>
                <a:schemeClr val="tx1">
                  <a:lumMod val="75000"/>
                  <a:lumOff val="25000"/>
                </a:schemeClr>
              </a:solidFill>
            </a:endParaRPr>
          </a:p>
          <a:p>
            <a:endParaRPr lang="es-ES" sz="1400" dirty="0">
              <a:solidFill>
                <a:schemeClr val="tx1">
                  <a:lumMod val="75000"/>
                  <a:lumOff val="25000"/>
                </a:schemeClr>
              </a:solidFill>
            </a:endParaRPr>
          </a:p>
          <a:p>
            <a:r>
              <a:rPr lang="es-ES" sz="1600" b="1" dirty="0" err="1">
                <a:solidFill>
                  <a:srgbClr val="2271C4"/>
                </a:solidFill>
              </a:rPr>
              <a:t>Challenge</a:t>
            </a:r>
            <a:r>
              <a:rPr lang="es-ES" sz="1600" b="1" dirty="0">
                <a:solidFill>
                  <a:srgbClr val="2271C4"/>
                </a:solidFill>
              </a:rPr>
              <a:t> No. </a:t>
            </a:r>
            <a:r>
              <a:rPr lang="es-ES" sz="1600" b="1" dirty="0" smtClean="0">
                <a:solidFill>
                  <a:srgbClr val="2271C4"/>
                </a:solidFill>
              </a:rPr>
              <a:t>2</a:t>
            </a:r>
            <a:r>
              <a:rPr lang="es-ES" sz="1200" dirty="0" smtClean="0">
                <a:solidFill>
                  <a:schemeClr val="tx1">
                    <a:lumMod val="75000"/>
                    <a:lumOff val="25000"/>
                  </a:schemeClr>
                </a:solidFill>
              </a:rPr>
              <a:t>: </a:t>
            </a:r>
            <a:r>
              <a:rPr lang="es-ES" sz="1400" dirty="0" err="1" smtClean="0">
                <a:solidFill>
                  <a:schemeClr val="tx1">
                    <a:lumMod val="75000"/>
                    <a:lumOff val="25000"/>
                  </a:schemeClr>
                </a:solidFill>
              </a:rPr>
              <a:t>Reducing</a:t>
            </a:r>
            <a:r>
              <a:rPr lang="es-ES" sz="1400" dirty="0" smtClean="0">
                <a:solidFill>
                  <a:schemeClr val="tx1">
                    <a:lumMod val="75000"/>
                    <a:lumOff val="25000"/>
                  </a:schemeClr>
                </a:solidFill>
              </a:rPr>
              <a:t>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environmental</a:t>
            </a:r>
            <a:r>
              <a:rPr lang="es-ES" sz="1400" dirty="0">
                <a:solidFill>
                  <a:schemeClr val="tx1">
                    <a:lumMod val="75000"/>
                    <a:lumOff val="25000"/>
                  </a:schemeClr>
                </a:solidFill>
              </a:rPr>
              <a:t> </a:t>
            </a:r>
            <a:r>
              <a:rPr lang="es-ES" sz="1400" dirty="0" err="1">
                <a:solidFill>
                  <a:schemeClr val="tx1">
                    <a:lumMod val="75000"/>
                    <a:lumOff val="25000"/>
                  </a:schemeClr>
                </a:solidFill>
              </a:rPr>
              <a:t>impact</a:t>
            </a:r>
            <a:r>
              <a:rPr lang="es-ES" sz="1400" dirty="0" smtClean="0">
                <a:solidFill>
                  <a:schemeClr val="tx1">
                    <a:lumMod val="75000"/>
                    <a:lumOff val="25000"/>
                  </a:schemeClr>
                </a:solidFill>
              </a:rPr>
              <a:t>.</a:t>
            </a:r>
          </a:p>
          <a:p>
            <a:endParaRPr lang="es-ES" sz="1400" dirty="0" smtClean="0">
              <a:solidFill>
                <a:schemeClr val="tx1">
                  <a:lumMod val="75000"/>
                  <a:lumOff val="25000"/>
                </a:schemeClr>
              </a:solidFill>
            </a:endParaRPr>
          </a:p>
          <a:p>
            <a:endParaRPr lang="es-ES" sz="1400" dirty="0">
              <a:solidFill>
                <a:schemeClr val="tx1">
                  <a:lumMod val="75000"/>
                  <a:lumOff val="25000"/>
                </a:schemeClr>
              </a:solidFill>
            </a:endParaRPr>
          </a:p>
          <a:p>
            <a:r>
              <a:rPr lang="es-ES" sz="1600" b="1" dirty="0" err="1">
                <a:solidFill>
                  <a:srgbClr val="2271C4"/>
                </a:solidFill>
              </a:rPr>
              <a:t>Challenge</a:t>
            </a:r>
            <a:r>
              <a:rPr lang="es-ES" sz="1600" b="1" dirty="0">
                <a:solidFill>
                  <a:srgbClr val="2271C4"/>
                </a:solidFill>
              </a:rPr>
              <a:t> No. </a:t>
            </a:r>
            <a:r>
              <a:rPr lang="es-ES" sz="1600" b="1" dirty="0" smtClean="0">
                <a:solidFill>
                  <a:srgbClr val="2271C4"/>
                </a:solidFill>
              </a:rPr>
              <a:t>3</a:t>
            </a:r>
            <a:r>
              <a:rPr lang="es-ES" sz="1200" dirty="0" smtClean="0">
                <a:solidFill>
                  <a:schemeClr val="tx1">
                    <a:lumMod val="75000"/>
                    <a:lumOff val="25000"/>
                  </a:schemeClr>
                </a:solidFill>
              </a:rPr>
              <a:t>: </a:t>
            </a:r>
            <a:r>
              <a:rPr lang="es-ES" sz="1400" dirty="0" err="1" smtClean="0">
                <a:solidFill>
                  <a:schemeClr val="tx1">
                    <a:lumMod val="75000"/>
                    <a:lumOff val="25000"/>
                  </a:schemeClr>
                </a:solidFill>
              </a:rPr>
              <a:t>Improving</a:t>
            </a:r>
            <a:r>
              <a:rPr lang="es-ES" sz="1400" dirty="0" smtClean="0">
                <a:solidFill>
                  <a:schemeClr val="tx1">
                    <a:lumMod val="75000"/>
                    <a:lumOff val="25000"/>
                  </a:schemeClr>
                </a:solidFill>
              </a:rPr>
              <a:t> </a:t>
            </a:r>
            <a:r>
              <a:rPr lang="es-ES" sz="1400" dirty="0">
                <a:solidFill>
                  <a:schemeClr val="tx1">
                    <a:lumMod val="75000"/>
                    <a:lumOff val="25000"/>
                  </a:schemeClr>
                </a:solidFill>
              </a:rPr>
              <a:t>labor </a:t>
            </a:r>
            <a:r>
              <a:rPr lang="es-ES" sz="1400" dirty="0" err="1">
                <a:solidFill>
                  <a:schemeClr val="tx1">
                    <a:lumMod val="75000"/>
                    <a:lumOff val="25000"/>
                  </a:schemeClr>
                </a:solidFill>
              </a:rPr>
              <a:t>conditions</a:t>
            </a:r>
            <a:r>
              <a:rPr lang="es-ES" sz="1400" dirty="0" smtClean="0">
                <a:solidFill>
                  <a:schemeClr val="tx1">
                    <a:lumMod val="75000"/>
                    <a:lumOff val="25000"/>
                  </a:schemeClr>
                </a:solidFill>
              </a:rPr>
              <a:t>.</a:t>
            </a:r>
            <a:endParaRPr lang="es-ES" sz="1400" dirty="0">
              <a:solidFill>
                <a:schemeClr val="tx1">
                  <a:lumMod val="75000"/>
                  <a:lumOff val="25000"/>
                </a:schemeClr>
              </a:solidFill>
            </a:endParaRPr>
          </a:p>
        </p:txBody>
      </p:sp>
    </p:spTree>
    <p:extLst>
      <p:ext uri="{BB962C8B-B14F-4D97-AF65-F5344CB8AC3E}">
        <p14:creationId xmlns:p14="http://schemas.microsoft.com/office/powerpoint/2010/main" val="40236124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6-09-19 a la(s) 12.41.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78" y="2164183"/>
            <a:ext cx="4728538" cy="2979317"/>
          </a:xfrm>
          <a:prstGeom prst="rect">
            <a:avLst/>
          </a:prstGeom>
        </p:spPr>
      </p:pic>
      <p:pic>
        <p:nvPicPr>
          <p:cNvPr id="3" name="Imagen 2" descr="Captura de pantalla 2016-09-19 a la(s) 12.42.31.png"/>
          <p:cNvPicPr>
            <a:picLocks noChangeAspect="1"/>
          </p:cNvPicPr>
          <p:nvPr/>
        </p:nvPicPr>
        <p:blipFill rotWithShape="1">
          <a:blip r:embed="rId3">
            <a:extLst>
              <a:ext uri="{28A0092B-C50C-407E-A947-70E740481C1C}">
                <a14:useLocalDpi xmlns:a14="http://schemas.microsoft.com/office/drawing/2010/main" val="0"/>
              </a:ext>
            </a:extLst>
          </a:blip>
          <a:srcRect t="6441"/>
          <a:stretch/>
        </p:blipFill>
        <p:spPr>
          <a:xfrm>
            <a:off x="5023687" y="2280535"/>
            <a:ext cx="4051512" cy="2836134"/>
          </a:xfrm>
          <a:prstGeom prst="rect">
            <a:avLst/>
          </a:prstGeom>
        </p:spPr>
      </p:pic>
      <p:sp>
        <p:nvSpPr>
          <p:cNvPr id="4" name="Rectángulo 3"/>
          <p:cNvSpPr/>
          <p:nvPr/>
        </p:nvSpPr>
        <p:spPr>
          <a:xfrm>
            <a:off x="178878" y="567735"/>
            <a:ext cx="8599521" cy="1431161"/>
          </a:xfrm>
          <a:prstGeom prst="rect">
            <a:avLst/>
          </a:prstGeom>
        </p:spPr>
        <p:txBody>
          <a:bodyPr wrap="square">
            <a:spAutoFit/>
          </a:bodyPr>
          <a:lstStyle/>
          <a:p>
            <a:pPr marL="171450" indent="-171450">
              <a:spcAft>
                <a:spcPts val="600"/>
              </a:spcAft>
              <a:buFont typeface="Arial"/>
              <a:buChar char="•"/>
            </a:pPr>
            <a:r>
              <a:rPr lang="es-ES" sz="1100" dirty="0" err="1" smtClean="0">
                <a:solidFill>
                  <a:schemeClr val="tx1">
                    <a:lumMod val="75000"/>
                    <a:lumOff val="25000"/>
                  </a:schemeClr>
                </a:solidFill>
              </a:rPr>
              <a:t>The</a:t>
            </a:r>
            <a:r>
              <a:rPr lang="es-ES" sz="1100" dirty="0" smtClean="0">
                <a:solidFill>
                  <a:schemeClr val="tx1">
                    <a:lumMod val="75000"/>
                    <a:lumOff val="25000"/>
                  </a:schemeClr>
                </a:solidFill>
              </a:rPr>
              <a:t> </a:t>
            </a:r>
            <a:r>
              <a:rPr lang="es-ES" sz="1100" dirty="0">
                <a:solidFill>
                  <a:schemeClr val="tx1">
                    <a:lumMod val="75000"/>
                    <a:lumOff val="25000"/>
                  </a:schemeClr>
                </a:solidFill>
              </a:rPr>
              <a:t>5.7</a:t>
            </a:r>
            <a:r>
              <a:rPr lang="es-ES" sz="1100" dirty="0" smtClean="0">
                <a:solidFill>
                  <a:schemeClr val="tx1">
                    <a:lumMod val="75000"/>
                    <a:lumOff val="25000"/>
                  </a:schemeClr>
                </a:solidFill>
              </a:rPr>
              <a:t>% </a:t>
            </a:r>
            <a:r>
              <a:rPr lang="es-ES" sz="1100" dirty="0" err="1" smtClean="0">
                <a:solidFill>
                  <a:schemeClr val="tx1">
                    <a:lumMod val="75000"/>
                    <a:lumOff val="25000"/>
                  </a:schemeClr>
                </a:solidFill>
              </a:rPr>
              <a:t>annual</a:t>
            </a:r>
            <a:r>
              <a:rPr lang="es-ES" sz="1100" dirty="0" smtClean="0">
                <a:solidFill>
                  <a:schemeClr val="tx1">
                    <a:lumMod val="75000"/>
                    <a:lumOff val="25000"/>
                  </a:schemeClr>
                </a:solidFill>
              </a:rPr>
              <a:t> </a:t>
            </a:r>
            <a:r>
              <a:rPr lang="es-ES" sz="1100" dirty="0" err="1">
                <a:solidFill>
                  <a:schemeClr val="tx1">
                    <a:lumMod val="75000"/>
                    <a:lumOff val="25000"/>
                  </a:schemeClr>
                </a:solidFill>
              </a:rPr>
              <a:t>increase</a:t>
            </a:r>
            <a:r>
              <a:rPr lang="es-ES" sz="1100" dirty="0">
                <a:solidFill>
                  <a:schemeClr val="tx1">
                    <a:lumMod val="75000"/>
                    <a:lumOff val="25000"/>
                  </a:schemeClr>
                </a:solidFill>
              </a:rPr>
              <a:t> in fine </a:t>
            </a:r>
            <a:r>
              <a:rPr lang="es-ES" sz="1100" dirty="0" err="1">
                <a:solidFill>
                  <a:schemeClr val="tx1">
                    <a:lumMod val="75000"/>
                    <a:lumOff val="25000"/>
                  </a:schemeClr>
                </a:solidFill>
              </a:rPr>
              <a:t>copper</a:t>
            </a:r>
            <a:r>
              <a:rPr lang="es-ES" sz="1100" dirty="0">
                <a:solidFill>
                  <a:schemeClr val="tx1">
                    <a:lumMod val="75000"/>
                    <a:lumOff val="25000"/>
                  </a:schemeClr>
                </a:solidFill>
              </a:rPr>
              <a:t> </a:t>
            </a:r>
            <a:r>
              <a:rPr lang="es-ES" sz="1100" dirty="0" err="1" smtClean="0">
                <a:solidFill>
                  <a:schemeClr val="tx1">
                    <a:lumMod val="75000"/>
                    <a:lumOff val="25000"/>
                  </a:schemeClr>
                </a:solidFill>
              </a:rPr>
              <a:t>contained</a:t>
            </a:r>
            <a:r>
              <a:rPr lang="es-ES" sz="1100" dirty="0" smtClean="0">
                <a:solidFill>
                  <a:schemeClr val="tx1">
                    <a:lumMod val="75000"/>
                    <a:lumOff val="25000"/>
                  </a:schemeClr>
                </a:solidFill>
              </a:rPr>
              <a:t> in </a:t>
            </a:r>
            <a:r>
              <a:rPr lang="es-ES" sz="1100" dirty="0" err="1" smtClean="0">
                <a:solidFill>
                  <a:schemeClr val="tx1">
                    <a:lumMod val="75000"/>
                    <a:lumOff val="25000"/>
                  </a:schemeClr>
                </a:solidFill>
              </a:rPr>
              <a:t>concentrates</a:t>
            </a:r>
            <a:r>
              <a:rPr lang="es-ES" sz="1100" dirty="0" smtClean="0">
                <a:solidFill>
                  <a:schemeClr val="tx1">
                    <a:lumMod val="75000"/>
                    <a:lumOff val="25000"/>
                  </a:schemeClr>
                </a:solidFill>
              </a:rPr>
              <a:t> </a:t>
            </a:r>
            <a:r>
              <a:rPr lang="es-ES" sz="1100" dirty="0" err="1" smtClean="0">
                <a:solidFill>
                  <a:schemeClr val="tx1">
                    <a:lumMod val="75000"/>
                    <a:lumOff val="25000"/>
                  </a:schemeClr>
                </a:solidFill>
              </a:rPr>
              <a:t>means</a:t>
            </a:r>
            <a:r>
              <a:rPr lang="es-ES" sz="1100" dirty="0" smtClean="0">
                <a:solidFill>
                  <a:schemeClr val="tx1">
                    <a:lumMod val="75000"/>
                    <a:lumOff val="25000"/>
                  </a:schemeClr>
                </a:solidFill>
              </a:rPr>
              <a:t> </a:t>
            </a:r>
            <a:r>
              <a:rPr lang="es-ES" sz="1100" dirty="0" err="1">
                <a:solidFill>
                  <a:schemeClr val="tx1">
                    <a:lumMod val="75000"/>
                    <a:lumOff val="25000"/>
                  </a:schemeClr>
                </a:solidFill>
              </a:rPr>
              <a:t>that</a:t>
            </a:r>
            <a:r>
              <a:rPr lang="es-ES" sz="1100" dirty="0">
                <a:solidFill>
                  <a:schemeClr val="tx1">
                    <a:lumMod val="75000"/>
                    <a:lumOff val="25000"/>
                  </a:schemeClr>
                </a:solidFill>
              </a:rPr>
              <a:t> </a:t>
            </a:r>
            <a:r>
              <a:rPr lang="es-ES" sz="1100" dirty="0" err="1">
                <a:solidFill>
                  <a:schemeClr val="tx1">
                    <a:lumMod val="75000"/>
                    <a:lumOff val="25000"/>
                  </a:schemeClr>
                </a:solidFill>
              </a:rPr>
              <a:t>treatment</a:t>
            </a:r>
            <a:r>
              <a:rPr lang="es-ES" sz="1100" dirty="0">
                <a:solidFill>
                  <a:schemeClr val="tx1">
                    <a:lumMod val="75000"/>
                    <a:lumOff val="25000"/>
                  </a:schemeClr>
                </a:solidFill>
              </a:rPr>
              <a:t> </a:t>
            </a:r>
            <a:r>
              <a:rPr lang="es-ES" sz="1100" dirty="0" smtClean="0">
                <a:solidFill>
                  <a:schemeClr val="tx1">
                    <a:lumMod val="75000"/>
                    <a:lumOff val="25000"/>
                  </a:schemeClr>
                </a:solidFill>
              </a:rPr>
              <a:t>of </a:t>
            </a:r>
            <a:r>
              <a:rPr lang="es-ES" sz="1100" dirty="0" err="1" smtClean="0">
                <a:solidFill>
                  <a:schemeClr val="tx1">
                    <a:lumMod val="75000"/>
                    <a:lumOff val="25000"/>
                  </a:schemeClr>
                </a:solidFill>
              </a:rPr>
              <a:t>the</a:t>
            </a:r>
            <a:r>
              <a:rPr lang="es-ES" sz="1100" dirty="0" smtClean="0">
                <a:solidFill>
                  <a:schemeClr val="tx1">
                    <a:lumMod val="75000"/>
                    <a:lumOff val="25000"/>
                  </a:schemeClr>
                </a:solidFill>
              </a:rPr>
              <a:t> </a:t>
            </a:r>
            <a:r>
              <a:rPr lang="es-ES" sz="1100" dirty="0">
                <a:solidFill>
                  <a:schemeClr val="tx1">
                    <a:lumMod val="75000"/>
                    <a:lumOff val="25000"/>
                  </a:schemeClr>
                </a:solidFill>
              </a:rPr>
              <a:t>ore </a:t>
            </a:r>
            <a:r>
              <a:rPr lang="es-ES" sz="1100" dirty="0" err="1">
                <a:solidFill>
                  <a:schemeClr val="tx1">
                    <a:lumMod val="75000"/>
                    <a:lumOff val="25000"/>
                  </a:schemeClr>
                </a:solidFill>
              </a:rPr>
              <a:t>must</a:t>
            </a:r>
            <a:r>
              <a:rPr lang="es-ES" sz="1100" dirty="0">
                <a:solidFill>
                  <a:schemeClr val="tx1">
                    <a:lumMod val="75000"/>
                    <a:lumOff val="25000"/>
                  </a:schemeClr>
                </a:solidFill>
              </a:rPr>
              <a:t> </a:t>
            </a:r>
            <a:r>
              <a:rPr lang="es-ES" sz="1100" dirty="0" err="1">
                <a:solidFill>
                  <a:schemeClr val="tx1">
                    <a:lumMod val="75000"/>
                    <a:lumOff val="25000"/>
                  </a:schemeClr>
                </a:solidFill>
              </a:rPr>
              <a:t>grow</a:t>
            </a:r>
            <a:r>
              <a:rPr lang="es-ES" sz="1100" dirty="0">
                <a:solidFill>
                  <a:schemeClr val="tx1">
                    <a:lumMod val="75000"/>
                    <a:lumOff val="25000"/>
                  </a:schemeClr>
                </a:solidFill>
              </a:rPr>
              <a:t> at a </a:t>
            </a:r>
            <a:r>
              <a:rPr lang="es-ES" sz="1100" dirty="0" err="1">
                <a:solidFill>
                  <a:schemeClr val="tx1">
                    <a:lumMod val="75000"/>
                    <a:lumOff val="25000"/>
                  </a:schemeClr>
                </a:solidFill>
              </a:rPr>
              <a:t>rate</a:t>
            </a:r>
            <a:r>
              <a:rPr lang="es-ES" sz="1100" dirty="0">
                <a:solidFill>
                  <a:schemeClr val="tx1">
                    <a:lumMod val="75000"/>
                    <a:lumOff val="25000"/>
                  </a:schemeClr>
                </a:solidFill>
              </a:rPr>
              <a:t> of 8% </a:t>
            </a:r>
            <a:r>
              <a:rPr lang="es-ES" sz="1100" dirty="0" err="1">
                <a:solidFill>
                  <a:schemeClr val="tx1">
                    <a:lumMod val="75000"/>
                    <a:lumOff val="25000"/>
                  </a:schemeClr>
                </a:solidFill>
              </a:rPr>
              <a:t>annually</a:t>
            </a:r>
            <a:r>
              <a:rPr lang="es-ES" sz="1100" dirty="0" smtClean="0">
                <a:solidFill>
                  <a:schemeClr val="tx1">
                    <a:lumMod val="75000"/>
                    <a:lumOff val="25000"/>
                  </a:schemeClr>
                </a:solidFill>
              </a:rPr>
              <a:t>, </a:t>
            </a:r>
            <a:r>
              <a:rPr lang="es-ES" sz="1100" dirty="0" err="1" smtClean="0">
                <a:solidFill>
                  <a:schemeClr val="tx1">
                    <a:lumMod val="75000"/>
                    <a:lumOff val="25000"/>
                  </a:schemeClr>
                </a:solidFill>
              </a:rPr>
              <a:t>increasing</a:t>
            </a:r>
            <a:r>
              <a:rPr lang="es-ES" sz="1100" dirty="0" smtClean="0">
                <a:solidFill>
                  <a:schemeClr val="tx1">
                    <a:lumMod val="75000"/>
                    <a:lumOff val="25000"/>
                  </a:schemeClr>
                </a:solidFill>
              </a:rPr>
              <a:t> </a:t>
            </a:r>
            <a:r>
              <a:rPr lang="es-ES" sz="1100" dirty="0" err="1">
                <a:solidFill>
                  <a:schemeClr val="tx1">
                    <a:lumMod val="75000"/>
                    <a:lumOff val="25000"/>
                  </a:schemeClr>
                </a:solidFill>
              </a:rPr>
              <a:t>from</a:t>
            </a:r>
            <a:r>
              <a:rPr lang="es-ES" sz="1100" dirty="0">
                <a:solidFill>
                  <a:schemeClr val="tx1">
                    <a:lumMod val="75000"/>
                    <a:lumOff val="25000"/>
                  </a:schemeClr>
                </a:solidFill>
              </a:rPr>
              <a:t> 549 </a:t>
            </a:r>
            <a:r>
              <a:rPr lang="es-ES" sz="1100" dirty="0" err="1">
                <a:solidFill>
                  <a:schemeClr val="tx1">
                    <a:lumMod val="75000"/>
                    <a:lumOff val="25000"/>
                  </a:schemeClr>
                </a:solidFill>
              </a:rPr>
              <a:t>million</a:t>
            </a:r>
            <a:r>
              <a:rPr lang="es-ES" sz="1100" dirty="0">
                <a:solidFill>
                  <a:schemeClr val="tx1">
                    <a:lumMod val="75000"/>
                    <a:lumOff val="25000"/>
                  </a:schemeClr>
                </a:solidFill>
              </a:rPr>
              <a:t> </a:t>
            </a:r>
            <a:r>
              <a:rPr lang="es-ES" sz="1100" dirty="0" err="1">
                <a:solidFill>
                  <a:schemeClr val="tx1">
                    <a:lumMod val="75000"/>
                    <a:lumOff val="25000"/>
                  </a:schemeClr>
                </a:solidFill>
              </a:rPr>
              <a:t>tons</a:t>
            </a:r>
            <a:r>
              <a:rPr lang="es-ES" sz="1100" dirty="0">
                <a:solidFill>
                  <a:schemeClr val="tx1">
                    <a:lumMod val="75000"/>
                    <a:lumOff val="25000"/>
                  </a:schemeClr>
                </a:solidFill>
              </a:rPr>
              <a:t> of ore </a:t>
            </a:r>
            <a:r>
              <a:rPr lang="es-ES" sz="1100" dirty="0" err="1" smtClean="0">
                <a:solidFill>
                  <a:schemeClr val="tx1">
                    <a:lumMod val="75000"/>
                    <a:lumOff val="25000"/>
                  </a:schemeClr>
                </a:solidFill>
              </a:rPr>
              <a:t>treated</a:t>
            </a:r>
            <a:r>
              <a:rPr lang="es-ES" sz="1100" dirty="0" smtClean="0">
                <a:solidFill>
                  <a:schemeClr val="tx1">
                    <a:lumMod val="75000"/>
                    <a:lumOff val="25000"/>
                  </a:schemeClr>
                </a:solidFill>
              </a:rPr>
              <a:t> in </a:t>
            </a:r>
            <a:r>
              <a:rPr lang="es-ES" sz="1100" dirty="0">
                <a:solidFill>
                  <a:schemeClr val="tx1">
                    <a:lumMod val="75000"/>
                    <a:lumOff val="25000"/>
                  </a:schemeClr>
                </a:solidFill>
              </a:rPr>
              <a:t>2013 </a:t>
            </a:r>
            <a:r>
              <a:rPr lang="es-ES" sz="1100" dirty="0" err="1">
                <a:solidFill>
                  <a:schemeClr val="tx1">
                    <a:lumMod val="75000"/>
                    <a:lumOff val="25000"/>
                  </a:schemeClr>
                </a:solidFill>
              </a:rPr>
              <a:t>to</a:t>
            </a:r>
            <a:r>
              <a:rPr lang="es-ES" sz="1100" dirty="0">
                <a:solidFill>
                  <a:schemeClr val="tx1">
                    <a:lumMod val="75000"/>
                    <a:lumOff val="25000"/>
                  </a:schemeClr>
                </a:solidFill>
              </a:rPr>
              <a:t> 1.389 </a:t>
            </a:r>
            <a:r>
              <a:rPr lang="es-ES" sz="1100" dirty="0" err="1" smtClean="0">
                <a:solidFill>
                  <a:schemeClr val="tx1">
                    <a:lumMod val="75000"/>
                    <a:lumOff val="25000"/>
                  </a:schemeClr>
                </a:solidFill>
              </a:rPr>
              <a:t>billion</a:t>
            </a:r>
            <a:r>
              <a:rPr lang="es-ES" sz="1100" dirty="0" smtClean="0">
                <a:solidFill>
                  <a:schemeClr val="tx1">
                    <a:lumMod val="75000"/>
                    <a:lumOff val="25000"/>
                  </a:schemeClr>
                </a:solidFill>
              </a:rPr>
              <a:t> </a:t>
            </a:r>
            <a:r>
              <a:rPr lang="es-ES" sz="1100" dirty="0" err="1" smtClean="0">
                <a:solidFill>
                  <a:schemeClr val="tx1">
                    <a:lumMod val="75000"/>
                    <a:lumOff val="25000"/>
                  </a:schemeClr>
                </a:solidFill>
              </a:rPr>
              <a:t>tons</a:t>
            </a:r>
            <a:r>
              <a:rPr lang="es-ES" sz="1100" dirty="0" smtClean="0">
                <a:solidFill>
                  <a:schemeClr val="tx1">
                    <a:lumMod val="75000"/>
                    <a:lumOff val="25000"/>
                  </a:schemeClr>
                </a:solidFill>
              </a:rPr>
              <a:t> </a:t>
            </a:r>
            <a:r>
              <a:rPr lang="es-ES" sz="1100" dirty="0">
                <a:solidFill>
                  <a:schemeClr val="tx1">
                    <a:lumMod val="75000"/>
                    <a:lumOff val="25000"/>
                  </a:schemeClr>
                </a:solidFill>
              </a:rPr>
              <a:t>in </a:t>
            </a:r>
            <a:r>
              <a:rPr lang="es-ES" sz="1100" dirty="0" smtClean="0">
                <a:solidFill>
                  <a:schemeClr val="tx1">
                    <a:lumMod val="75000"/>
                    <a:lumOff val="25000"/>
                  </a:schemeClr>
                </a:solidFill>
              </a:rPr>
              <a:t>2025.</a:t>
            </a:r>
          </a:p>
          <a:p>
            <a:pPr marL="171450" indent="-171450">
              <a:spcAft>
                <a:spcPts val="600"/>
              </a:spcAft>
              <a:buFont typeface="Arial"/>
              <a:buChar char="•"/>
            </a:pPr>
            <a:r>
              <a:rPr lang="es-ES" sz="1100" dirty="0" err="1">
                <a:solidFill>
                  <a:schemeClr val="tx1">
                    <a:lumMod val="75000"/>
                    <a:lumOff val="25000"/>
                  </a:schemeClr>
                </a:solidFill>
              </a:rPr>
              <a:t>Tailings</a:t>
            </a:r>
            <a:r>
              <a:rPr lang="es-ES" sz="1100" dirty="0">
                <a:solidFill>
                  <a:schemeClr val="tx1">
                    <a:lumMod val="75000"/>
                    <a:lumOff val="25000"/>
                  </a:schemeClr>
                </a:solidFill>
              </a:rPr>
              <a:t> are </a:t>
            </a:r>
            <a:r>
              <a:rPr lang="es-ES" sz="1100" dirty="0" err="1">
                <a:solidFill>
                  <a:schemeClr val="tx1">
                    <a:lumMod val="75000"/>
                    <a:lumOff val="25000"/>
                  </a:schemeClr>
                </a:solidFill>
              </a:rPr>
              <a:t>currently</a:t>
            </a:r>
            <a:r>
              <a:rPr lang="es-ES" sz="1100" dirty="0">
                <a:solidFill>
                  <a:schemeClr val="tx1">
                    <a:lumMod val="75000"/>
                    <a:lumOff val="25000"/>
                  </a:schemeClr>
                </a:solidFill>
              </a:rPr>
              <a:t> a </a:t>
            </a:r>
            <a:r>
              <a:rPr lang="es-ES" sz="1100" dirty="0" err="1">
                <a:solidFill>
                  <a:schemeClr val="tx1">
                    <a:lumMod val="75000"/>
                    <a:lumOff val="25000"/>
                  </a:schemeClr>
                </a:solidFill>
              </a:rPr>
              <a:t>major</a:t>
            </a:r>
            <a:r>
              <a:rPr lang="es-ES" sz="1100" dirty="0">
                <a:solidFill>
                  <a:schemeClr val="tx1">
                    <a:lumMod val="75000"/>
                    <a:lumOff val="25000"/>
                  </a:schemeClr>
                </a:solidFill>
              </a:rPr>
              <a:t> </a:t>
            </a:r>
            <a:r>
              <a:rPr lang="es-ES" sz="1100" dirty="0" err="1">
                <a:solidFill>
                  <a:schemeClr val="tx1">
                    <a:lumMod val="75000"/>
                    <a:lumOff val="25000"/>
                  </a:schemeClr>
                </a:solidFill>
              </a:rPr>
              <a:t>source</a:t>
            </a:r>
            <a:r>
              <a:rPr lang="es-ES" sz="1100" dirty="0">
                <a:solidFill>
                  <a:schemeClr val="tx1">
                    <a:lumMod val="75000"/>
                    <a:lumOff val="25000"/>
                  </a:schemeClr>
                </a:solidFill>
              </a:rPr>
              <a:t> of </a:t>
            </a:r>
            <a:r>
              <a:rPr lang="es-ES" sz="1100" dirty="0" err="1">
                <a:solidFill>
                  <a:schemeClr val="tx1">
                    <a:lumMod val="75000"/>
                    <a:lumOff val="25000"/>
                  </a:schemeClr>
                </a:solidFill>
              </a:rPr>
              <a:t>conflict</a:t>
            </a:r>
            <a:r>
              <a:rPr lang="es-ES" sz="1100" dirty="0">
                <a:solidFill>
                  <a:schemeClr val="tx1">
                    <a:lumMod val="75000"/>
                    <a:lumOff val="25000"/>
                  </a:schemeClr>
                </a:solidFill>
              </a:rPr>
              <a:t> </a:t>
            </a:r>
            <a:r>
              <a:rPr lang="es-ES" sz="1100" dirty="0" err="1">
                <a:solidFill>
                  <a:schemeClr val="tx1">
                    <a:lumMod val="75000"/>
                    <a:lumOff val="25000"/>
                  </a:schemeClr>
                </a:solidFill>
              </a:rPr>
              <a:t>between</a:t>
            </a:r>
            <a:r>
              <a:rPr lang="es-ES" sz="1100" dirty="0">
                <a:solidFill>
                  <a:schemeClr val="tx1">
                    <a:lumMod val="75000"/>
                    <a:lumOff val="25000"/>
                  </a:schemeClr>
                </a:solidFill>
              </a:rPr>
              <a:t> </a:t>
            </a:r>
            <a:r>
              <a:rPr lang="es-ES" sz="1100" dirty="0" err="1">
                <a:solidFill>
                  <a:schemeClr val="tx1">
                    <a:lumMod val="75000"/>
                    <a:lumOff val="25000"/>
                  </a:schemeClr>
                </a:solidFill>
              </a:rPr>
              <a:t>companies</a:t>
            </a:r>
            <a:r>
              <a:rPr lang="es-ES" sz="1100" dirty="0">
                <a:solidFill>
                  <a:schemeClr val="tx1">
                    <a:lumMod val="75000"/>
                    <a:lumOff val="25000"/>
                  </a:schemeClr>
                </a:solidFill>
              </a:rPr>
              <a:t> and </a:t>
            </a:r>
            <a:r>
              <a:rPr lang="es-ES" sz="1100" dirty="0" err="1">
                <a:solidFill>
                  <a:schemeClr val="tx1">
                    <a:lumMod val="75000"/>
                    <a:lumOff val="25000"/>
                  </a:schemeClr>
                </a:solidFill>
              </a:rPr>
              <a:t>communities</a:t>
            </a:r>
            <a:r>
              <a:rPr lang="es-ES" sz="1100" dirty="0">
                <a:solidFill>
                  <a:schemeClr val="tx1">
                    <a:lumMod val="75000"/>
                    <a:lumOff val="25000"/>
                  </a:schemeClr>
                </a:solidFill>
              </a:rPr>
              <a:t>: 47% of </a:t>
            </a:r>
            <a:r>
              <a:rPr lang="es-ES" sz="1100" dirty="0" err="1">
                <a:solidFill>
                  <a:schemeClr val="tx1">
                    <a:lumMod val="75000"/>
                    <a:lumOff val="25000"/>
                  </a:schemeClr>
                </a:solidFill>
              </a:rPr>
              <a:t>the</a:t>
            </a:r>
            <a:r>
              <a:rPr lang="es-ES" sz="1100" dirty="0">
                <a:solidFill>
                  <a:schemeClr val="tx1">
                    <a:lumMod val="75000"/>
                    <a:lumOff val="25000"/>
                  </a:schemeClr>
                </a:solidFill>
              </a:rPr>
              <a:t> </a:t>
            </a:r>
            <a:r>
              <a:rPr lang="es-ES" sz="1100" dirty="0" err="1">
                <a:solidFill>
                  <a:schemeClr val="tx1">
                    <a:lumMod val="75000"/>
                    <a:lumOff val="25000"/>
                  </a:schemeClr>
                </a:solidFill>
              </a:rPr>
              <a:t>tailings</a:t>
            </a:r>
            <a:r>
              <a:rPr lang="es-ES" sz="1100" dirty="0">
                <a:solidFill>
                  <a:schemeClr val="tx1">
                    <a:lumMod val="75000"/>
                    <a:lumOff val="25000"/>
                  </a:schemeClr>
                </a:solidFill>
              </a:rPr>
              <a:t> </a:t>
            </a:r>
            <a:r>
              <a:rPr lang="es-ES" sz="1100" dirty="0" err="1">
                <a:solidFill>
                  <a:schemeClr val="tx1">
                    <a:lumMod val="75000"/>
                    <a:lumOff val="25000"/>
                  </a:schemeClr>
                </a:solidFill>
              </a:rPr>
              <a:t>produced</a:t>
            </a:r>
            <a:r>
              <a:rPr lang="es-ES" sz="1100" dirty="0">
                <a:solidFill>
                  <a:schemeClr val="tx1">
                    <a:lumMod val="75000"/>
                    <a:lumOff val="25000"/>
                  </a:schemeClr>
                </a:solidFill>
              </a:rPr>
              <a:t> </a:t>
            </a:r>
            <a:r>
              <a:rPr lang="es-ES" sz="1100" dirty="0" smtClean="0">
                <a:solidFill>
                  <a:schemeClr val="tx1">
                    <a:lumMod val="75000"/>
                    <a:lumOff val="25000"/>
                  </a:schemeClr>
                </a:solidFill>
              </a:rPr>
              <a:t>in </a:t>
            </a:r>
            <a:r>
              <a:rPr lang="es-ES" sz="1100" dirty="0" err="1">
                <a:solidFill>
                  <a:schemeClr val="tx1">
                    <a:lumMod val="75000"/>
                    <a:lumOff val="25000"/>
                  </a:schemeClr>
                </a:solidFill>
              </a:rPr>
              <a:t>the</a:t>
            </a:r>
            <a:r>
              <a:rPr lang="es-ES" sz="1100" dirty="0">
                <a:solidFill>
                  <a:schemeClr val="tx1">
                    <a:lumMod val="75000"/>
                    <a:lumOff val="25000"/>
                  </a:schemeClr>
                </a:solidFill>
              </a:rPr>
              <a:t> country </a:t>
            </a:r>
            <a:r>
              <a:rPr lang="es-ES" sz="1100" dirty="0" err="1">
                <a:solidFill>
                  <a:schemeClr val="tx1">
                    <a:lumMod val="75000"/>
                    <a:lumOff val="25000"/>
                  </a:schemeClr>
                </a:solidFill>
              </a:rPr>
              <a:t>have</a:t>
            </a:r>
            <a:r>
              <a:rPr lang="es-ES" sz="1100" dirty="0">
                <a:solidFill>
                  <a:schemeClr val="tx1">
                    <a:lumMod val="75000"/>
                    <a:lumOff val="25000"/>
                  </a:schemeClr>
                </a:solidFill>
              </a:rPr>
              <a:t> </a:t>
            </a:r>
            <a:r>
              <a:rPr lang="es-ES" sz="1100" dirty="0" err="1">
                <a:solidFill>
                  <a:schemeClr val="tx1">
                    <a:lumMod val="75000"/>
                    <a:lumOff val="25000"/>
                  </a:schemeClr>
                </a:solidFill>
              </a:rPr>
              <a:t>complaints</a:t>
            </a:r>
            <a:r>
              <a:rPr lang="es-ES" sz="1100" dirty="0">
                <a:solidFill>
                  <a:schemeClr val="tx1">
                    <a:lumMod val="75000"/>
                    <a:lumOff val="25000"/>
                  </a:schemeClr>
                </a:solidFill>
              </a:rPr>
              <a:t> </a:t>
            </a:r>
            <a:r>
              <a:rPr lang="es-ES" sz="1100" dirty="0" err="1">
                <a:solidFill>
                  <a:schemeClr val="tx1">
                    <a:lumMod val="75000"/>
                    <a:lumOff val="25000"/>
                  </a:schemeClr>
                </a:solidFill>
              </a:rPr>
              <a:t>against</a:t>
            </a:r>
            <a:r>
              <a:rPr lang="es-ES" sz="1100" dirty="0">
                <a:solidFill>
                  <a:schemeClr val="tx1">
                    <a:lumMod val="75000"/>
                    <a:lumOff val="25000"/>
                  </a:schemeClr>
                </a:solidFill>
              </a:rPr>
              <a:t> </a:t>
            </a:r>
            <a:r>
              <a:rPr lang="es-ES" sz="1100" dirty="0" err="1">
                <a:solidFill>
                  <a:schemeClr val="tx1">
                    <a:lumMod val="75000"/>
                    <a:lumOff val="25000"/>
                  </a:schemeClr>
                </a:solidFill>
              </a:rPr>
              <a:t>them</a:t>
            </a:r>
            <a:r>
              <a:rPr lang="es-ES" sz="1100" dirty="0">
                <a:solidFill>
                  <a:schemeClr val="tx1">
                    <a:lumMod val="75000"/>
                    <a:lumOff val="25000"/>
                  </a:schemeClr>
                </a:solidFill>
              </a:rPr>
              <a:t> </a:t>
            </a:r>
            <a:r>
              <a:rPr lang="es-ES" sz="1100" dirty="0" err="1">
                <a:solidFill>
                  <a:schemeClr val="tx1">
                    <a:lumMod val="75000"/>
                    <a:lumOff val="25000"/>
                  </a:schemeClr>
                </a:solidFill>
              </a:rPr>
              <a:t>or</a:t>
            </a:r>
            <a:r>
              <a:rPr lang="es-ES" sz="1100" dirty="0">
                <a:solidFill>
                  <a:schemeClr val="tx1">
                    <a:lumMod val="75000"/>
                    <a:lumOff val="25000"/>
                  </a:schemeClr>
                </a:solidFill>
              </a:rPr>
              <a:t> </a:t>
            </a:r>
            <a:r>
              <a:rPr lang="es-ES" sz="1100" dirty="0" err="1">
                <a:solidFill>
                  <a:schemeClr val="tx1">
                    <a:lumMod val="75000"/>
                    <a:lumOff val="25000"/>
                  </a:schemeClr>
                </a:solidFill>
              </a:rPr>
              <a:t>some</a:t>
            </a:r>
            <a:r>
              <a:rPr lang="es-ES" sz="1100" dirty="0">
                <a:solidFill>
                  <a:schemeClr val="tx1">
                    <a:lumMod val="75000"/>
                    <a:lumOff val="25000"/>
                  </a:schemeClr>
                </a:solidFill>
              </a:rPr>
              <a:t> </a:t>
            </a:r>
            <a:r>
              <a:rPr lang="es-ES" sz="1100" dirty="0" err="1">
                <a:solidFill>
                  <a:schemeClr val="tx1">
                    <a:lumMod val="75000"/>
                    <a:lumOff val="25000"/>
                  </a:schemeClr>
                </a:solidFill>
              </a:rPr>
              <a:t>sort</a:t>
            </a:r>
            <a:r>
              <a:rPr lang="es-ES" sz="1100" dirty="0">
                <a:solidFill>
                  <a:schemeClr val="tx1">
                    <a:lumMod val="75000"/>
                    <a:lumOff val="25000"/>
                  </a:schemeClr>
                </a:solidFill>
              </a:rPr>
              <a:t> of </a:t>
            </a:r>
            <a:r>
              <a:rPr lang="es-ES" sz="1100" dirty="0" err="1">
                <a:solidFill>
                  <a:schemeClr val="tx1">
                    <a:lumMod val="75000"/>
                    <a:lumOff val="25000"/>
                  </a:schemeClr>
                </a:solidFill>
              </a:rPr>
              <a:t>conflict</a:t>
            </a:r>
            <a:r>
              <a:rPr lang="es-ES" sz="1100" dirty="0">
                <a:solidFill>
                  <a:schemeClr val="tx1">
                    <a:lumMod val="75000"/>
                    <a:lumOff val="25000"/>
                  </a:schemeClr>
                </a:solidFill>
              </a:rPr>
              <a:t> </a:t>
            </a:r>
            <a:r>
              <a:rPr lang="es-ES" sz="1100" dirty="0" err="1">
                <a:solidFill>
                  <a:schemeClr val="tx1">
                    <a:lumMod val="75000"/>
                    <a:lumOff val="25000"/>
                  </a:schemeClr>
                </a:solidFill>
              </a:rPr>
              <a:t>with</a:t>
            </a:r>
            <a:r>
              <a:rPr lang="es-ES" sz="1100" dirty="0">
                <a:solidFill>
                  <a:schemeClr val="tx1">
                    <a:lumMod val="75000"/>
                    <a:lumOff val="25000"/>
                  </a:schemeClr>
                </a:solidFill>
              </a:rPr>
              <a:t> </a:t>
            </a:r>
            <a:r>
              <a:rPr lang="es-ES" sz="1100" dirty="0" err="1">
                <a:solidFill>
                  <a:schemeClr val="tx1">
                    <a:lumMod val="75000"/>
                    <a:lumOff val="25000"/>
                  </a:schemeClr>
                </a:solidFill>
              </a:rPr>
              <a:t>the</a:t>
            </a:r>
            <a:r>
              <a:rPr lang="es-ES" sz="1100" dirty="0">
                <a:solidFill>
                  <a:schemeClr val="tx1">
                    <a:lumMod val="75000"/>
                    <a:lumOff val="25000"/>
                  </a:schemeClr>
                </a:solidFill>
              </a:rPr>
              <a:t> </a:t>
            </a:r>
            <a:r>
              <a:rPr lang="es-ES" sz="1100" dirty="0" err="1" smtClean="0">
                <a:solidFill>
                  <a:schemeClr val="tx1">
                    <a:lumMod val="75000"/>
                    <a:lumOff val="25000"/>
                  </a:schemeClr>
                </a:solidFill>
              </a:rPr>
              <a:t>population</a:t>
            </a:r>
            <a:r>
              <a:rPr lang="es-ES" sz="1100" dirty="0" smtClean="0">
                <a:solidFill>
                  <a:schemeClr val="tx1">
                    <a:lumMod val="75000"/>
                    <a:lumOff val="25000"/>
                  </a:schemeClr>
                </a:solidFill>
              </a:rPr>
              <a:t>. </a:t>
            </a:r>
          </a:p>
          <a:p>
            <a:pPr marL="171450" indent="-171450">
              <a:spcAft>
                <a:spcPts val="600"/>
              </a:spcAft>
              <a:buFont typeface="Arial"/>
              <a:buChar char="•"/>
            </a:pPr>
            <a:r>
              <a:rPr lang="es-ES" sz="1100" dirty="0" err="1" smtClean="0">
                <a:solidFill>
                  <a:schemeClr val="tx1">
                    <a:lumMod val="75000"/>
                    <a:lumOff val="25000"/>
                  </a:schemeClr>
                </a:solidFill>
              </a:rPr>
              <a:t>The</a:t>
            </a:r>
            <a:r>
              <a:rPr lang="es-ES" sz="1100" dirty="0" smtClean="0">
                <a:solidFill>
                  <a:schemeClr val="tx1">
                    <a:lumMod val="75000"/>
                    <a:lumOff val="25000"/>
                  </a:schemeClr>
                </a:solidFill>
              </a:rPr>
              <a:t> </a:t>
            </a:r>
            <a:r>
              <a:rPr lang="es-ES" sz="1100" dirty="0" err="1">
                <a:solidFill>
                  <a:schemeClr val="tx1">
                    <a:lumMod val="75000"/>
                    <a:lumOff val="25000"/>
                  </a:schemeClr>
                </a:solidFill>
              </a:rPr>
              <a:t>increasing</a:t>
            </a:r>
            <a:r>
              <a:rPr lang="es-ES" sz="1100" dirty="0">
                <a:solidFill>
                  <a:schemeClr val="tx1">
                    <a:lumMod val="75000"/>
                    <a:lumOff val="25000"/>
                  </a:schemeClr>
                </a:solidFill>
              </a:rPr>
              <a:t> </a:t>
            </a:r>
            <a:r>
              <a:rPr lang="es-ES" sz="1100" dirty="0" err="1">
                <a:solidFill>
                  <a:schemeClr val="tx1">
                    <a:lumMod val="75000"/>
                    <a:lumOff val="25000"/>
                  </a:schemeClr>
                </a:solidFill>
              </a:rPr>
              <a:t>scarcity</a:t>
            </a:r>
            <a:r>
              <a:rPr lang="es-ES" sz="1100" dirty="0">
                <a:solidFill>
                  <a:schemeClr val="tx1">
                    <a:lumMod val="75000"/>
                    <a:lumOff val="25000"/>
                  </a:schemeClr>
                </a:solidFill>
              </a:rPr>
              <a:t> of </a:t>
            </a:r>
            <a:r>
              <a:rPr lang="es-ES" sz="1100" dirty="0" err="1">
                <a:solidFill>
                  <a:schemeClr val="tx1">
                    <a:lumMod val="75000"/>
                    <a:lumOff val="25000"/>
                  </a:schemeClr>
                </a:solidFill>
              </a:rPr>
              <a:t>water</a:t>
            </a:r>
            <a:r>
              <a:rPr lang="es-ES" sz="1100" dirty="0">
                <a:solidFill>
                  <a:schemeClr val="tx1">
                    <a:lumMod val="75000"/>
                    <a:lumOff val="25000"/>
                  </a:schemeClr>
                </a:solidFill>
              </a:rPr>
              <a:t> and </a:t>
            </a:r>
            <a:r>
              <a:rPr lang="es-ES" sz="1100" dirty="0" err="1">
                <a:solidFill>
                  <a:schemeClr val="tx1">
                    <a:lumMod val="75000"/>
                    <a:lumOff val="25000"/>
                  </a:schemeClr>
                </a:solidFill>
              </a:rPr>
              <a:t>space</a:t>
            </a:r>
            <a:r>
              <a:rPr lang="es-ES" sz="1100" dirty="0">
                <a:solidFill>
                  <a:schemeClr val="tx1">
                    <a:lumMod val="75000"/>
                    <a:lumOff val="25000"/>
                  </a:schemeClr>
                </a:solidFill>
              </a:rPr>
              <a:t> </a:t>
            </a:r>
            <a:r>
              <a:rPr lang="es-ES" sz="1100" dirty="0" err="1">
                <a:solidFill>
                  <a:schemeClr val="tx1">
                    <a:lumMod val="75000"/>
                    <a:lumOff val="25000"/>
                  </a:schemeClr>
                </a:solidFill>
              </a:rPr>
              <a:t>must</a:t>
            </a:r>
            <a:r>
              <a:rPr lang="es-ES" sz="1100" dirty="0">
                <a:solidFill>
                  <a:schemeClr val="tx1">
                    <a:lumMod val="75000"/>
                    <a:lumOff val="25000"/>
                  </a:schemeClr>
                </a:solidFill>
              </a:rPr>
              <a:t> be </a:t>
            </a:r>
            <a:r>
              <a:rPr lang="es-ES" sz="1100" dirty="0" err="1">
                <a:solidFill>
                  <a:schemeClr val="tx1">
                    <a:lumMod val="75000"/>
                    <a:lumOff val="25000"/>
                  </a:schemeClr>
                </a:solidFill>
              </a:rPr>
              <a:t>considered</a:t>
            </a:r>
            <a:r>
              <a:rPr lang="es-ES" sz="1100" dirty="0">
                <a:solidFill>
                  <a:schemeClr val="tx1">
                    <a:lumMod val="75000"/>
                    <a:lumOff val="25000"/>
                  </a:schemeClr>
                </a:solidFill>
              </a:rPr>
              <a:t>, </a:t>
            </a:r>
            <a:r>
              <a:rPr lang="es-ES" sz="1100" dirty="0" err="1">
                <a:solidFill>
                  <a:schemeClr val="tx1">
                    <a:lumMod val="75000"/>
                    <a:lumOff val="25000"/>
                  </a:schemeClr>
                </a:solidFill>
              </a:rPr>
              <a:t>critical</a:t>
            </a:r>
            <a:r>
              <a:rPr lang="es-ES" sz="1100" dirty="0">
                <a:solidFill>
                  <a:schemeClr val="tx1">
                    <a:lumMod val="75000"/>
                    <a:lumOff val="25000"/>
                  </a:schemeClr>
                </a:solidFill>
              </a:rPr>
              <a:t> </a:t>
            </a:r>
            <a:r>
              <a:rPr lang="es-ES" sz="1100" dirty="0" err="1">
                <a:solidFill>
                  <a:schemeClr val="tx1">
                    <a:lumMod val="75000"/>
                    <a:lumOff val="25000"/>
                  </a:schemeClr>
                </a:solidFill>
              </a:rPr>
              <a:t>matters</a:t>
            </a:r>
            <a:r>
              <a:rPr lang="es-ES" sz="1100" dirty="0">
                <a:solidFill>
                  <a:schemeClr val="tx1">
                    <a:lumMod val="75000"/>
                    <a:lumOff val="25000"/>
                  </a:schemeClr>
                </a:solidFill>
              </a:rPr>
              <a:t> </a:t>
            </a:r>
            <a:r>
              <a:rPr lang="es-ES" sz="1100" dirty="0" err="1">
                <a:solidFill>
                  <a:schemeClr val="tx1">
                    <a:lumMod val="75000"/>
                    <a:lumOff val="25000"/>
                  </a:schemeClr>
                </a:solidFill>
              </a:rPr>
              <a:t>when</a:t>
            </a:r>
            <a:r>
              <a:rPr lang="es-ES" sz="1100" dirty="0">
                <a:solidFill>
                  <a:schemeClr val="tx1">
                    <a:lumMod val="75000"/>
                    <a:lumOff val="25000"/>
                  </a:schemeClr>
                </a:solidFill>
              </a:rPr>
              <a:t> </a:t>
            </a:r>
            <a:r>
              <a:rPr lang="es-ES" sz="1100" dirty="0" err="1">
                <a:solidFill>
                  <a:schemeClr val="tx1">
                    <a:lumMod val="75000"/>
                    <a:lumOff val="25000"/>
                  </a:schemeClr>
                </a:solidFill>
              </a:rPr>
              <a:t>the</a:t>
            </a:r>
            <a:r>
              <a:rPr lang="es-ES" sz="1100" dirty="0">
                <a:solidFill>
                  <a:schemeClr val="tx1">
                    <a:lumMod val="75000"/>
                    <a:lumOff val="25000"/>
                  </a:schemeClr>
                </a:solidFill>
              </a:rPr>
              <a:t> </a:t>
            </a:r>
            <a:r>
              <a:rPr lang="es-ES" sz="1100" dirty="0" err="1">
                <a:solidFill>
                  <a:schemeClr val="tx1">
                    <a:lumMod val="75000"/>
                    <a:lumOff val="25000"/>
                  </a:schemeClr>
                </a:solidFill>
              </a:rPr>
              <a:t>projected</a:t>
            </a:r>
            <a:r>
              <a:rPr lang="es-ES" sz="1100" dirty="0">
                <a:solidFill>
                  <a:schemeClr val="tx1">
                    <a:lumMod val="75000"/>
                    <a:lumOff val="25000"/>
                  </a:schemeClr>
                </a:solidFill>
              </a:rPr>
              <a:t> </a:t>
            </a:r>
            <a:r>
              <a:rPr lang="es-ES" sz="1100" dirty="0" err="1">
                <a:solidFill>
                  <a:schemeClr val="tx1">
                    <a:lumMod val="75000"/>
                    <a:lumOff val="25000"/>
                  </a:schemeClr>
                </a:solidFill>
              </a:rPr>
              <a:t>increase</a:t>
            </a:r>
            <a:r>
              <a:rPr lang="es-ES" sz="1100" dirty="0">
                <a:solidFill>
                  <a:schemeClr val="tx1">
                    <a:lumMod val="75000"/>
                    <a:lumOff val="25000"/>
                  </a:schemeClr>
                </a:solidFill>
              </a:rPr>
              <a:t> in </a:t>
            </a:r>
            <a:r>
              <a:rPr lang="es-ES" sz="1100" dirty="0" err="1">
                <a:solidFill>
                  <a:schemeClr val="tx1">
                    <a:lumMod val="75000"/>
                    <a:lumOff val="25000"/>
                  </a:schemeClr>
                </a:solidFill>
              </a:rPr>
              <a:t>tailings</a:t>
            </a:r>
            <a:r>
              <a:rPr lang="es-ES" sz="1100" dirty="0">
                <a:solidFill>
                  <a:schemeClr val="tx1">
                    <a:lumMod val="75000"/>
                    <a:lumOff val="25000"/>
                  </a:schemeClr>
                </a:solidFill>
              </a:rPr>
              <a:t> </a:t>
            </a:r>
            <a:r>
              <a:rPr lang="es-ES" sz="1100" dirty="0" err="1">
                <a:solidFill>
                  <a:schemeClr val="tx1">
                    <a:lumMod val="75000"/>
                    <a:lumOff val="25000"/>
                  </a:schemeClr>
                </a:solidFill>
              </a:rPr>
              <a:t>is</a:t>
            </a:r>
            <a:r>
              <a:rPr lang="es-ES" sz="1100" dirty="0">
                <a:solidFill>
                  <a:schemeClr val="tx1">
                    <a:lumMod val="75000"/>
                    <a:lumOff val="25000"/>
                  </a:schemeClr>
                </a:solidFill>
              </a:rPr>
              <a:t> </a:t>
            </a:r>
            <a:r>
              <a:rPr lang="es-ES" sz="1100" dirty="0" err="1" smtClean="0">
                <a:solidFill>
                  <a:schemeClr val="tx1">
                    <a:lumMod val="75000"/>
                    <a:lumOff val="25000"/>
                  </a:schemeClr>
                </a:solidFill>
              </a:rPr>
              <a:t>considered</a:t>
            </a:r>
            <a:r>
              <a:rPr lang="es-ES" sz="1100" dirty="0" smtClean="0">
                <a:solidFill>
                  <a:schemeClr val="tx1">
                    <a:lumMod val="75000"/>
                    <a:lumOff val="25000"/>
                  </a:schemeClr>
                </a:solidFill>
              </a:rPr>
              <a:t>. In </a:t>
            </a:r>
            <a:r>
              <a:rPr lang="es-ES" sz="1100" dirty="0" err="1">
                <a:solidFill>
                  <a:schemeClr val="tx1">
                    <a:lumMod val="75000"/>
                    <a:lumOff val="25000"/>
                  </a:schemeClr>
                </a:solidFill>
              </a:rPr>
              <a:t>fact</a:t>
            </a:r>
            <a:r>
              <a:rPr lang="es-ES" sz="1100" dirty="0">
                <a:solidFill>
                  <a:schemeClr val="tx1">
                    <a:lumMod val="75000"/>
                    <a:lumOff val="25000"/>
                  </a:schemeClr>
                </a:solidFill>
              </a:rPr>
              <a:t>, in </a:t>
            </a:r>
            <a:r>
              <a:rPr lang="es-ES" sz="1100" dirty="0" err="1">
                <a:solidFill>
                  <a:schemeClr val="tx1">
                    <a:lumMod val="75000"/>
                    <a:lumOff val="25000"/>
                  </a:schemeClr>
                </a:solidFill>
              </a:rPr>
              <a:t>the</a:t>
            </a:r>
            <a:r>
              <a:rPr lang="es-ES" sz="1100" dirty="0">
                <a:solidFill>
                  <a:schemeClr val="tx1">
                    <a:lumMod val="75000"/>
                    <a:lumOff val="25000"/>
                  </a:schemeClr>
                </a:solidFill>
              </a:rPr>
              <a:t> </a:t>
            </a:r>
            <a:r>
              <a:rPr lang="es-ES" sz="1100" dirty="0" err="1">
                <a:solidFill>
                  <a:schemeClr val="tx1">
                    <a:lumMod val="75000"/>
                    <a:lumOff val="25000"/>
                  </a:schemeClr>
                </a:solidFill>
              </a:rPr>
              <a:t>future</a:t>
            </a:r>
            <a:r>
              <a:rPr lang="es-ES" sz="1100" dirty="0">
                <a:solidFill>
                  <a:schemeClr val="tx1">
                    <a:lumMod val="75000"/>
                    <a:lumOff val="25000"/>
                  </a:schemeClr>
                </a:solidFill>
              </a:rPr>
              <a:t> a </a:t>
            </a:r>
            <a:r>
              <a:rPr lang="es-ES" sz="1100" dirty="0" err="1">
                <a:solidFill>
                  <a:schemeClr val="tx1">
                    <a:lumMod val="75000"/>
                    <a:lumOff val="25000"/>
                  </a:schemeClr>
                </a:solidFill>
              </a:rPr>
              <a:t>significant</a:t>
            </a:r>
            <a:r>
              <a:rPr lang="es-ES" sz="1100" dirty="0">
                <a:solidFill>
                  <a:schemeClr val="tx1">
                    <a:lumMod val="75000"/>
                    <a:lumOff val="25000"/>
                  </a:schemeClr>
                </a:solidFill>
              </a:rPr>
              <a:t> </a:t>
            </a:r>
            <a:r>
              <a:rPr lang="es-ES" sz="1100" dirty="0" err="1">
                <a:solidFill>
                  <a:schemeClr val="tx1">
                    <a:lumMod val="75000"/>
                    <a:lumOff val="25000"/>
                  </a:schemeClr>
                </a:solidFill>
              </a:rPr>
              <a:t>proportion</a:t>
            </a:r>
            <a:r>
              <a:rPr lang="es-ES" sz="1100" dirty="0">
                <a:solidFill>
                  <a:schemeClr val="tx1">
                    <a:lumMod val="75000"/>
                    <a:lumOff val="25000"/>
                  </a:schemeClr>
                </a:solidFill>
              </a:rPr>
              <a:t> </a:t>
            </a:r>
            <a:r>
              <a:rPr lang="es-ES" sz="1100" dirty="0" smtClean="0">
                <a:solidFill>
                  <a:schemeClr val="tx1">
                    <a:lumMod val="75000"/>
                    <a:lumOff val="25000"/>
                  </a:schemeClr>
                </a:solidFill>
              </a:rPr>
              <a:t>of </a:t>
            </a:r>
            <a:r>
              <a:rPr lang="es-ES" sz="1100" dirty="0" err="1">
                <a:solidFill>
                  <a:schemeClr val="tx1">
                    <a:lumMod val="75000"/>
                    <a:lumOff val="25000"/>
                  </a:schemeClr>
                </a:solidFill>
              </a:rPr>
              <a:t>mining</a:t>
            </a:r>
            <a:r>
              <a:rPr lang="es-ES" sz="1100" dirty="0">
                <a:solidFill>
                  <a:schemeClr val="tx1">
                    <a:lumMod val="75000"/>
                    <a:lumOff val="25000"/>
                  </a:schemeClr>
                </a:solidFill>
              </a:rPr>
              <a:t> </a:t>
            </a:r>
            <a:r>
              <a:rPr lang="es-ES" sz="1100" dirty="0" err="1">
                <a:solidFill>
                  <a:schemeClr val="tx1">
                    <a:lumMod val="75000"/>
                    <a:lumOff val="25000"/>
                  </a:schemeClr>
                </a:solidFill>
              </a:rPr>
              <a:t>production</a:t>
            </a:r>
            <a:r>
              <a:rPr lang="es-ES" sz="1100" dirty="0">
                <a:solidFill>
                  <a:schemeClr val="tx1">
                    <a:lumMod val="75000"/>
                    <a:lumOff val="25000"/>
                  </a:schemeClr>
                </a:solidFill>
              </a:rPr>
              <a:t> </a:t>
            </a:r>
            <a:r>
              <a:rPr lang="es-ES" sz="1100" dirty="0" err="1">
                <a:solidFill>
                  <a:schemeClr val="tx1">
                    <a:lumMod val="75000"/>
                    <a:lumOff val="25000"/>
                  </a:schemeClr>
                </a:solidFill>
              </a:rPr>
              <a:t>will</a:t>
            </a:r>
            <a:r>
              <a:rPr lang="es-ES" sz="1100" dirty="0">
                <a:solidFill>
                  <a:schemeClr val="tx1">
                    <a:lumMod val="75000"/>
                    <a:lumOff val="25000"/>
                  </a:schemeClr>
                </a:solidFill>
              </a:rPr>
              <a:t> </a:t>
            </a:r>
            <a:r>
              <a:rPr lang="es-ES" sz="1100" dirty="0" err="1">
                <a:solidFill>
                  <a:schemeClr val="tx1">
                    <a:lumMod val="75000"/>
                    <a:lumOff val="25000"/>
                  </a:schemeClr>
                </a:solidFill>
              </a:rPr>
              <a:t>take</a:t>
            </a:r>
            <a:r>
              <a:rPr lang="es-ES" sz="1100" dirty="0">
                <a:solidFill>
                  <a:schemeClr val="tx1">
                    <a:lumMod val="75000"/>
                    <a:lumOff val="25000"/>
                  </a:schemeClr>
                </a:solidFill>
              </a:rPr>
              <a:t> place in </a:t>
            </a:r>
            <a:r>
              <a:rPr lang="es-ES" sz="1100" dirty="0" err="1">
                <a:solidFill>
                  <a:schemeClr val="tx1">
                    <a:lumMod val="75000"/>
                    <a:lumOff val="25000"/>
                  </a:schemeClr>
                </a:solidFill>
              </a:rPr>
              <a:t>the</a:t>
            </a:r>
            <a:r>
              <a:rPr lang="es-ES" sz="1100" dirty="0">
                <a:solidFill>
                  <a:schemeClr val="tx1">
                    <a:lumMod val="75000"/>
                    <a:lumOff val="25000"/>
                  </a:schemeClr>
                </a:solidFill>
              </a:rPr>
              <a:t> central </a:t>
            </a:r>
            <a:r>
              <a:rPr lang="es-ES" sz="1100" dirty="0" err="1">
                <a:solidFill>
                  <a:schemeClr val="tx1">
                    <a:lumMod val="75000"/>
                    <a:lumOff val="25000"/>
                  </a:schemeClr>
                </a:solidFill>
              </a:rPr>
              <a:t>region</a:t>
            </a:r>
            <a:r>
              <a:rPr lang="es-ES" sz="1100" dirty="0">
                <a:solidFill>
                  <a:schemeClr val="tx1">
                    <a:lumMod val="75000"/>
                    <a:lumOff val="25000"/>
                  </a:schemeClr>
                </a:solidFill>
              </a:rPr>
              <a:t>, </a:t>
            </a:r>
            <a:r>
              <a:rPr lang="es-ES" sz="1100" dirty="0" err="1">
                <a:solidFill>
                  <a:schemeClr val="tx1">
                    <a:lumMod val="75000"/>
                    <a:lumOff val="25000"/>
                  </a:schemeClr>
                </a:solidFill>
              </a:rPr>
              <a:t>where</a:t>
            </a:r>
            <a:r>
              <a:rPr lang="es-ES" sz="1100" dirty="0">
                <a:solidFill>
                  <a:schemeClr val="tx1">
                    <a:lumMod val="75000"/>
                    <a:lumOff val="25000"/>
                  </a:schemeClr>
                </a:solidFill>
              </a:rPr>
              <a:t> </a:t>
            </a:r>
            <a:r>
              <a:rPr lang="es-ES" sz="1100" dirty="0" err="1">
                <a:solidFill>
                  <a:schemeClr val="tx1">
                    <a:lumMod val="75000"/>
                    <a:lumOff val="25000"/>
                  </a:schemeClr>
                </a:solidFill>
              </a:rPr>
              <a:t>the</a:t>
            </a:r>
            <a:r>
              <a:rPr lang="es-ES" sz="1100" dirty="0">
                <a:solidFill>
                  <a:schemeClr val="tx1">
                    <a:lumMod val="75000"/>
                    <a:lumOff val="25000"/>
                  </a:schemeClr>
                </a:solidFill>
              </a:rPr>
              <a:t> </a:t>
            </a:r>
            <a:r>
              <a:rPr lang="es-ES" sz="1100" dirty="0" err="1">
                <a:solidFill>
                  <a:schemeClr val="tx1">
                    <a:lumMod val="75000"/>
                    <a:lumOff val="25000"/>
                  </a:schemeClr>
                </a:solidFill>
              </a:rPr>
              <a:t>population</a:t>
            </a:r>
            <a:r>
              <a:rPr lang="es-ES" sz="1100" dirty="0">
                <a:solidFill>
                  <a:schemeClr val="tx1">
                    <a:lumMod val="75000"/>
                    <a:lumOff val="25000"/>
                  </a:schemeClr>
                </a:solidFill>
              </a:rPr>
              <a:t> </a:t>
            </a:r>
            <a:r>
              <a:rPr lang="es-ES" sz="1100" dirty="0" err="1">
                <a:solidFill>
                  <a:schemeClr val="tx1">
                    <a:lumMod val="75000"/>
                    <a:lumOff val="25000"/>
                  </a:schemeClr>
                </a:solidFill>
              </a:rPr>
              <a:t>density</a:t>
            </a:r>
            <a:r>
              <a:rPr lang="es-ES" sz="1100" dirty="0">
                <a:solidFill>
                  <a:schemeClr val="tx1">
                    <a:lumMod val="75000"/>
                    <a:lumOff val="25000"/>
                  </a:schemeClr>
                </a:solidFill>
              </a:rPr>
              <a:t> </a:t>
            </a:r>
            <a:r>
              <a:rPr lang="es-ES" sz="1100" dirty="0" err="1" smtClean="0">
                <a:solidFill>
                  <a:schemeClr val="tx1">
                    <a:lumMod val="75000"/>
                    <a:lumOff val="25000"/>
                  </a:schemeClr>
                </a:solidFill>
              </a:rPr>
              <a:t>is</a:t>
            </a:r>
            <a:r>
              <a:rPr lang="es-ES" sz="1100" dirty="0">
                <a:solidFill>
                  <a:schemeClr val="tx1">
                    <a:lumMod val="75000"/>
                    <a:lumOff val="25000"/>
                  </a:schemeClr>
                </a:solidFill>
              </a:rPr>
              <a:t> </a:t>
            </a:r>
            <a:r>
              <a:rPr lang="es-ES" sz="1100" dirty="0" err="1" smtClean="0">
                <a:solidFill>
                  <a:schemeClr val="tx1">
                    <a:lumMod val="75000"/>
                    <a:lumOff val="25000"/>
                  </a:schemeClr>
                </a:solidFill>
              </a:rPr>
              <a:t>higher</a:t>
            </a:r>
            <a:r>
              <a:rPr lang="es-ES" sz="1100" dirty="0" smtClean="0">
                <a:solidFill>
                  <a:schemeClr val="tx1">
                    <a:lumMod val="75000"/>
                    <a:lumOff val="25000"/>
                  </a:schemeClr>
                </a:solidFill>
              </a:rPr>
              <a:t> </a:t>
            </a:r>
            <a:r>
              <a:rPr lang="es-ES" sz="1100" dirty="0">
                <a:solidFill>
                  <a:schemeClr val="tx1">
                    <a:lumMod val="75000"/>
                    <a:lumOff val="25000"/>
                  </a:schemeClr>
                </a:solidFill>
              </a:rPr>
              <a:t>and </a:t>
            </a:r>
            <a:r>
              <a:rPr lang="es-ES" sz="1100" dirty="0" err="1">
                <a:solidFill>
                  <a:schemeClr val="tx1">
                    <a:lumMod val="75000"/>
                    <a:lumOff val="25000"/>
                  </a:schemeClr>
                </a:solidFill>
              </a:rPr>
              <a:t>where</a:t>
            </a:r>
            <a:r>
              <a:rPr lang="es-ES" sz="1100" dirty="0">
                <a:solidFill>
                  <a:schemeClr val="tx1">
                    <a:lumMod val="75000"/>
                    <a:lumOff val="25000"/>
                  </a:schemeClr>
                </a:solidFill>
              </a:rPr>
              <a:t> </a:t>
            </a:r>
            <a:r>
              <a:rPr lang="es-ES" sz="1100" dirty="0" err="1">
                <a:solidFill>
                  <a:schemeClr val="tx1">
                    <a:lumMod val="75000"/>
                    <a:lumOff val="25000"/>
                  </a:schemeClr>
                </a:solidFill>
              </a:rPr>
              <a:t>there</a:t>
            </a:r>
            <a:r>
              <a:rPr lang="es-ES" sz="1100" dirty="0">
                <a:solidFill>
                  <a:schemeClr val="tx1">
                    <a:lumMod val="75000"/>
                    <a:lumOff val="25000"/>
                  </a:schemeClr>
                </a:solidFill>
              </a:rPr>
              <a:t> </a:t>
            </a:r>
            <a:r>
              <a:rPr lang="es-ES" sz="1100" dirty="0" err="1">
                <a:solidFill>
                  <a:schemeClr val="tx1">
                    <a:lumMod val="75000"/>
                    <a:lumOff val="25000"/>
                  </a:schemeClr>
                </a:solidFill>
              </a:rPr>
              <a:t>is</a:t>
            </a:r>
            <a:r>
              <a:rPr lang="es-ES" sz="1100" dirty="0">
                <a:solidFill>
                  <a:schemeClr val="tx1">
                    <a:lumMod val="75000"/>
                    <a:lumOff val="25000"/>
                  </a:schemeClr>
                </a:solidFill>
              </a:rPr>
              <a:t> more </a:t>
            </a:r>
            <a:r>
              <a:rPr lang="es-ES" sz="1100" dirty="0" err="1">
                <a:solidFill>
                  <a:schemeClr val="tx1">
                    <a:lumMod val="75000"/>
                    <a:lumOff val="25000"/>
                  </a:schemeClr>
                </a:solidFill>
              </a:rPr>
              <a:t>competition</a:t>
            </a:r>
            <a:r>
              <a:rPr lang="es-ES" sz="1100" dirty="0">
                <a:solidFill>
                  <a:schemeClr val="tx1">
                    <a:lumMod val="75000"/>
                    <a:lumOff val="25000"/>
                  </a:schemeClr>
                </a:solidFill>
              </a:rPr>
              <a:t> </a:t>
            </a:r>
            <a:r>
              <a:rPr lang="es-ES" sz="1100" dirty="0" err="1">
                <a:solidFill>
                  <a:schemeClr val="tx1">
                    <a:lumMod val="75000"/>
                    <a:lumOff val="25000"/>
                  </a:schemeClr>
                </a:solidFill>
              </a:rPr>
              <a:t>over</a:t>
            </a:r>
            <a:r>
              <a:rPr lang="es-ES" sz="1100" dirty="0">
                <a:solidFill>
                  <a:schemeClr val="tx1">
                    <a:lumMod val="75000"/>
                    <a:lumOff val="25000"/>
                  </a:schemeClr>
                </a:solidFill>
              </a:rPr>
              <a:t> </a:t>
            </a:r>
            <a:r>
              <a:rPr lang="es-ES" sz="1100" dirty="0" err="1">
                <a:solidFill>
                  <a:schemeClr val="tx1">
                    <a:lumMod val="75000"/>
                    <a:lumOff val="25000"/>
                  </a:schemeClr>
                </a:solidFill>
              </a:rPr>
              <a:t>the</a:t>
            </a:r>
            <a:r>
              <a:rPr lang="es-ES" sz="1100" dirty="0">
                <a:solidFill>
                  <a:schemeClr val="tx1">
                    <a:lumMod val="75000"/>
                    <a:lumOff val="25000"/>
                  </a:schemeClr>
                </a:solidFill>
              </a:rPr>
              <a:t> use of </a:t>
            </a:r>
            <a:r>
              <a:rPr lang="es-ES" sz="1100" dirty="0" err="1">
                <a:solidFill>
                  <a:schemeClr val="tx1">
                    <a:lumMod val="75000"/>
                    <a:lumOff val="25000"/>
                  </a:schemeClr>
                </a:solidFill>
              </a:rPr>
              <a:t>land</a:t>
            </a:r>
            <a:r>
              <a:rPr lang="es-ES" sz="1100" dirty="0">
                <a:solidFill>
                  <a:schemeClr val="tx1">
                    <a:lumMod val="75000"/>
                    <a:lumOff val="25000"/>
                  </a:schemeClr>
                </a:solidFill>
              </a:rPr>
              <a:t> and </a:t>
            </a:r>
            <a:r>
              <a:rPr lang="es-ES" sz="1100" dirty="0" err="1">
                <a:solidFill>
                  <a:schemeClr val="tx1">
                    <a:lumMod val="75000"/>
                    <a:lumOff val="25000"/>
                  </a:schemeClr>
                </a:solidFill>
              </a:rPr>
              <a:t>water</a:t>
            </a:r>
            <a:r>
              <a:rPr lang="es-ES" sz="1100" dirty="0">
                <a:solidFill>
                  <a:schemeClr val="tx1">
                    <a:lumMod val="75000"/>
                    <a:lumOff val="25000"/>
                  </a:schemeClr>
                </a:solidFill>
              </a:rPr>
              <a:t> </a:t>
            </a:r>
            <a:r>
              <a:rPr lang="es-ES" sz="1100" dirty="0" err="1">
                <a:solidFill>
                  <a:schemeClr val="tx1">
                    <a:lumMod val="75000"/>
                    <a:lumOff val="25000"/>
                  </a:schemeClr>
                </a:solidFill>
              </a:rPr>
              <a:t>resources</a:t>
            </a:r>
            <a:r>
              <a:rPr lang="es-ES" sz="1100" dirty="0">
                <a:solidFill>
                  <a:schemeClr val="tx1">
                    <a:lumMod val="75000"/>
                    <a:lumOff val="25000"/>
                  </a:schemeClr>
                </a:solidFill>
              </a:rPr>
              <a:t>. </a:t>
            </a:r>
            <a:endParaRPr lang="es-ES" sz="1100" dirty="0" smtClean="0">
              <a:solidFill>
                <a:schemeClr val="tx1">
                  <a:lumMod val="75000"/>
                  <a:lumOff val="25000"/>
                </a:schemeClr>
              </a:solidFill>
            </a:endParaRPr>
          </a:p>
        </p:txBody>
      </p:sp>
      <p:sp>
        <p:nvSpPr>
          <p:cNvPr id="5" name="Título 1"/>
          <p:cNvSpPr txBox="1">
            <a:spLocks/>
          </p:cNvSpPr>
          <p:nvPr/>
        </p:nvSpPr>
        <p:spPr bwMode="auto">
          <a:xfrm>
            <a:off x="316153" y="76222"/>
            <a:ext cx="8280400" cy="33855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defRPr sz="2000" b="1">
                <a:solidFill>
                  <a:srgbClr val="404040"/>
                </a:solidFill>
              </a:defRPr>
            </a:lvl1pPr>
          </a:lstStyle>
          <a:p>
            <a:r>
              <a:rPr lang="es-ES" sz="1600" dirty="0">
                <a:solidFill>
                  <a:schemeClr val="tx1">
                    <a:lumMod val="75000"/>
                    <a:lumOff val="25000"/>
                  </a:schemeClr>
                </a:solidFill>
              </a:rPr>
              <a:t>MINE TAILINGS DEALING WITH INCREASED SCARCITY OF SPACE AND MINIMIZE THEIR IMPACT</a:t>
            </a:r>
          </a:p>
        </p:txBody>
      </p:sp>
    </p:spTree>
    <p:extLst>
      <p:ext uri="{BB962C8B-B14F-4D97-AF65-F5344CB8AC3E}">
        <p14:creationId xmlns:p14="http://schemas.microsoft.com/office/powerpoint/2010/main" val="29750678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A Relave.jpg"/>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0" y="0"/>
            <a:ext cx="3429000" cy="5143500"/>
          </a:xfrm>
          <a:prstGeom prst="rect">
            <a:avLst/>
          </a:prstGeom>
        </p:spPr>
      </p:pic>
      <p:sp>
        <p:nvSpPr>
          <p:cNvPr id="4" name="Rectángulo 3"/>
          <p:cNvSpPr/>
          <p:nvPr/>
        </p:nvSpPr>
        <p:spPr>
          <a:xfrm>
            <a:off x="0" y="2342610"/>
            <a:ext cx="3429000" cy="1569660"/>
          </a:xfrm>
          <a:prstGeom prst="rect">
            <a:avLst/>
          </a:prstGeom>
        </p:spPr>
        <p:txBody>
          <a:bodyPr wrap="square">
            <a:spAutoFit/>
          </a:bodyPr>
          <a:lstStyle/>
          <a:p>
            <a:pPr algn="ctr"/>
            <a:r>
              <a:rPr lang="es-ES" sz="2400" b="1" dirty="0" smtClean="0">
                <a:solidFill>
                  <a:schemeClr val="bg1"/>
                </a:solidFill>
              </a:rPr>
              <a:t>MINE TAILINGS DEALING WITH INCREASED SCARCITY OF SPACE AND MINIMIZE THEIR IMPACT</a:t>
            </a:r>
            <a:endParaRPr lang="es-ES" sz="2400" b="1" dirty="0">
              <a:solidFill>
                <a:schemeClr val="bg1"/>
              </a:solidFill>
            </a:endParaRPr>
          </a:p>
        </p:txBody>
      </p:sp>
      <p:sp>
        <p:nvSpPr>
          <p:cNvPr id="5" name="Rectángulo 4"/>
          <p:cNvSpPr/>
          <p:nvPr/>
        </p:nvSpPr>
        <p:spPr>
          <a:xfrm>
            <a:off x="0" y="614499"/>
            <a:ext cx="3429000" cy="1446550"/>
          </a:xfrm>
          <a:prstGeom prst="rect">
            <a:avLst/>
          </a:prstGeom>
        </p:spPr>
        <p:txBody>
          <a:bodyPr wrap="square">
            <a:spAutoFit/>
          </a:bodyPr>
          <a:lstStyle/>
          <a:p>
            <a:pPr algn="ctr"/>
            <a:r>
              <a:rPr lang="es-ES" sz="8800" b="1" dirty="0" smtClean="0">
                <a:solidFill>
                  <a:schemeClr val="bg1"/>
                </a:solidFill>
              </a:rPr>
              <a:t>3</a:t>
            </a:r>
            <a:endParaRPr lang="es-ES" sz="8800" b="1" dirty="0">
              <a:solidFill>
                <a:schemeClr val="bg1"/>
              </a:solidFill>
            </a:endParaRPr>
          </a:p>
        </p:txBody>
      </p:sp>
      <p:sp>
        <p:nvSpPr>
          <p:cNvPr id="2" name="Rectángulo 1"/>
          <p:cNvSpPr/>
          <p:nvPr/>
        </p:nvSpPr>
        <p:spPr>
          <a:xfrm>
            <a:off x="3429000" y="882460"/>
            <a:ext cx="5715000" cy="1377813"/>
          </a:xfrm>
          <a:prstGeom prst="rect">
            <a:avLst/>
          </a:prstGeom>
        </p:spPr>
        <p:txBody>
          <a:bodyPr wrap="square">
            <a:spAutoFit/>
          </a:bodyPr>
          <a:lstStyle/>
          <a:p>
            <a:pPr hangingPunct="0">
              <a:lnSpc>
                <a:spcPct val="120000"/>
              </a:lnSpc>
            </a:pPr>
            <a:r>
              <a:rPr lang="en-US" sz="1400" dirty="0" smtClean="0">
                <a:solidFill>
                  <a:schemeClr val="tx1">
                    <a:lumMod val="75000"/>
                    <a:lumOff val="25000"/>
                  </a:schemeClr>
                </a:solidFill>
              </a:rPr>
              <a:t>The mining </a:t>
            </a:r>
            <a:r>
              <a:rPr lang="en-US" sz="1400" dirty="0">
                <a:solidFill>
                  <a:schemeClr val="tx1">
                    <a:lumMod val="75000"/>
                    <a:lumOff val="25000"/>
                  </a:schemeClr>
                </a:solidFill>
              </a:rPr>
              <a:t>industry must remove increasing quantities of material to extract copper and other valuable elements, mostly - and increasingly - through flotation and concentration.  This has significantly increased the volume of waste that must be disposed of, either in the form of sterile material or as tailings, and it will continue to do so in the future</a:t>
            </a:r>
            <a:r>
              <a:rPr lang="en-US" sz="1400" dirty="0" smtClean="0">
                <a:solidFill>
                  <a:schemeClr val="tx1">
                    <a:lumMod val="75000"/>
                    <a:lumOff val="25000"/>
                  </a:schemeClr>
                </a:solidFill>
              </a:rPr>
              <a:t>.</a:t>
            </a:r>
            <a:endParaRPr lang="es-ES_tradnl" sz="1400" dirty="0">
              <a:solidFill>
                <a:schemeClr val="tx1">
                  <a:lumMod val="75000"/>
                  <a:lumOff val="25000"/>
                </a:schemeClr>
              </a:solidFill>
            </a:endParaRPr>
          </a:p>
        </p:txBody>
      </p:sp>
      <p:sp>
        <p:nvSpPr>
          <p:cNvPr id="6" name="Rectángulo 5"/>
          <p:cNvSpPr/>
          <p:nvPr/>
        </p:nvSpPr>
        <p:spPr>
          <a:xfrm>
            <a:off x="3798502" y="2563070"/>
            <a:ext cx="5100658" cy="553998"/>
          </a:xfrm>
          <a:prstGeom prst="rect">
            <a:avLst/>
          </a:prstGeom>
          <a:ln>
            <a:noFill/>
          </a:ln>
        </p:spPr>
        <p:txBody>
          <a:bodyPr wrap="square">
            <a:spAutoFit/>
          </a:bodyPr>
          <a:lstStyle/>
          <a:p>
            <a:r>
              <a:rPr lang="es-ES" sz="1600" b="1" dirty="0" err="1">
                <a:solidFill>
                  <a:srgbClr val="2271C4"/>
                </a:solidFill>
              </a:rPr>
              <a:t>Challenge</a:t>
            </a:r>
            <a:r>
              <a:rPr lang="es-ES" sz="1600" b="1" dirty="0">
                <a:solidFill>
                  <a:srgbClr val="2271C4"/>
                </a:solidFill>
              </a:rPr>
              <a:t> No. 1</a:t>
            </a:r>
            <a:r>
              <a:rPr lang="es-ES" sz="1400" dirty="0">
                <a:solidFill>
                  <a:schemeClr val="tx1">
                    <a:lumMod val="75000"/>
                    <a:lumOff val="25000"/>
                  </a:schemeClr>
                </a:solidFill>
              </a:rPr>
              <a:t>: </a:t>
            </a:r>
            <a:r>
              <a:rPr lang="es-ES" sz="1400" dirty="0" err="1">
                <a:solidFill>
                  <a:schemeClr val="tx1">
                    <a:lumMod val="75000"/>
                    <a:lumOff val="25000"/>
                  </a:schemeClr>
                </a:solidFill>
              </a:rPr>
              <a:t>Dealing</a:t>
            </a:r>
            <a:r>
              <a:rPr lang="es-ES" sz="1400" dirty="0">
                <a:solidFill>
                  <a:schemeClr val="tx1">
                    <a:lumMod val="75000"/>
                    <a:lumOff val="25000"/>
                  </a:schemeClr>
                </a:solidFill>
              </a:rPr>
              <a:t> </a:t>
            </a:r>
            <a:r>
              <a:rPr lang="es-ES" sz="1400" dirty="0" err="1">
                <a:solidFill>
                  <a:schemeClr val="tx1">
                    <a:lumMod val="75000"/>
                    <a:lumOff val="25000"/>
                  </a:schemeClr>
                </a:solidFill>
              </a:rPr>
              <a:t>with</a:t>
            </a:r>
            <a:r>
              <a:rPr lang="es-ES" sz="1400" dirty="0">
                <a:solidFill>
                  <a:schemeClr val="tx1">
                    <a:lumMod val="75000"/>
                    <a:lumOff val="25000"/>
                  </a:schemeClr>
                </a:solidFill>
              </a:rPr>
              <a:t> </a:t>
            </a:r>
            <a:r>
              <a:rPr lang="es-ES" sz="1400" dirty="0" err="1">
                <a:solidFill>
                  <a:schemeClr val="tx1">
                    <a:lumMod val="75000"/>
                    <a:lumOff val="25000"/>
                  </a:schemeClr>
                </a:solidFill>
              </a:rPr>
              <a:t>increasing</a:t>
            </a:r>
            <a:r>
              <a:rPr lang="es-ES" sz="1400" dirty="0">
                <a:solidFill>
                  <a:schemeClr val="tx1">
                    <a:lumMod val="75000"/>
                    <a:lumOff val="25000"/>
                  </a:schemeClr>
                </a:solidFill>
              </a:rPr>
              <a:t> </a:t>
            </a:r>
            <a:r>
              <a:rPr lang="es-ES" sz="1400" dirty="0" err="1">
                <a:solidFill>
                  <a:schemeClr val="tx1">
                    <a:lumMod val="75000"/>
                    <a:lumOff val="25000"/>
                  </a:schemeClr>
                </a:solidFill>
              </a:rPr>
              <a:t>shortages</a:t>
            </a:r>
            <a:r>
              <a:rPr lang="es-ES" sz="1400" dirty="0">
                <a:solidFill>
                  <a:schemeClr val="tx1">
                    <a:lumMod val="75000"/>
                    <a:lumOff val="25000"/>
                  </a:schemeClr>
                </a:solidFill>
              </a:rPr>
              <a:t> in </a:t>
            </a:r>
            <a:r>
              <a:rPr lang="es-ES" sz="1400" dirty="0" err="1">
                <a:solidFill>
                  <a:schemeClr val="tx1">
                    <a:lumMod val="75000"/>
                    <a:lumOff val="25000"/>
                  </a:schemeClr>
                </a:solidFill>
              </a:rPr>
              <a:t>water</a:t>
            </a:r>
            <a:r>
              <a:rPr lang="es-ES" sz="1400" dirty="0">
                <a:solidFill>
                  <a:schemeClr val="tx1">
                    <a:lumMod val="75000"/>
                    <a:lumOff val="25000"/>
                  </a:schemeClr>
                </a:solidFill>
              </a:rPr>
              <a:t> </a:t>
            </a:r>
            <a:r>
              <a:rPr lang="es-ES" sz="1400" dirty="0" smtClean="0">
                <a:solidFill>
                  <a:schemeClr val="tx1">
                    <a:lumMod val="75000"/>
                    <a:lumOff val="25000"/>
                  </a:schemeClr>
                </a:solidFill>
              </a:rPr>
              <a:t>and </a:t>
            </a:r>
            <a:r>
              <a:rPr lang="es-ES" sz="1400" dirty="0" err="1" smtClean="0">
                <a:solidFill>
                  <a:schemeClr val="tx1">
                    <a:lumMod val="75000"/>
                    <a:lumOff val="25000"/>
                  </a:schemeClr>
                </a:solidFill>
              </a:rPr>
              <a:t>space</a:t>
            </a:r>
            <a:r>
              <a:rPr lang="es-ES" sz="1400" dirty="0">
                <a:solidFill>
                  <a:schemeClr val="tx1">
                    <a:lumMod val="75000"/>
                    <a:lumOff val="25000"/>
                  </a:schemeClr>
                </a:solidFill>
              </a:rPr>
              <a:t>.</a:t>
            </a:r>
          </a:p>
        </p:txBody>
      </p:sp>
      <p:sp>
        <p:nvSpPr>
          <p:cNvPr id="7" name="Rectángulo 6"/>
          <p:cNvSpPr/>
          <p:nvPr/>
        </p:nvSpPr>
        <p:spPr>
          <a:xfrm>
            <a:off x="3798502" y="3301472"/>
            <a:ext cx="5100658" cy="553998"/>
          </a:xfrm>
          <a:prstGeom prst="rect">
            <a:avLst/>
          </a:prstGeom>
          <a:ln>
            <a:noFill/>
          </a:ln>
        </p:spPr>
        <p:txBody>
          <a:bodyPr wrap="square">
            <a:spAutoFit/>
          </a:bodyPr>
          <a:lstStyle/>
          <a:p>
            <a:r>
              <a:rPr lang="es-ES" sz="1600" b="1" dirty="0" err="1">
                <a:solidFill>
                  <a:srgbClr val="2271C4"/>
                </a:solidFill>
              </a:rPr>
              <a:t>Challenge</a:t>
            </a:r>
            <a:r>
              <a:rPr lang="es-ES" sz="1600" b="1" dirty="0">
                <a:solidFill>
                  <a:srgbClr val="2271C4"/>
                </a:solidFill>
              </a:rPr>
              <a:t> No. 2</a:t>
            </a:r>
            <a:r>
              <a:rPr lang="es-ES" sz="1400" dirty="0">
                <a:solidFill>
                  <a:schemeClr val="tx1">
                    <a:lumMod val="75000"/>
                    <a:lumOff val="25000"/>
                  </a:schemeClr>
                </a:solidFill>
              </a:rPr>
              <a:t>: </a:t>
            </a:r>
            <a:r>
              <a:rPr lang="es-ES" sz="1400" dirty="0" err="1">
                <a:solidFill>
                  <a:schemeClr val="tx1">
                    <a:lumMod val="75000"/>
                    <a:lumOff val="25000"/>
                  </a:schemeClr>
                </a:solidFill>
              </a:rPr>
              <a:t>Minimizing</a:t>
            </a:r>
            <a:r>
              <a:rPr lang="es-ES" sz="1400" dirty="0">
                <a:solidFill>
                  <a:schemeClr val="tx1">
                    <a:lumMod val="75000"/>
                    <a:lumOff val="25000"/>
                  </a:schemeClr>
                </a:solidFill>
              </a:rPr>
              <a:t>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impact</a:t>
            </a:r>
            <a:r>
              <a:rPr lang="es-ES" sz="1400" dirty="0">
                <a:solidFill>
                  <a:schemeClr val="tx1">
                    <a:lumMod val="75000"/>
                    <a:lumOff val="25000"/>
                  </a:schemeClr>
                </a:solidFill>
              </a:rPr>
              <a:t> </a:t>
            </a:r>
            <a:r>
              <a:rPr lang="es-ES" sz="1400" dirty="0" smtClean="0">
                <a:solidFill>
                  <a:schemeClr val="tx1">
                    <a:lumMod val="75000"/>
                    <a:lumOff val="25000"/>
                  </a:schemeClr>
                </a:solidFill>
              </a:rPr>
              <a:t>of </a:t>
            </a:r>
            <a:r>
              <a:rPr lang="es-ES" sz="1400" dirty="0" err="1" smtClean="0">
                <a:solidFill>
                  <a:schemeClr val="tx1">
                    <a:lumMod val="75000"/>
                    <a:lumOff val="25000"/>
                  </a:schemeClr>
                </a:solidFill>
              </a:rPr>
              <a:t>leakage</a:t>
            </a:r>
            <a:r>
              <a:rPr lang="es-ES" sz="1400" dirty="0" smtClean="0">
                <a:solidFill>
                  <a:schemeClr val="tx1">
                    <a:lumMod val="75000"/>
                    <a:lumOff val="25000"/>
                  </a:schemeClr>
                </a:solidFill>
              </a:rPr>
              <a:t> </a:t>
            </a:r>
            <a:r>
              <a:rPr lang="es-ES" sz="1400" dirty="0">
                <a:solidFill>
                  <a:schemeClr val="tx1">
                    <a:lumMod val="75000"/>
                    <a:lumOff val="25000"/>
                  </a:schemeClr>
                </a:solidFill>
              </a:rPr>
              <a:t>and </a:t>
            </a:r>
            <a:r>
              <a:rPr lang="es-ES" sz="1400" dirty="0" err="1">
                <a:solidFill>
                  <a:schemeClr val="tx1">
                    <a:lumMod val="75000"/>
                    <a:lumOff val="25000"/>
                  </a:schemeClr>
                </a:solidFill>
              </a:rPr>
              <a:t>ensuring</a:t>
            </a:r>
            <a:r>
              <a:rPr lang="es-ES" sz="1400" dirty="0">
                <a:solidFill>
                  <a:schemeClr val="tx1">
                    <a:lumMod val="75000"/>
                    <a:lumOff val="25000"/>
                  </a:schemeClr>
                </a:solidFill>
              </a:rPr>
              <a:t>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stability</a:t>
            </a:r>
            <a:r>
              <a:rPr lang="es-ES" sz="1400" dirty="0">
                <a:solidFill>
                  <a:schemeClr val="tx1">
                    <a:lumMod val="75000"/>
                    <a:lumOff val="25000"/>
                  </a:schemeClr>
                </a:solidFill>
              </a:rPr>
              <a:t> of </a:t>
            </a:r>
            <a:r>
              <a:rPr lang="es-ES" sz="1400" dirty="0" err="1">
                <a:solidFill>
                  <a:schemeClr val="tx1">
                    <a:lumMod val="75000"/>
                    <a:lumOff val="25000"/>
                  </a:schemeClr>
                </a:solidFill>
              </a:rPr>
              <a:t>dumps</a:t>
            </a:r>
            <a:r>
              <a:rPr lang="es-ES" sz="1400" dirty="0">
                <a:solidFill>
                  <a:schemeClr val="tx1">
                    <a:lumMod val="75000"/>
                    <a:lumOff val="25000"/>
                  </a:schemeClr>
                </a:solidFill>
              </a:rPr>
              <a:t>.</a:t>
            </a:r>
          </a:p>
        </p:txBody>
      </p:sp>
      <p:sp>
        <p:nvSpPr>
          <p:cNvPr id="8" name="Rectángulo 7"/>
          <p:cNvSpPr/>
          <p:nvPr/>
        </p:nvSpPr>
        <p:spPr>
          <a:xfrm>
            <a:off x="3798502" y="4039874"/>
            <a:ext cx="5100658" cy="338554"/>
          </a:xfrm>
          <a:prstGeom prst="rect">
            <a:avLst/>
          </a:prstGeom>
          <a:ln>
            <a:noFill/>
          </a:ln>
        </p:spPr>
        <p:txBody>
          <a:bodyPr wrap="square">
            <a:spAutoFit/>
          </a:bodyPr>
          <a:lstStyle/>
          <a:p>
            <a:r>
              <a:rPr lang="es-ES" sz="1600" b="1" dirty="0" err="1">
                <a:solidFill>
                  <a:srgbClr val="2271C4"/>
                </a:solidFill>
              </a:rPr>
              <a:t>Challenge</a:t>
            </a:r>
            <a:r>
              <a:rPr lang="es-ES" sz="1600" b="1" dirty="0">
                <a:solidFill>
                  <a:srgbClr val="2271C4"/>
                </a:solidFill>
              </a:rPr>
              <a:t> No. 3</a:t>
            </a:r>
            <a:r>
              <a:rPr lang="es-ES" sz="1400" dirty="0">
                <a:solidFill>
                  <a:schemeClr val="tx1">
                    <a:lumMod val="75000"/>
                    <a:lumOff val="25000"/>
                  </a:schemeClr>
                </a:solidFill>
              </a:rPr>
              <a:t>: </a:t>
            </a:r>
            <a:r>
              <a:rPr lang="es-ES" sz="1400" dirty="0" err="1">
                <a:solidFill>
                  <a:schemeClr val="tx1">
                    <a:lumMod val="75000"/>
                    <a:lumOff val="25000"/>
                  </a:schemeClr>
                </a:solidFill>
              </a:rPr>
              <a:t>Promote</a:t>
            </a:r>
            <a:r>
              <a:rPr lang="es-ES" sz="1400" dirty="0">
                <a:solidFill>
                  <a:schemeClr val="tx1">
                    <a:lumMod val="75000"/>
                    <a:lumOff val="25000"/>
                  </a:schemeClr>
                </a:solidFill>
              </a:rPr>
              <a:t> </a:t>
            </a:r>
            <a:r>
              <a:rPr lang="es-ES" sz="1400" dirty="0" err="1" smtClean="0">
                <a:solidFill>
                  <a:schemeClr val="tx1">
                    <a:lumMod val="75000"/>
                    <a:lumOff val="25000"/>
                  </a:schemeClr>
                </a:solidFill>
              </a:rPr>
              <a:t>conversion</a:t>
            </a:r>
            <a:r>
              <a:rPr lang="es-ES" sz="1400" dirty="0">
                <a:solidFill>
                  <a:schemeClr val="tx1">
                    <a:lumMod val="75000"/>
                    <a:lumOff val="25000"/>
                  </a:schemeClr>
                </a:solidFill>
              </a:rPr>
              <a:t> </a:t>
            </a:r>
            <a:r>
              <a:rPr lang="es-ES" sz="1400" dirty="0" smtClean="0">
                <a:solidFill>
                  <a:schemeClr val="tx1">
                    <a:lumMod val="75000"/>
                    <a:lumOff val="25000"/>
                  </a:schemeClr>
                </a:solidFill>
              </a:rPr>
              <a:t>of </a:t>
            </a:r>
            <a:r>
              <a:rPr lang="es-ES" sz="1400" dirty="0">
                <a:solidFill>
                  <a:schemeClr val="tx1">
                    <a:lumMod val="75000"/>
                    <a:lumOff val="25000"/>
                  </a:schemeClr>
                </a:solidFill>
              </a:rPr>
              <a:t>a </a:t>
            </a:r>
            <a:r>
              <a:rPr lang="es-ES" sz="1400" dirty="0" err="1">
                <a:solidFill>
                  <a:schemeClr val="tx1">
                    <a:lumMod val="75000"/>
                    <a:lumOff val="25000"/>
                  </a:schemeClr>
                </a:solidFill>
              </a:rPr>
              <a:t>liability</a:t>
            </a:r>
            <a:r>
              <a:rPr lang="es-ES" sz="1400" dirty="0">
                <a:solidFill>
                  <a:schemeClr val="tx1">
                    <a:lumMod val="75000"/>
                    <a:lumOff val="25000"/>
                  </a:schemeClr>
                </a:solidFill>
              </a:rPr>
              <a:t> </a:t>
            </a:r>
            <a:r>
              <a:rPr lang="es-ES" sz="1400" dirty="0" err="1">
                <a:solidFill>
                  <a:schemeClr val="tx1">
                    <a:lumMod val="75000"/>
                    <a:lumOff val="25000"/>
                  </a:schemeClr>
                </a:solidFill>
              </a:rPr>
              <a:t>into</a:t>
            </a:r>
            <a:r>
              <a:rPr lang="es-ES" sz="1400" dirty="0">
                <a:solidFill>
                  <a:schemeClr val="tx1">
                    <a:lumMod val="75000"/>
                    <a:lumOff val="25000"/>
                  </a:schemeClr>
                </a:solidFill>
              </a:rPr>
              <a:t> </a:t>
            </a:r>
            <a:r>
              <a:rPr lang="es-ES" sz="1400" dirty="0" err="1">
                <a:solidFill>
                  <a:schemeClr val="tx1">
                    <a:lumMod val="75000"/>
                    <a:lumOff val="25000"/>
                  </a:schemeClr>
                </a:solidFill>
              </a:rPr>
              <a:t>an</a:t>
            </a:r>
            <a:r>
              <a:rPr lang="es-ES" sz="1400" dirty="0">
                <a:solidFill>
                  <a:schemeClr val="tx1">
                    <a:lumMod val="75000"/>
                    <a:lumOff val="25000"/>
                  </a:schemeClr>
                </a:solidFill>
              </a:rPr>
              <a:t> </a:t>
            </a:r>
            <a:r>
              <a:rPr lang="es-ES" sz="1400" dirty="0" err="1">
                <a:solidFill>
                  <a:schemeClr val="tx1">
                    <a:lumMod val="75000"/>
                    <a:lumOff val="25000"/>
                  </a:schemeClr>
                </a:solidFill>
              </a:rPr>
              <a:t>asset</a:t>
            </a:r>
            <a:endParaRPr lang="es-ES" sz="1400" dirty="0">
              <a:solidFill>
                <a:schemeClr val="tx1">
                  <a:lumMod val="75000"/>
                  <a:lumOff val="25000"/>
                </a:schemeClr>
              </a:solidFill>
            </a:endParaRPr>
          </a:p>
        </p:txBody>
      </p:sp>
      <p:sp>
        <p:nvSpPr>
          <p:cNvPr id="9" name="Rectángulo 8"/>
          <p:cNvSpPr/>
          <p:nvPr/>
        </p:nvSpPr>
        <p:spPr>
          <a:xfrm>
            <a:off x="3798502" y="4562833"/>
            <a:ext cx="5100658" cy="338554"/>
          </a:xfrm>
          <a:prstGeom prst="rect">
            <a:avLst/>
          </a:prstGeom>
          <a:ln>
            <a:noFill/>
          </a:ln>
        </p:spPr>
        <p:txBody>
          <a:bodyPr wrap="square">
            <a:spAutoFit/>
          </a:bodyPr>
          <a:lstStyle/>
          <a:p>
            <a:r>
              <a:rPr lang="es-ES" sz="1600" b="1" dirty="0" err="1">
                <a:solidFill>
                  <a:srgbClr val="2271C4"/>
                </a:solidFill>
              </a:rPr>
              <a:t>Challenge</a:t>
            </a:r>
            <a:r>
              <a:rPr lang="es-ES" sz="1600" b="1" dirty="0">
                <a:solidFill>
                  <a:srgbClr val="2271C4"/>
                </a:solidFill>
              </a:rPr>
              <a:t> No. 4</a:t>
            </a:r>
            <a:r>
              <a:rPr lang="es-ES" sz="1400" dirty="0">
                <a:solidFill>
                  <a:schemeClr val="tx1">
                    <a:lumMod val="75000"/>
                    <a:lumOff val="25000"/>
                  </a:schemeClr>
                </a:solidFill>
              </a:rPr>
              <a:t>: </a:t>
            </a:r>
            <a:r>
              <a:rPr lang="es-ES" sz="1400" dirty="0" err="1">
                <a:solidFill>
                  <a:schemeClr val="tx1">
                    <a:lumMod val="75000"/>
                    <a:lumOff val="25000"/>
                  </a:schemeClr>
                </a:solidFill>
              </a:rPr>
              <a:t>Fostering</a:t>
            </a:r>
            <a:r>
              <a:rPr lang="es-ES" sz="1400" dirty="0">
                <a:solidFill>
                  <a:schemeClr val="tx1">
                    <a:lumMod val="75000"/>
                    <a:lumOff val="25000"/>
                  </a:schemeClr>
                </a:solidFill>
              </a:rPr>
              <a:t> </a:t>
            </a:r>
            <a:r>
              <a:rPr lang="es-ES" sz="1400" dirty="0" err="1" smtClean="0">
                <a:solidFill>
                  <a:schemeClr val="tx1">
                    <a:lumMod val="75000"/>
                    <a:lumOff val="25000"/>
                  </a:schemeClr>
                </a:solidFill>
              </a:rPr>
              <a:t>community</a:t>
            </a:r>
            <a:r>
              <a:rPr lang="es-ES" sz="1400" dirty="0">
                <a:solidFill>
                  <a:schemeClr val="tx1">
                    <a:lumMod val="75000"/>
                    <a:lumOff val="25000"/>
                  </a:schemeClr>
                </a:solidFill>
              </a:rPr>
              <a:t> </a:t>
            </a:r>
            <a:r>
              <a:rPr lang="es-ES" sz="1400" dirty="0" err="1" smtClean="0">
                <a:solidFill>
                  <a:schemeClr val="tx1">
                    <a:lumMod val="75000"/>
                    <a:lumOff val="25000"/>
                  </a:schemeClr>
                </a:solidFill>
              </a:rPr>
              <a:t>inclusion</a:t>
            </a:r>
            <a:r>
              <a:rPr lang="es-ES" sz="1400" dirty="0" smtClean="0">
                <a:solidFill>
                  <a:schemeClr val="tx1">
                    <a:lumMod val="75000"/>
                    <a:lumOff val="25000"/>
                  </a:schemeClr>
                </a:solidFill>
              </a:rPr>
              <a:t> </a:t>
            </a:r>
            <a:r>
              <a:rPr lang="es-ES" sz="1400" dirty="0">
                <a:solidFill>
                  <a:schemeClr val="tx1">
                    <a:lumMod val="75000"/>
                    <a:lumOff val="25000"/>
                  </a:schemeClr>
                </a:solidFill>
              </a:rPr>
              <a:t>and </a:t>
            </a:r>
            <a:r>
              <a:rPr lang="es-ES" sz="1400" dirty="0" err="1">
                <a:solidFill>
                  <a:schemeClr val="tx1">
                    <a:lumMod val="75000"/>
                    <a:lumOff val="25000"/>
                  </a:schemeClr>
                </a:solidFill>
              </a:rPr>
              <a:t>acceptance</a:t>
            </a:r>
            <a:endParaRPr lang="es-ES" sz="1400" dirty="0">
              <a:solidFill>
                <a:schemeClr val="tx1">
                  <a:lumMod val="75000"/>
                  <a:lumOff val="25000"/>
                </a:schemeClr>
              </a:solidFill>
            </a:endParaRPr>
          </a:p>
        </p:txBody>
      </p:sp>
    </p:spTree>
    <p:extLst>
      <p:ext uri="{BB962C8B-B14F-4D97-AF65-F5344CB8AC3E}">
        <p14:creationId xmlns:p14="http://schemas.microsoft.com/office/powerpoint/2010/main" val="291358208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A RAJ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 y="0"/>
            <a:ext cx="3429000" cy="5143500"/>
          </a:xfrm>
          <a:prstGeom prst="rect">
            <a:avLst/>
          </a:prstGeom>
        </p:spPr>
      </p:pic>
      <p:sp>
        <p:nvSpPr>
          <p:cNvPr id="3" name="Rectángulo 2"/>
          <p:cNvSpPr/>
          <p:nvPr/>
        </p:nvSpPr>
        <p:spPr>
          <a:xfrm>
            <a:off x="0" y="614499"/>
            <a:ext cx="3429000" cy="1446550"/>
          </a:xfrm>
          <a:prstGeom prst="rect">
            <a:avLst/>
          </a:prstGeom>
        </p:spPr>
        <p:txBody>
          <a:bodyPr wrap="square">
            <a:spAutoFit/>
          </a:bodyPr>
          <a:lstStyle/>
          <a:p>
            <a:pPr algn="ctr"/>
            <a:r>
              <a:rPr lang="es-ES" sz="8800" b="1" dirty="0">
                <a:solidFill>
                  <a:schemeClr val="bg1"/>
                </a:solidFill>
              </a:rPr>
              <a:t>4</a:t>
            </a:r>
          </a:p>
        </p:txBody>
      </p:sp>
      <p:sp>
        <p:nvSpPr>
          <p:cNvPr id="5" name="Rectángulo 4"/>
          <p:cNvSpPr/>
          <p:nvPr/>
        </p:nvSpPr>
        <p:spPr>
          <a:xfrm>
            <a:off x="0" y="2181631"/>
            <a:ext cx="3430674" cy="1938992"/>
          </a:xfrm>
          <a:prstGeom prst="rect">
            <a:avLst/>
          </a:prstGeom>
        </p:spPr>
        <p:txBody>
          <a:bodyPr wrap="square">
            <a:spAutoFit/>
          </a:bodyPr>
          <a:lstStyle/>
          <a:p>
            <a:pPr algn="ctr"/>
            <a:r>
              <a:rPr lang="es-ES" sz="2400" b="1" dirty="0">
                <a:solidFill>
                  <a:schemeClr val="bg1"/>
                </a:solidFill>
              </a:rPr>
              <a:t>IMPROVING PRODUCTIVITY OF OPEN-PIT MINES MOVING LARGE VOLUMES OF EARTH LARGE DISTANCES</a:t>
            </a:r>
          </a:p>
        </p:txBody>
      </p:sp>
      <p:sp>
        <p:nvSpPr>
          <p:cNvPr id="7" name="Rectángulo 6"/>
          <p:cNvSpPr/>
          <p:nvPr/>
        </p:nvSpPr>
        <p:spPr>
          <a:xfrm>
            <a:off x="3430674" y="330901"/>
            <a:ext cx="5713326" cy="1377813"/>
          </a:xfrm>
          <a:prstGeom prst="rect">
            <a:avLst/>
          </a:prstGeom>
        </p:spPr>
        <p:txBody>
          <a:bodyPr wrap="square">
            <a:spAutoFit/>
          </a:bodyPr>
          <a:lstStyle/>
          <a:p>
            <a:pPr hangingPunct="0">
              <a:lnSpc>
                <a:spcPct val="120000"/>
              </a:lnSpc>
            </a:pPr>
            <a:r>
              <a:rPr lang="es-ES" sz="1400" dirty="0" err="1">
                <a:solidFill>
                  <a:schemeClr val="tx1">
                    <a:lumMod val="75000"/>
                    <a:lumOff val="25000"/>
                  </a:schemeClr>
                </a:solidFill>
              </a:rPr>
              <a:t>C</a:t>
            </a:r>
            <a:r>
              <a:rPr lang="es-ES" sz="1400" dirty="0" err="1" smtClean="0">
                <a:solidFill>
                  <a:schemeClr val="tx1">
                    <a:lumMod val="75000"/>
                    <a:lumOff val="25000"/>
                  </a:schemeClr>
                </a:solidFill>
              </a:rPr>
              <a:t>hile’s</a:t>
            </a:r>
            <a:r>
              <a:rPr lang="es-ES" sz="1400" dirty="0" smtClean="0">
                <a:solidFill>
                  <a:schemeClr val="tx1">
                    <a:lumMod val="75000"/>
                    <a:lumOff val="25000"/>
                  </a:schemeClr>
                </a:solidFill>
              </a:rPr>
              <a:t> </a:t>
            </a:r>
            <a:r>
              <a:rPr lang="es-ES" sz="1400" dirty="0" err="1">
                <a:solidFill>
                  <a:schemeClr val="tx1">
                    <a:lumMod val="75000"/>
                    <a:lumOff val="25000"/>
                  </a:schemeClr>
                </a:solidFill>
              </a:rPr>
              <a:t>aging</a:t>
            </a:r>
            <a:r>
              <a:rPr lang="es-ES" sz="1400" dirty="0">
                <a:solidFill>
                  <a:schemeClr val="tx1">
                    <a:lumMod val="75000"/>
                    <a:lumOff val="25000"/>
                  </a:schemeClr>
                </a:solidFill>
              </a:rPr>
              <a:t> mines and </a:t>
            </a:r>
            <a:r>
              <a:rPr lang="es-ES" sz="1400" dirty="0" err="1">
                <a:solidFill>
                  <a:schemeClr val="tx1">
                    <a:lumMod val="75000"/>
                    <a:lumOff val="25000"/>
                  </a:schemeClr>
                </a:solidFill>
              </a:rPr>
              <a:t>their</a:t>
            </a:r>
            <a:r>
              <a:rPr lang="es-ES" sz="1400" dirty="0">
                <a:solidFill>
                  <a:schemeClr val="tx1">
                    <a:lumMod val="75000"/>
                    <a:lumOff val="25000"/>
                  </a:schemeClr>
                </a:solidFill>
              </a:rPr>
              <a:t> </a:t>
            </a:r>
            <a:r>
              <a:rPr lang="es-ES" sz="1400" dirty="0" err="1">
                <a:solidFill>
                  <a:schemeClr val="tx1">
                    <a:lumMod val="75000"/>
                    <a:lumOff val="25000"/>
                  </a:schemeClr>
                </a:solidFill>
              </a:rPr>
              <a:t>increasing</a:t>
            </a:r>
            <a:r>
              <a:rPr lang="es-ES" sz="1400" dirty="0">
                <a:solidFill>
                  <a:schemeClr val="tx1">
                    <a:lumMod val="75000"/>
                    <a:lumOff val="25000"/>
                  </a:schemeClr>
                </a:solidFill>
              </a:rPr>
              <a:t> </a:t>
            </a:r>
            <a:r>
              <a:rPr lang="es-ES" sz="1400" dirty="0" err="1">
                <a:solidFill>
                  <a:schemeClr val="tx1">
                    <a:lumMod val="75000"/>
                    <a:lumOff val="25000"/>
                  </a:schemeClr>
                </a:solidFill>
              </a:rPr>
              <a:t>depth</a:t>
            </a:r>
            <a:r>
              <a:rPr lang="es-ES" sz="1400" dirty="0">
                <a:solidFill>
                  <a:schemeClr val="tx1">
                    <a:lumMod val="75000"/>
                    <a:lumOff val="25000"/>
                  </a:schemeClr>
                </a:solidFill>
              </a:rPr>
              <a:t> has </a:t>
            </a:r>
            <a:r>
              <a:rPr lang="es-ES" sz="1400" dirty="0" err="1">
                <a:solidFill>
                  <a:schemeClr val="tx1">
                    <a:lumMod val="75000"/>
                    <a:lumOff val="25000"/>
                  </a:schemeClr>
                </a:solidFill>
              </a:rPr>
              <a:t>led</a:t>
            </a:r>
            <a:r>
              <a:rPr lang="es-ES" sz="1400" dirty="0">
                <a:solidFill>
                  <a:schemeClr val="tx1">
                    <a:lumMod val="75000"/>
                    <a:lumOff val="25000"/>
                  </a:schemeClr>
                </a:solidFill>
              </a:rPr>
              <a:t> </a:t>
            </a:r>
            <a:r>
              <a:rPr lang="es-ES" sz="1400" dirty="0" err="1">
                <a:solidFill>
                  <a:schemeClr val="tx1">
                    <a:lumMod val="75000"/>
                    <a:lumOff val="25000"/>
                  </a:schemeClr>
                </a:solidFill>
              </a:rPr>
              <a:t>to</a:t>
            </a:r>
            <a:r>
              <a:rPr lang="es-ES" sz="1400" dirty="0">
                <a:solidFill>
                  <a:schemeClr val="tx1">
                    <a:lumMod val="75000"/>
                    <a:lumOff val="25000"/>
                  </a:schemeClr>
                </a:solidFill>
              </a:rPr>
              <a:t> </a:t>
            </a:r>
            <a:r>
              <a:rPr lang="es-ES" sz="1400" dirty="0" err="1">
                <a:solidFill>
                  <a:schemeClr val="tx1">
                    <a:lumMod val="75000"/>
                    <a:lumOff val="25000"/>
                  </a:schemeClr>
                </a:solidFill>
              </a:rPr>
              <a:t>increased</a:t>
            </a:r>
            <a:r>
              <a:rPr lang="es-ES" sz="1400" dirty="0">
                <a:solidFill>
                  <a:schemeClr val="tx1">
                    <a:lumMod val="75000"/>
                    <a:lumOff val="25000"/>
                  </a:schemeClr>
                </a:solidFill>
              </a:rPr>
              <a:t> rock </a:t>
            </a:r>
            <a:r>
              <a:rPr lang="es-ES" sz="1400" dirty="0" err="1">
                <a:solidFill>
                  <a:schemeClr val="tx1">
                    <a:lumMod val="75000"/>
                    <a:lumOff val="25000"/>
                  </a:schemeClr>
                </a:solidFill>
              </a:rPr>
              <a:t>hardness</a:t>
            </a:r>
            <a:r>
              <a:rPr lang="es-ES" sz="1400" dirty="0">
                <a:solidFill>
                  <a:schemeClr val="tx1">
                    <a:lumMod val="75000"/>
                    <a:lumOff val="25000"/>
                  </a:schemeClr>
                </a:solidFill>
              </a:rPr>
              <a:t>, </a:t>
            </a:r>
            <a:r>
              <a:rPr lang="es-ES" sz="1400" dirty="0" err="1">
                <a:solidFill>
                  <a:schemeClr val="tx1">
                    <a:lumMod val="75000"/>
                    <a:lumOff val="25000"/>
                  </a:schemeClr>
                </a:solidFill>
              </a:rPr>
              <a:t>transportation</a:t>
            </a:r>
            <a:r>
              <a:rPr lang="es-ES" sz="1400" dirty="0">
                <a:solidFill>
                  <a:schemeClr val="tx1">
                    <a:lumMod val="75000"/>
                    <a:lumOff val="25000"/>
                  </a:schemeClr>
                </a:solidFill>
              </a:rPr>
              <a:t> </a:t>
            </a:r>
            <a:r>
              <a:rPr lang="es-ES" sz="1400" dirty="0" err="1">
                <a:solidFill>
                  <a:schemeClr val="tx1">
                    <a:lumMod val="75000"/>
                    <a:lumOff val="25000"/>
                  </a:schemeClr>
                </a:solidFill>
              </a:rPr>
              <a:t>distances</a:t>
            </a:r>
            <a:r>
              <a:rPr lang="es-ES" sz="1400" dirty="0">
                <a:solidFill>
                  <a:schemeClr val="tx1">
                    <a:lumMod val="75000"/>
                    <a:lumOff val="25000"/>
                  </a:schemeClr>
                </a:solidFill>
              </a:rPr>
              <a:t>, and </a:t>
            </a:r>
            <a:r>
              <a:rPr lang="es-ES" sz="1400" dirty="0" err="1">
                <a:solidFill>
                  <a:schemeClr val="tx1">
                    <a:lumMod val="75000"/>
                    <a:lumOff val="25000"/>
                  </a:schemeClr>
                </a:solidFill>
              </a:rPr>
              <a:t>declining</a:t>
            </a:r>
            <a:r>
              <a:rPr lang="es-ES" sz="1400" dirty="0">
                <a:solidFill>
                  <a:schemeClr val="tx1">
                    <a:lumMod val="75000"/>
                    <a:lumOff val="25000"/>
                  </a:schemeClr>
                </a:solidFill>
              </a:rPr>
              <a:t> </a:t>
            </a:r>
            <a:r>
              <a:rPr lang="es-ES" sz="1400" dirty="0" err="1">
                <a:solidFill>
                  <a:schemeClr val="tx1">
                    <a:lumMod val="75000"/>
                    <a:lumOff val="25000"/>
                  </a:schemeClr>
                </a:solidFill>
              </a:rPr>
              <a:t>average</a:t>
            </a:r>
            <a:r>
              <a:rPr lang="es-ES" sz="1400" dirty="0">
                <a:solidFill>
                  <a:schemeClr val="tx1">
                    <a:lumMod val="75000"/>
                    <a:lumOff val="25000"/>
                  </a:schemeClr>
                </a:solidFill>
              </a:rPr>
              <a:t> ore grades.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need</a:t>
            </a:r>
            <a:r>
              <a:rPr lang="es-ES" sz="1400" dirty="0">
                <a:solidFill>
                  <a:schemeClr val="tx1">
                    <a:lumMod val="75000"/>
                    <a:lumOff val="25000"/>
                  </a:schemeClr>
                </a:solidFill>
              </a:rPr>
              <a:t> </a:t>
            </a:r>
            <a:r>
              <a:rPr lang="es-ES" sz="1400" dirty="0" err="1">
                <a:solidFill>
                  <a:schemeClr val="tx1">
                    <a:lumMod val="75000"/>
                    <a:lumOff val="25000"/>
                  </a:schemeClr>
                </a:solidFill>
              </a:rPr>
              <a:t>to</a:t>
            </a:r>
            <a:r>
              <a:rPr lang="es-ES" sz="1400" dirty="0">
                <a:solidFill>
                  <a:schemeClr val="tx1">
                    <a:lumMod val="75000"/>
                    <a:lumOff val="25000"/>
                  </a:schemeClr>
                </a:solidFill>
              </a:rPr>
              <a:t> </a:t>
            </a:r>
            <a:r>
              <a:rPr lang="es-ES" sz="1400" dirty="0" err="1">
                <a:solidFill>
                  <a:schemeClr val="tx1">
                    <a:lumMod val="75000"/>
                    <a:lumOff val="25000"/>
                  </a:schemeClr>
                </a:solidFill>
              </a:rPr>
              <a:t>move</a:t>
            </a:r>
            <a:r>
              <a:rPr lang="es-ES" sz="1400" dirty="0">
                <a:solidFill>
                  <a:schemeClr val="tx1">
                    <a:lumMod val="75000"/>
                    <a:lumOff val="25000"/>
                  </a:schemeClr>
                </a:solidFill>
              </a:rPr>
              <a:t> more </a:t>
            </a:r>
            <a:r>
              <a:rPr lang="es-ES" sz="1400" dirty="0" err="1">
                <a:solidFill>
                  <a:schemeClr val="tx1">
                    <a:lumMod val="75000"/>
                    <a:lumOff val="25000"/>
                  </a:schemeClr>
                </a:solidFill>
              </a:rPr>
              <a:t>waste</a:t>
            </a:r>
            <a:r>
              <a:rPr lang="es-ES" sz="1400" dirty="0">
                <a:solidFill>
                  <a:schemeClr val="tx1">
                    <a:lumMod val="75000"/>
                    <a:lumOff val="25000"/>
                  </a:schemeClr>
                </a:solidFill>
              </a:rPr>
              <a:t> material and </a:t>
            </a:r>
            <a:r>
              <a:rPr lang="es-ES" sz="1400" dirty="0" err="1">
                <a:solidFill>
                  <a:schemeClr val="tx1">
                    <a:lumMod val="75000"/>
                    <a:lumOff val="25000"/>
                  </a:schemeClr>
                </a:solidFill>
              </a:rPr>
              <a:t>to</a:t>
            </a:r>
            <a:r>
              <a:rPr lang="es-ES" sz="1400" dirty="0">
                <a:solidFill>
                  <a:schemeClr val="tx1">
                    <a:lumMod val="75000"/>
                    <a:lumOff val="25000"/>
                  </a:schemeClr>
                </a:solidFill>
              </a:rPr>
              <a:t> </a:t>
            </a:r>
            <a:r>
              <a:rPr lang="es-ES" sz="1400" dirty="0" err="1">
                <a:solidFill>
                  <a:schemeClr val="tx1">
                    <a:lumMod val="75000"/>
                    <a:lumOff val="25000"/>
                  </a:schemeClr>
                </a:solidFill>
              </a:rPr>
              <a:t>grind</a:t>
            </a:r>
            <a:r>
              <a:rPr lang="es-ES" sz="1400" dirty="0">
                <a:solidFill>
                  <a:schemeClr val="tx1">
                    <a:lumMod val="75000"/>
                    <a:lumOff val="25000"/>
                  </a:schemeClr>
                </a:solidFill>
              </a:rPr>
              <a:t> a </a:t>
            </a:r>
            <a:r>
              <a:rPr lang="es-ES" sz="1400" dirty="0" err="1">
                <a:solidFill>
                  <a:schemeClr val="tx1">
                    <a:lumMod val="75000"/>
                    <a:lumOff val="25000"/>
                  </a:schemeClr>
                </a:solidFill>
              </a:rPr>
              <a:t>larger</a:t>
            </a:r>
            <a:r>
              <a:rPr lang="es-ES" sz="1400" dirty="0">
                <a:solidFill>
                  <a:schemeClr val="tx1">
                    <a:lumMod val="75000"/>
                    <a:lumOff val="25000"/>
                  </a:schemeClr>
                </a:solidFill>
              </a:rPr>
              <a:t> </a:t>
            </a:r>
            <a:r>
              <a:rPr lang="es-ES" sz="1400" dirty="0" err="1">
                <a:solidFill>
                  <a:schemeClr val="tx1">
                    <a:lumMod val="75000"/>
                    <a:lumOff val="25000"/>
                  </a:schemeClr>
                </a:solidFill>
              </a:rPr>
              <a:t>volume</a:t>
            </a:r>
            <a:r>
              <a:rPr lang="es-ES" sz="1400" dirty="0">
                <a:solidFill>
                  <a:schemeClr val="tx1">
                    <a:lumMod val="75000"/>
                    <a:lumOff val="25000"/>
                  </a:schemeClr>
                </a:solidFill>
              </a:rPr>
              <a:t> of </a:t>
            </a:r>
            <a:r>
              <a:rPr lang="es-ES" sz="1400" dirty="0" err="1">
                <a:solidFill>
                  <a:schemeClr val="tx1">
                    <a:lumMod val="75000"/>
                    <a:lumOff val="25000"/>
                  </a:schemeClr>
                </a:solidFill>
              </a:rPr>
              <a:t>increasingly</a:t>
            </a:r>
            <a:r>
              <a:rPr lang="es-ES" sz="1400" dirty="0">
                <a:solidFill>
                  <a:schemeClr val="tx1">
                    <a:lumMod val="75000"/>
                    <a:lumOff val="25000"/>
                  </a:schemeClr>
                </a:solidFill>
              </a:rPr>
              <a:t> </a:t>
            </a:r>
            <a:r>
              <a:rPr lang="es-ES" sz="1400" dirty="0" err="1">
                <a:solidFill>
                  <a:schemeClr val="tx1">
                    <a:lumMod val="75000"/>
                    <a:lumOff val="25000"/>
                  </a:schemeClr>
                </a:solidFill>
              </a:rPr>
              <a:t>harder</a:t>
            </a:r>
            <a:r>
              <a:rPr lang="es-ES" sz="1400" dirty="0">
                <a:solidFill>
                  <a:schemeClr val="tx1">
                    <a:lumMod val="75000"/>
                    <a:lumOff val="25000"/>
                  </a:schemeClr>
                </a:solidFill>
              </a:rPr>
              <a:t> rock has a </a:t>
            </a:r>
            <a:r>
              <a:rPr lang="es-ES" sz="1400" dirty="0" err="1">
                <a:solidFill>
                  <a:schemeClr val="tx1">
                    <a:lumMod val="75000"/>
                    <a:lumOff val="25000"/>
                  </a:schemeClr>
                </a:solidFill>
              </a:rPr>
              <a:t>direct</a:t>
            </a:r>
            <a:r>
              <a:rPr lang="es-ES" sz="1400" dirty="0">
                <a:solidFill>
                  <a:schemeClr val="tx1">
                    <a:lumMod val="75000"/>
                    <a:lumOff val="25000"/>
                  </a:schemeClr>
                </a:solidFill>
              </a:rPr>
              <a:t> </a:t>
            </a:r>
            <a:r>
              <a:rPr lang="es-ES" sz="1400" dirty="0" err="1" smtClean="0">
                <a:solidFill>
                  <a:schemeClr val="tx1">
                    <a:lumMod val="75000"/>
                    <a:lumOff val="25000"/>
                  </a:schemeClr>
                </a:solidFill>
              </a:rPr>
              <a:t>impact</a:t>
            </a:r>
            <a:r>
              <a:rPr lang="es-ES" sz="1400" dirty="0">
                <a:solidFill>
                  <a:schemeClr val="tx1">
                    <a:lumMod val="75000"/>
                    <a:lumOff val="25000"/>
                  </a:schemeClr>
                </a:solidFill>
              </a:rPr>
              <a:t> </a:t>
            </a:r>
            <a:r>
              <a:rPr lang="es-ES" sz="1400" dirty="0" err="1" smtClean="0">
                <a:solidFill>
                  <a:schemeClr val="tx1">
                    <a:lumMod val="75000"/>
                    <a:lumOff val="25000"/>
                  </a:schemeClr>
                </a:solidFill>
              </a:rPr>
              <a:t>on</a:t>
            </a:r>
            <a:r>
              <a:rPr lang="es-ES" sz="1400" dirty="0" smtClean="0">
                <a:solidFill>
                  <a:schemeClr val="tx1">
                    <a:lumMod val="75000"/>
                    <a:lumOff val="25000"/>
                  </a:schemeClr>
                </a:solidFill>
              </a:rPr>
              <a:t> </a:t>
            </a:r>
            <a:r>
              <a:rPr lang="es-ES" sz="1400" dirty="0" err="1">
                <a:solidFill>
                  <a:schemeClr val="tx1">
                    <a:lumMod val="75000"/>
                    <a:lumOff val="25000"/>
                  </a:schemeClr>
                </a:solidFill>
              </a:rPr>
              <a:t>energy</a:t>
            </a:r>
            <a:r>
              <a:rPr lang="es-ES" sz="1400" dirty="0">
                <a:solidFill>
                  <a:schemeClr val="tx1">
                    <a:lumMod val="75000"/>
                    <a:lumOff val="25000"/>
                  </a:schemeClr>
                </a:solidFill>
              </a:rPr>
              <a:t> </a:t>
            </a:r>
            <a:r>
              <a:rPr lang="es-ES" sz="1400" dirty="0" err="1">
                <a:solidFill>
                  <a:schemeClr val="tx1">
                    <a:lumMod val="75000"/>
                    <a:lumOff val="25000"/>
                  </a:schemeClr>
                </a:solidFill>
              </a:rPr>
              <a:t>consumption</a:t>
            </a:r>
            <a:r>
              <a:rPr lang="es-ES" sz="1400" dirty="0">
                <a:solidFill>
                  <a:schemeClr val="tx1">
                    <a:lumMod val="75000"/>
                    <a:lumOff val="25000"/>
                  </a:schemeClr>
                </a:solidFill>
              </a:rPr>
              <a:t> and </a:t>
            </a:r>
            <a:r>
              <a:rPr lang="es-ES" sz="1400" dirty="0" err="1">
                <a:solidFill>
                  <a:schemeClr val="tx1">
                    <a:lumMod val="75000"/>
                    <a:lumOff val="25000"/>
                  </a:schemeClr>
                </a:solidFill>
              </a:rPr>
              <a:t>consequently</a:t>
            </a:r>
            <a:r>
              <a:rPr lang="es-ES" sz="1400" dirty="0">
                <a:solidFill>
                  <a:schemeClr val="tx1">
                    <a:lumMod val="75000"/>
                    <a:lumOff val="25000"/>
                  </a:schemeClr>
                </a:solidFill>
              </a:rPr>
              <a:t> </a:t>
            </a:r>
            <a:r>
              <a:rPr lang="es-ES" sz="1400" dirty="0" err="1">
                <a:solidFill>
                  <a:schemeClr val="tx1">
                    <a:lumMod val="75000"/>
                    <a:lumOff val="25000"/>
                  </a:schemeClr>
                </a:solidFill>
              </a:rPr>
              <a:t>increases</a:t>
            </a:r>
            <a:r>
              <a:rPr lang="es-ES" sz="1400" dirty="0">
                <a:solidFill>
                  <a:schemeClr val="tx1">
                    <a:lumMod val="75000"/>
                    <a:lumOff val="25000"/>
                  </a:schemeClr>
                </a:solidFill>
              </a:rPr>
              <a:t> </a:t>
            </a:r>
            <a:r>
              <a:rPr lang="es-ES" sz="1400" dirty="0" err="1">
                <a:solidFill>
                  <a:schemeClr val="tx1">
                    <a:lumMod val="75000"/>
                    <a:lumOff val="25000"/>
                  </a:schemeClr>
                </a:solidFill>
              </a:rPr>
              <a:t>costs</a:t>
            </a:r>
            <a:r>
              <a:rPr lang="es-ES" sz="1400" dirty="0">
                <a:solidFill>
                  <a:schemeClr val="tx1">
                    <a:lumMod val="75000"/>
                    <a:lumOff val="25000"/>
                  </a:schemeClr>
                </a:solidFill>
              </a:rPr>
              <a:t> and reduces </a:t>
            </a:r>
            <a:r>
              <a:rPr lang="es-ES" sz="1400" dirty="0" err="1">
                <a:solidFill>
                  <a:schemeClr val="tx1">
                    <a:lumMod val="75000"/>
                    <a:lumOff val="25000"/>
                  </a:schemeClr>
                </a:solidFill>
              </a:rPr>
              <a:t>productivity</a:t>
            </a:r>
            <a:r>
              <a:rPr lang="es-ES" sz="1400" dirty="0">
                <a:solidFill>
                  <a:schemeClr val="tx1">
                    <a:lumMod val="75000"/>
                    <a:lumOff val="25000"/>
                  </a:schemeClr>
                </a:solidFill>
              </a:rPr>
              <a:t>.</a:t>
            </a:r>
          </a:p>
        </p:txBody>
      </p:sp>
      <p:sp>
        <p:nvSpPr>
          <p:cNvPr id="10" name="Rectángulo 9"/>
          <p:cNvSpPr/>
          <p:nvPr/>
        </p:nvSpPr>
        <p:spPr>
          <a:xfrm>
            <a:off x="3708075" y="2418834"/>
            <a:ext cx="5100658" cy="2154436"/>
          </a:xfrm>
          <a:prstGeom prst="rect">
            <a:avLst/>
          </a:prstGeom>
          <a:ln>
            <a:noFill/>
          </a:ln>
        </p:spPr>
        <p:txBody>
          <a:bodyPr wrap="square">
            <a:spAutoFit/>
          </a:bodyPr>
          <a:lstStyle/>
          <a:p>
            <a:r>
              <a:rPr lang="es-ES" sz="1600" b="1" dirty="0" err="1" smtClean="0">
                <a:solidFill>
                  <a:srgbClr val="2271C4"/>
                </a:solidFill>
              </a:rPr>
              <a:t>Challenge</a:t>
            </a:r>
            <a:r>
              <a:rPr lang="es-ES" sz="1600" b="1" dirty="0" smtClean="0">
                <a:solidFill>
                  <a:srgbClr val="2271C4"/>
                </a:solidFill>
              </a:rPr>
              <a:t> No. 1</a:t>
            </a:r>
            <a:r>
              <a:rPr lang="es-ES" sz="1400" dirty="0" smtClean="0">
                <a:solidFill>
                  <a:schemeClr val="tx1">
                    <a:lumMod val="75000"/>
                    <a:lumOff val="25000"/>
                  </a:schemeClr>
                </a:solidFill>
              </a:rPr>
              <a:t>: </a:t>
            </a:r>
            <a:r>
              <a:rPr lang="es-ES" sz="1400" dirty="0" err="1">
                <a:solidFill>
                  <a:srgbClr val="404040"/>
                </a:solidFill>
              </a:rPr>
              <a:t>Increase</a:t>
            </a:r>
            <a:r>
              <a:rPr lang="es-ES" sz="1400" dirty="0">
                <a:solidFill>
                  <a:srgbClr val="404040"/>
                </a:solidFill>
              </a:rPr>
              <a:t> </a:t>
            </a:r>
            <a:r>
              <a:rPr lang="es-ES" sz="1400" dirty="0" err="1">
                <a:solidFill>
                  <a:srgbClr val="404040"/>
                </a:solidFill>
              </a:rPr>
              <a:t>productivity</a:t>
            </a:r>
            <a:endParaRPr lang="es-ES" sz="1400" dirty="0" smtClean="0">
              <a:solidFill>
                <a:srgbClr val="404040"/>
              </a:solidFill>
            </a:endParaRPr>
          </a:p>
          <a:p>
            <a:endParaRPr lang="es-ES" sz="1400" dirty="0">
              <a:solidFill>
                <a:schemeClr val="tx1">
                  <a:lumMod val="75000"/>
                  <a:lumOff val="25000"/>
                </a:schemeClr>
              </a:solidFill>
            </a:endParaRPr>
          </a:p>
          <a:p>
            <a:r>
              <a:rPr lang="es-ES" sz="1600" b="1" dirty="0" err="1">
                <a:solidFill>
                  <a:srgbClr val="2271C4"/>
                </a:solidFill>
              </a:rPr>
              <a:t>Challenge</a:t>
            </a:r>
            <a:r>
              <a:rPr lang="es-ES" sz="1600" b="1" dirty="0">
                <a:solidFill>
                  <a:srgbClr val="2271C4"/>
                </a:solidFill>
              </a:rPr>
              <a:t> No. </a:t>
            </a:r>
            <a:r>
              <a:rPr lang="es-ES" sz="1600" b="1" dirty="0" smtClean="0">
                <a:solidFill>
                  <a:srgbClr val="2271C4"/>
                </a:solidFill>
              </a:rPr>
              <a:t>2</a:t>
            </a:r>
            <a:r>
              <a:rPr lang="es-ES" sz="1200" dirty="0" smtClean="0">
                <a:solidFill>
                  <a:schemeClr val="tx1">
                    <a:lumMod val="75000"/>
                    <a:lumOff val="25000"/>
                  </a:schemeClr>
                </a:solidFill>
              </a:rPr>
              <a:t>: </a:t>
            </a:r>
            <a:r>
              <a:rPr lang="es-ES" sz="1400" dirty="0" err="1">
                <a:solidFill>
                  <a:srgbClr val="404040"/>
                </a:solidFill>
              </a:rPr>
              <a:t>Increased</a:t>
            </a:r>
            <a:r>
              <a:rPr lang="es-ES" sz="1400" dirty="0">
                <a:solidFill>
                  <a:srgbClr val="404040"/>
                </a:solidFill>
              </a:rPr>
              <a:t> </a:t>
            </a:r>
            <a:r>
              <a:rPr lang="es-ES" sz="1400" dirty="0" smtClean="0">
                <a:solidFill>
                  <a:srgbClr val="404040"/>
                </a:solidFill>
              </a:rPr>
              <a:t>mineral </a:t>
            </a:r>
            <a:r>
              <a:rPr lang="es-ES" sz="1400" dirty="0" err="1" smtClean="0">
                <a:solidFill>
                  <a:srgbClr val="404040"/>
                </a:solidFill>
              </a:rPr>
              <a:t>resources</a:t>
            </a:r>
            <a:r>
              <a:rPr lang="es-ES" sz="1400" dirty="0" smtClean="0">
                <a:solidFill>
                  <a:srgbClr val="404040"/>
                </a:solidFill>
              </a:rPr>
              <a:t> </a:t>
            </a:r>
            <a:r>
              <a:rPr lang="es-ES" sz="1400" dirty="0">
                <a:solidFill>
                  <a:srgbClr val="404040"/>
                </a:solidFill>
              </a:rPr>
              <a:t>and reserves</a:t>
            </a:r>
            <a:r>
              <a:rPr lang="es-ES" sz="1400" dirty="0"/>
              <a:t/>
            </a:r>
            <a:br>
              <a:rPr lang="es-ES" sz="1400" dirty="0"/>
            </a:br>
            <a:endParaRPr lang="es-ES" sz="1400" dirty="0">
              <a:solidFill>
                <a:schemeClr val="tx1">
                  <a:lumMod val="75000"/>
                  <a:lumOff val="25000"/>
                </a:schemeClr>
              </a:solidFill>
            </a:endParaRPr>
          </a:p>
          <a:p>
            <a:r>
              <a:rPr lang="es-ES" sz="1600" b="1" dirty="0" err="1">
                <a:solidFill>
                  <a:srgbClr val="2271C4"/>
                </a:solidFill>
              </a:rPr>
              <a:t>Challenge</a:t>
            </a:r>
            <a:r>
              <a:rPr lang="es-ES" sz="1600" b="1" dirty="0">
                <a:solidFill>
                  <a:srgbClr val="2271C4"/>
                </a:solidFill>
              </a:rPr>
              <a:t> No. </a:t>
            </a:r>
            <a:r>
              <a:rPr lang="es-ES" sz="1600" b="1" dirty="0" smtClean="0">
                <a:solidFill>
                  <a:srgbClr val="2271C4"/>
                </a:solidFill>
              </a:rPr>
              <a:t>3</a:t>
            </a:r>
            <a:r>
              <a:rPr lang="es-ES" sz="1200" dirty="0" smtClean="0">
                <a:solidFill>
                  <a:schemeClr val="tx1">
                    <a:lumMod val="75000"/>
                    <a:lumOff val="25000"/>
                  </a:schemeClr>
                </a:solidFill>
              </a:rPr>
              <a:t>: </a:t>
            </a:r>
            <a:r>
              <a:rPr lang="es-ES" sz="1400" dirty="0" err="1" smtClean="0">
                <a:solidFill>
                  <a:srgbClr val="404040"/>
                </a:solidFill>
              </a:rPr>
              <a:t>Environmental</a:t>
            </a:r>
            <a:r>
              <a:rPr lang="es-ES" sz="1400" dirty="0" smtClean="0">
                <a:solidFill>
                  <a:srgbClr val="404040"/>
                </a:solidFill>
              </a:rPr>
              <a:t> </a:t>
            </a:r>
            <a:r>
              <a:rPr lang="es-ES" sz="1400" dirty="0" err="1" smtClean="0">
                <a:solidFill>
                  <a:srgbClr val="404040"/>
                </a:solidFill>
              </a:rPr>
              <a:t>protection</a:t>
            </a:r>
            <a:r>
              <a:rPr lang="es-ES" sz="1400" dirty="0" smtClean="0">
                <a:solidFill>
                  <a:srgbClr val="404040"/>
                </a:solidFill>
              </a:rPr>
              <a:t> </a:t>
            </a:r>
            <a:r>
              <a:rPr lang="es-ES" sz="1400" dirty="0">
                <a:solidFill>
                  <a:srgbClr val="404040"/>
                </a:solidFill>
              </a:rPr>
              <a:t>and </a:t>
            </a:r>
            <a:r>
              <a:rPr lang="es-ES" sz="1400" dirty="0" smtClean="0">
                <a:solidFill>
                  <a:srgbClr val="404040"/>
                </a:solidFill>
              </a:rPr>
              <a:t>social </a:t>
            </a:r>
            <a:r>
              <a:rPr lang="es-ES" sz="1400" dirty="0" err="1" smtClean="0">
                <a:solidFill>
                  <a:srgbClr val="404040"/>
                </a:solidFill>
              </a:rPr>
              <a:t>responsibility</a:t>
            </a:r>
            <a:endParaRPr lang="es-ES" sz="1400" dirty="0" smtClean="0">
              <a:solidFill>
                <a:srgbClr val="404040"/>
              </a:solidFill>
            </a:endParaRPr>
          </a:p>
          <a:p>
            <a:endParaRPr lang="es-ES" sz="1400" dirty="0">
              <a:solidFill>
                <a:schemeClr val="tx1">
                  <a:lumMod val="75000"/>
                  <a:lumOff val="25000"/>
                </a:schemeClr>
              </a:solidFill>
            </a:endParaRPr>
          </a:p>
          <a:p>
            <a:r>
              <a:rPr lang="es-ES" sz="1600" b="1" dirty="0" err="1">
                <a:solidFill>
                  <a:srgbClr val="2271C4"/>
                </a:solidFill>
              </a:rPr>
              <a:t>Challenge</a:t>
            </a:r>
            <a:r>
              <a:rPr lang="es-ES" sz="1600" b="1" dirty="0">
                <a:solidFill>
                  <a:srgbClr val="2271C4"/>
                </a:solidFill>
              </a:rPr>
              <a:t> No. 4</a:t>
            </a:r>
            <a:r>
              <a:rPr lang="es-ES" sz="1400" dirty="0"/>
              <a:t>: </a:t>
            </a:r>
            <a:r>
              <a:rPr lang="es-ES" sz="1400" dirty="0" err="1">
                <a:solidFill>
                  <a:srgbClr val="404040"/>
                </a:solidFill>
              </a:rPr>
              <a:t>Greater</a:t>
            </a:r>
            <a:r>
              <a:rPr lang="es-ES" sz="1400" dirty="0">
                <a:solidFill>
                  <a:srgbClr val="404040"/>
                </a:solidFill>
              </a:rPr>
              <a:t> </a:t>
            </a:r>
            <a:r>
              <a:rPr lang="es-ES" sz="1400" dirty="0" err="1" smtClean="0">
                <a:solidFill>
                  <a:srgbClr val="404040"/>
                </a:solidFill>
              </a:rPr>
              <a:t>workplace</a:t>
            </a:r>
            <a:r>
              <a:rPr lang="es-ES" sz="1400" dirty="0" smtClean="0">
                <a:solidFill>
                  <a:srgbClr val="404040"/>
                </a:solidFill>
              </a:rPr>
              <a:t> safety </a:t>
            </a:r>
            <a:r>
              <a:rPr lang="es-ES" sz="1400" dirty="0">
                <a:solidFill>
                  <a:srgbClr val="404040"/>
                </a:solidFill>
              </a:rPr>
              <a:t>and </a:t>
            </a:r>
            <a:r>
              <a:rPr lang="es-ES" sz="1400" dirty="0" err="1">
                <a:solidFill>
                  <a:srgbClr val="404040"/>
                </a:solidFill>
              </a:rPr>
              <a:t>quality</a:t>
            </a:r>
            <a:r>
              <a:rPr lang="es-ES" sz="1400" dirty="0">
                <a:solidFill>
                  <a:srgbClr val="404040"/>
                </a:solidFill>
              </a:rPr>
              <a:t/>
            </a:r>
            <a:br>
              <a:rPr lang="es-ES" sz="1400" dirty="0">
                <a:solidFill>
                  <a:srgbClr val="404040"/>
                </a:solidFill>
              </a:rPr>
            </a:br>
            <a:endParaRPr lang="es-ES" sz="1400" dirty="0">
              <a:solidFill>
                <a:srgbClr val="404040"/>
              </a:solidFill>
            </a:endParaRPr>
          </a:p>
        </p:txBody>
      </p:sp>
    </p:spTree>
    <p:extLst>
      <p:ext uri="{BB962C8B-B14F-4D97-AF65-F5344CB8AC3E}">
        <p14:creationId xmlns:p14="http://schemas.microsoft.com/office/powerpoint/2010/main" val="22760815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Agrupar 40"/>
          <p:cNvGrpSpPr/>
          <p:nvPr/>
        </p:nvGrpSpPr>
        <p:grpSpPr>
          <a:xfrm>
            <a:off x="222484" y="571913"/>
            <a:ext cx="5055707" cy="2949071"/>
            <a:chOff x="331952" y="999020"/>
            <a:chExt cx="5055707" cy="2949071"/>
          </a:xfrm>
        </p:grpSpPr>
        <p:grpSp>
          <p:nvGrpSpPr>
            <p:cNvPr id="4" name="22 Grupo"/>
            <p:cNvGrpSpPr/>
            <p:nvPr/>
          </p:nvGrpSpPr>
          <p:grpSpPr>
            <a:xfrm>
              <a:off x="331952" y="999020"/>
              <a:ext cx="5055707" cy="2949071"/>
              <a:chOff x="40536" y="1468838"/>
              <a:chExt cx="5712179" cy="3313827"/>
            </a:xfrm>
          </p:grpSpPr>
          <p:grpSp>
            <p:nvGrpSpPr>
              <p:cNvPr id="5" name="20 Grupo"/>
              <p:cNvGrpSpPr/>
              <p:nvPr/>
            </p:nvGrpSpPr>
            <p:grpSpPr>
              <a:xfrm>
                <a:off x="109293" y="2554894"/>
                <a:ext cx="5505911" cy="2227771"/>
                <a:chOff x="37685" y="2485332"/>
                <a:chExt cx="5629986" cy="2339131"/>
              </a:xfrm>
            </p:grpSpPr>
            <p:pic>
              <p:nvPicPr>
                <p:cNvPr id="7" name="Imagen 8"/>
                <p:cNvPicPr>
                  <a:picLocks noChangeAspect="1"/>
                </p:cNvPicPr>
                <p:nvPr/>
              </p:nvPicPr>
              <p:blipFill rotWithShape="1">
                <a:blip r:embed="rId2" cstate="print"/>
                <a:srcRect t="26427" r="1375"/>
                <a:stretch/>
              </p:blipFill>
              <p:spPr>
                <a:xfrm>
                  <a:off x="37685" y="2485332"/>
                  <a:ext cx="3249245" cy="2339131"/>
                </a:xfrm>
                <a:prstGeom prst="rect">
                  <a:avLst/>
                </a:prstGeom>
              </p:spPr>
            </p:pic>
            <p:sp>
              <p:nvSpPr>
                <p:cNvPr id="8" name="13 CuadroTexto"/>
                <p:cNvSpPr txBox="1"/>
                <p:nvPr/>
              </p:nvSpPr>
              <p:spPr>
                <a:xfrm>
                  <a:off x="2556996" y="4523432"/>
                  <a:ext cx="3110675" cy="266608"/>
                </a:xfrm>
                <a:prstGeom prst="rect">
                  <a:avLst/>
                </a:prstGeom>
                <a:noFill/>
              </p:spPr>
              <p:txBody>
                <a:bodyPr wrap="square" rtlCol="0">
                  <a:spAutoFit/>
                </a:bodyPr>
                <a:lstStyle/>
                <a:p>
                  <a:r>
                    <a:rPr lang="es-CL" sz="1050" dirty="0" smtClean="0">
                      <a:solidFill>
                        <a:schemeClr val="tx1">
                          <a:lumMod val="50000"/>
                          <a:lumOff val="50000"/>
                        </a:schemeClr>
                      </a:solidFill>
                    </a:rPr>
                    <a:t>Fuente: Consejo Minero Reporte 2012-2013 </a:t>
                  </a:r>
                  <a:endParaRPr lang="es-CL" sz="1050" dirty="0">
                    <a:solidFill>
                      <a:schemeClr val="tx1">
                        <a:lumMod val="50000"/>
                        <a:lumOff val="50000"/>
                      </a:schemeClr>
                    </a:solidFill>
                  </a:endParaRPr>
                </a:p>
              </p:txBody>
            </p:sp>
            <p:sp>
              <p:nvSpPr>
                <p:cNvPr id="9" name="17 CuadroTexto"/>
                <p:cNvSpPr txBox="1"/>
                <p:nvPr/>
              </p:nvSpPr>
              <p:spPr>
                <a:xfrm>
                  <a:off x="55745" y="2899235"/>
                  <a:ext cx="710951" cy="246221"/>
                </a:xfrm>
                <a:prstGeom prst="rect">
                  <a:avLst/>
                </a:prstGeom>
                <a:solidFill>
                  <a:schemeClr val="bg1"/>
                </a:solidFill>
              </p:spPr>
              <p:txBody>
                <a:bodyPr wrap="square" rtlCol="0">
                  <a:spAutoFit/>
                </a:bodyPr>
                <a:lstStyle/>
                <a:p>
                  <a:r>
                    <a:rPr lang="es-CL" sz="1000" dirty="0" err="1" smtClean="0"/>
                    <a:t>Others</a:t>
                  </a:r>
                  <a:endParaRPr lang="es-CL" sz="1000" dirty="0"/>
                </a:p>
              </p:txBody>
            </p:sp>
            <p:sp>
              <p:nvSpPr>
                <p:cNvPr id="10" name="18 CuadroTexto"/>
                <p:cNvSpPr txBox="1"/>
                <p:nvPr/>
              </p:nvSpPr>
              <p:spPr>
                <a:xfrm>
                  <a:off x="1274881" y="4332383"/>
                  <a:ext cx="961891" cy="230832"/>
                </a:xfrm>
                <a:prstGeom prst="rect">
                  <a:avLst/>
                </a:prstGeom>
                <a:solidFill>
                  <a:schemeClr val="bg1"/>
                </a:solidFill>
              </p:spPr>
              <p:txBody>
                <a:bodyPr wrap="square" rtlCol="0">
                  <a:spAutoFit/>
                </a:bodyPr>
                <a:lstStyle/>
                <a:p>
                  <a:r>
                    <a:rPr lang="es-CL" sz="900" dirty="0" smtClean="0"/>
                    <a:t>USA</a:t>
                  </a:r>
                  <a:endParaRPr lang="es-CL" sz="900" dirty="0"/>
                </a:p>
              </p:txBody>
            </p:sp>
          </p:grpSp>
          <p:sp>
            <p:nvSpPr>
              <p:cNvPr id="6" name="6 Título"/>
              <p:cNvSpPr txBox="1">
                <a:spLocks/>
              </p:cNvSpPr>
              <p:nvPr/>
            </p:nvSpPr>
            <p:spPr>
              <a:xfrm>
                <a:off x="40536" y="1468838"/>
                <a:ext cx="5712179" cy="1074665"/>
              </a:xfrm>
              <a:prstGeom prst="rect">
                <a:avLst/>
              </a:prstGeom>
            </p:spPr>
            <p:txBody>
              <a:bodyPr vert="horz" lIns="91440" tIns="45720" rIns="91440" bIns="45720" rtlCol="0" anchor="ctr">
                <a:normAutofit/>
              </a:bodyPr>
              <a:lstStyle/>
              <a:p>
                <a:pPr lvl="0" algn="ctr">
                  <a:spcBef>
                    <a:spcPct val="0"/>
                  </a:spcBef>
                </a:pPr>
                <a:endParaRPr lang="en-US" sz="2000" b="1" dirty="0" smtClean="0">
                  <a:solidFill>
                    <a:srgbClr val="DE3220"/>
                  </a:solidFill>
                  <a:latin typeface="+mj-lt"/>
                  <a:ea typeface="+mj-ea"/>
                  <a:cs typeface="+mj-cs"/>
                </a:endParaRPr>
              </a:p>
              <a:p>
                <a:pPr algn="ctr">
                  <a:spcBef>
                    <a:spcPct val="0"/>
                  </a:spcBef>
                </a:pPr>
                <a:r>
                  <a:rPr lang="en-US" sz="2000" b="1" dirty="0">
                    <a:solidFill>
                      <a:schemeClr val="accent6">
                        <a:lumMod val="75000"/>
                      </a:schemeClr>
                    </a:solidFill>
                  </a:rPr>
                  <a:t>World Copper Production </a:t>
                </a:r>
                <a:r>
                  <a:rPr lang="en-US" sz="2000" b="1" dirty="0" smtClean="0">
                    <a:solidFill>
                      <a:schemeClr val="accent6">
                        <a:lumMod val="75000"/>
                      </a:schemeClr>
                    </a:solidFill>
                  </a:rPr>
                  <a:t>Participation</a:t>
                </a:r>
                <a:endParaRPr lang="es-CL" sz="2000" b="1" dirty="0">
                  <a:solidFill>
                    <a:schemeClr val="accent6">
                      <a:lumMod val="75000"/>
                    </a:schemeClr>
                  </a:solidFill>
                </a:endParaRPr>
              </a:p>
            </p:txBody>
          </p:sp>
        </p:grpSp>
        <p:grpSp>
          <p:nvGrpSpPr>
            <p:cNvPr id="11" name="Agrupar 10"/>
            <p:cNvGrpSpPr/>
            <p:nvPr/>
          </p:nvGrpSpPr>
          <p:grpSpPr>
            <a:xfrm>
              <a:off x="2565304" y="2181455"/>
              <a:ext cx="2814214" cy="1077218"/>
              <a:chOff x="5639198" y="2780928"/>
              <a:chExt cx="6075184" cy="1939667"/>
            </a:xfrm>
          </p:grpSpPr>
          <p:sp>
            <p:nvSpPr>
              <p:cNvPr id="12" name="15 CuadroTexto"/>
              <p:cNvSpPr txBox="1"/>
              <p:nvPr/>
            </p:nvSpPr>
            <p:spPr>
              <a:xfrm>
                <a:off x="6630144" y="2780928"/>
                <a:ext cx="5084238" cy="1939667"/>
              </a:xfrm>
              <a:prstGeom prst="rect">
                <a:avLst/>
              </a:prstGeom>
              <a:noFill/>
            </p:spPr>
            <p:txBody>
              <a:bodyPr wrap="square" rtlCol="0">
                <a:spAutoFit/>
              </a:bodyPr>
              <a:lstStyle/>
              <a:p>
                <a:pPr algn="ctr"/>
                <a:r>
                  <a:rPr lang="en-US" sz="2400" b="1" dirty="0" smtClean="0">
                    <a:latin typeface="Calibri"/>
                    <a:cs typeface="Calibri"/>
                  </a:rPr>
                  <a:t>Chile represents</a:t>
                </a:r>
              </a:p>
              <a:p>
                <a:pPr algn="ctr"/>
                <a:r>
                  <a:rPr lang="en-US" sz="2000" b="1" dirty="0" smtClean="0">
                    <a:solidFill>
                      <a:srgbClr val="E51229"/>
                    </a:solidFill>
                    <a:latin typeface="Calibri"/>
                    <a:cs typeface="Calibri"/>
                  </a:rPr>
                  <a:t> 1/3 of reserves</a:t>
                </a:r>
              </a:p>
              <a:p>
                <a:pPr algn="ctr"/>
                <a:r>
                  <a:rPr lang="en-US" sz="2000" b="1" dirty="0" smtClean="0">
                    <a:solidFill>
                      <a:srgbClr val="E51229"/>
                    </a:solidFill>
                    <a:latin typeface="Calibri"/>
                    <a:cs typeface="Calibri"/>
                  </a:rPr>
                  <a:t> 1/3 of sales</a:t>
                </a:r>
              </a:p>
            </p:txBody>
          </p:sp>
          <p:sp>
            <p:nvSpPr>
              <p:cNvPr id="13" name="16 Elipse"/>
              <p:cNvSpPr/>
              <p:nvPr/>
            </p:nvSpPr>
            <p:spPr>
              <a:xfrm>
                <a:off x="5639198" y="3166300"/>
                <a:ext cx="1263804" cy="1032301"/>
              </a:xfrm>
              <a:prstGeom prst="ellipse">
                <a:avLst/>
              </a:prstGeom>
              <a:noFill/>
              <a:ln w="57150" cmpd="sng">
                <a:solidFill>
                  <a:srgbClr val="E85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050"/>
              </a:p>
            </p:txBody>
          </p:sp>
        </p:grpSp>
      </p:grpSp>
      <p:grpSp>
        <p:nvGrpSpPr>
          <p:cNvPr id="16" name="Grupo 9"/>
          <p:cNvGrpSpPr/>
          <p:nvPr/>
        </p:nvGrpSpPr>
        <p:grpSpPr>
          <a:xfrm>
            <a:off x="6345681" y="1655008"/>
            <a:ext cx="2462015" cy="600930"/>
            <a:chOff x="6616832" y="-286894"/>
            <a:chExt cx="4538746" cy="1263023"/>
          </a:xfrm>
        </p:grpSpPr>
        <p:sp>
          <p:nvSpPr>
            <p:cNvPr id="37" name="3 CuadroTexto"/>
            <p:cNvSpPr txBox="1"/>
            <p:nvPr/>
          </p:nvSpPr>
          <p:spPr>
            <a:xfrm>
              <a:off x="6616832" y="-286894"/>
              <a:ext cx="2411991" cy="1229070"/>
            </a:xfrm>
            <a:prstGeom prst="rect">
              <a:avLst/>
            </a:prstGeom>
            <a:noFill/>
          </p:spPr>
          <p:txBody>
            <a:bodyPr wrap="none" rtlCol="0">
              <a:spAutoFit/>
            </a:bodyPr>
            <a:lstStyle/>
            <a:p>
              <a:pPr algn="r"/>
              <a:r>
                <a:rPr lang="es-CL" sz="3200" b="1" dirty="0" smtClean="0">
                  <a:solidFill>
                    <a:srgbClr val="E51229"/>
                  </a:solidFill>
                  <a:latin typeface="Calibri"/>
                  <a:cs typeface="Calibri"/>
                </a:rPr>
                <a:t>14,8 %</a:t>
              </a:r>
              <a:endParaRPr lang="es-CL" sz="3200" b="1" dirty="0">
                <a:solidFill>
                  <a:srgbClr val="E51229"/>
                </a:solidFill>
                <a:latin typeface="Calibri"/>
                <a:cs typeface="Calibri"/>
              </a:endParaRPr>
            </a:p>
          </p:txBody>
        </p:sp>
        <p:grpSp>
          <p:nvGrpSpPr>
            <p:cNvPr id="38" name="Grupo 11"/>
            <p:cNvGrpSpPr/>
            <p:nvPr/>
          </p:nvGrpSpPr>
          <p:grpSpPr>
            <a:xfrm>
              <a:off x="8807936" y="-242060"/>
              <a:ext cx="2347642" cy="1218189"/>
              <a:chOff x="8807936" y="-242060"/>
              <a:chExt cx="2347642" cy="1218189"/>
            </a:xfrm>
          </p:grpSpPr>
          <p:sp>
            <p:nvSpPr>
              <p:cNvPr id="39" name="5 CuadroTexto"/>
              <p:cNvSpPr txBox="1"/>
              <p:nvPr/>
            </p:nvSpPr>
            <p:spPr>
              <a:xfrm>
                <a:off x="8807936" y="393936"/>
                <a:ext cx="2347642" cy="582193"/>
              </a:xfrm>
              <a:prstGeom prst="rect">
                <a:avLst/>
              </a:prstGeom>
              <a:noFill/>
            </p:spPr>
            <p:txBody>
              <a:bodyPr wrap="square" rtlCol="0">
                <a:spAutoFit/>
              </a:bodyPr>
              <a:lstStyle/>
              <a:p>
                <a:r>
                  <a:rPr lang="es-CL" sz="1200" b="1" dirty="0" smtClean="0">
                    <a:solidFill>
                      <a:srgbClr val="E85934"/>
                    </a:solidFill>
                    <a:latin typeface="Calibri"/>
                    <a:cs typeface="Calibri"/>
                  </a:rPr>
                  <a:t>FISCAL REVENUE</a:t>
                </a:r>
                <a:endParaRPr lang="es-CL" sz="1200" b="1" dirty="0">
                  <a:solidFill>
                    <a:srgbClr val="E85934"/>
                  </a:solidFill>
                  <a:latin typeface="Calibri"/>
                  <a:cs typeface="Calibri"/>
                </a:endParaRPr>
              </a:p>
            </p:txBody>
          </p:sp>
          <p:pic>
            <p:nvPicPr>
              <p:cNvPr id="40" name="Imagen 8"/>
              <p:cNvPicPr>
                <a:picLocks noChangeAspect="1"/>
              </p:cNvPicPr>
              <p:nvPr/>
            </p:nvPicPr>
            <p:blipFill rotWithShape="1">
              <a:blip r:embed="rId3" cstate="print"/>
              <a:srcRect l="15876" t="70665" r="27317" b="4785"/>
              <a:stretch/>
            </p:blipFill>
            <p:spPr>
              <a:xfrm>
                <a:off x="9028823" y="-242060"/>
                <a:ext cx="1844834" cy="689597"/>
              </a:xfrm>
              <a:prstGeom prst="rect">
                <a:avLst/>
              </a:prstGeom>
            </p:spPr>
          </p:pic>
        </p:grpSp>
      </p:grpSp>
      <p:grpSp>
        <p:nvGrpSpPr>
          <p:cNvPr id="17" name="Grupo 27"/>
          <p:cNvGrpSpPr/>
          <p:nvPr/>
        </p:nvGrpSpPr>
        <p:grpSpPr>
          <a:xfrm>
            <a:off x="6345681" y="2685777"/>
            <a:ext cx="2284110" cy="819461"/>
            <a:chOff x="11225659" y="-1945195"/>
            <a:chExt cx="3847225" cy="1573620"/>
          </a:xfrm>
        </p:grpSpPr>
        <p:sp>
          <p:nvSpPr>
            <p:cNvPr id="28" name="Rectángulo 13"/>
            <p:cNvSpPr/>
            <p:nvPr/>
          </p:nvSpPr>
          <p:spPr>
            <a:xfrm>
              <a:off x="11225659" y="-1945195"/>
              <a:ext cx="1674544" cy="1122952"/>
            </a:xfrm>
            <a:prstGeom prst="rect">
              <a:avLst/>
            </a:prstGeom>
          </p:spPr>
          <p:txBody>
            <a:bodyPr wrap="none">
              <a:spAutoFit/>
            </a:bodyPr>
            <a:lstStyle/>
            <a:p>
              <a:pPr algn="r"/>
              <a:r>
                <a:rPr lang="es-CL" sz="3200" b="1" dirty="0" smtClean="0">
                  <a:solidFill>
                    <a:srgbClr val="E51229"/>
                  </a:solidFill>
                  <a:latin typeface="Calibri"/>
                  <a:cs typeface="Calibri"/>
                </a:rPr>
                <a:t>60 </a:t>
              </a:r>
              <a:r>
                <a:rPr lang="es-CL" sz="3200" b="1" dirty="0">
                  <a:solidFill>
                    <a:srgbClr val="E51229"/>
                  </a:solidFill>
                  <a:latin typeface="Calibri"/>
                  <a:cs typeface="Calibri"/>
                </a:rPr>
                <a:t>%</a:t>
              </a:r>
            </a:p>
          </p:txBody>
        </p:sp>
        <p:sp>
          <p:nvSpPr>
            <p:cNvPr id="29" name="5 CuadroTexto"/>
            <p:cNvSpPr txBox="1"/>
            <p:nvPr/>
          </p:nvSpPr>
          <p:spPr>
            <a:xfrm>
              <a:off x="13099156" y="-903499"/>
              <a:ext cx="1973728" cy="531924"/>
            </a:xfrm>
            <a:prstGeom prst="rect">
              <a:avLst/>
            </a:prstGeom>
            <a:noFill/>
          </p:spPr>
          <p:txBody>
            <a:bodyPr wrap="square" rtlCol="0">
              <a:spAutoFit/>
            </a:bodyPr>
            <a:lstStyle/>
            <a:p>
              <a:r>
                <a:rPr lang="es-CL" sz="1200" b="1" dirty="0" smtClean="0">
                  <a:solidFill>
                    <a:srgbClr val="E85934"/>
                  </a:solidFill>
                  <a:latin typeface="Calibri"/>
                  <a:cs typeface="Calibri"/>
                </a:rPr>
                <a:t>EXPORTS</a:t>
              </a:r>
              <a:endParaRPr lang="es-CL" sz="1200" b="1" dirty="0">
                <a:solidFill>
                  <a:srgbClr val="E85934"/>
                </a:solidFill>
                <a:latin typeface="Calibri"/>
                <a:cs typeface="Calibri"/>
              </a:endParaRPr>
            </a:p>
          </p:txBody>
        </p:sp>
        <p:grpSp>
          <p:nvGrpSpPr>
            <p:cNvPr id="30" name="Grupo 26"/>
            <p:cNvGrpSpPr/>
            <p:nvPr/>
          </p:nvGrpSpPr>
          <p:grpSpPr>
            <a:xfrm>
              <a:off x="12951751" y="-1801066"/>
              <a:ext cx="1434477" cy="939460"/>
              <a:chOff x="13612784" y="-2166709"/>
              <a:chExt cx="1572814" cy="1030058"/>
            </a:xfrm>
          </p:grpSpPr>
          <p:grpSp>
            <p:nvGrpSpPr>
              <p:cNvPr id="31" name="Grupo 2"/>
              <p:cNvGrpSpPr/>
              <p:nvPr/>
            </p:nvGrpSpPr>
            <p:grpSpPr>
              <a:xfrm>
                <a:off x="13612784" y="-2166709"/>
                <a:ext cx="786407" cy="1030054"/>
                <a:chOff x="13612784" y="-2166709"/>
                <a:chExt cx="786407" cy="1030054"/>
              </a:xfrm>
            </p:grpSpPr>
            <p:pic>
              <p:nvPicPr>
                <p:cNvPr id="35" name="Picture 2"/>
                <p:cNvPicPr>
                  <a:picLocks noChangeAspect="1" noChangeArrowheads="1"/>
                </p:cNvPicPr>
                <p:nvPr/>
              </p:nvPicPr>
              <p:blipFill rotWithShape="1">
                <a:blip r:embed="rId4" cstate="print"/>
                <a:srcRect l="24990" t="45227" r="58564" b="16290"/>
                <a:stretch/>
              </p:blipFill>
              <p:spPr bwMode="auto">
                <a:xfrm>
                  <a:off x="13681033" y="-2088829"/>
                  <a:ext cx="649925" cy="952174"/>
                </a:xfrm>
                <a:prstGeom prst="rect">
                  <a:avLst/>
                </a:prstGeom>
                <a:noFill/>
                <a:ln w="9525">
                  <a:noFill/>
                  <a:miter lim="800000"/>
                  <a:headEnd/>
                  <a:tailEnd/>
                </a:ln>
                <a:effectLst/>
              </p:spPr>
            </p:pic>
            <p:pic>
              <p:nvPicPr>
                <p:cNvPr id="36"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Lst>
                </a:blip>
                <a:srcRect l="24990" t="45227" r="58564" b="35532"/>
                <a:stretch/>
              </p:blipFill>
              <p:spPr bwMode="auto">
                <a:xfrm>
                  <a:off x="13612784" y="-2166709"/>
                  <a:ext cx="786407" cy="576064"/>
                </a:xfrm>
                <a:prstGeom prst="rect">
                  <a:avLst/>
                </a:prstGeom>
                <a:noFill/>
                <a:ln w="9525">
                  <a:noFill/>
                  <a:miter lim="800000"/>
                  <a:headEnd/>
                  <a:tailEnd/>
                </a:ln>
                <a:effectLst/>
              </p:spPr>
            </p:pic>
          </p:grpSp>
          <p:grpSp>
            <p:nvGrpSpPr>
              <p:cNvPr id="32" name="Grupo 23"/>
              <p:cNvGrpSpPr/>
              <p:nvPr/>
            </p:nvGrpSpPr>
            <p:grpSpPr>
              <a:xfrm>
                <a:off x="14399191" y="-2166699"/>
                <a:ext cx="786407" cy="1030048"/>
                <a:chOff x="13612784" y="-2166699"/>
                <a:chExt cx="786407" cy="1030048"/>
              </a:xfrm>
            </p:grpSpPr>
            <p:pic>
              <p:nvPicPr>
                <p:cNvPr id="33" name="Picture 2"/>
                <p:cNvPicPr>
                  <a:picLocks noChangeAspect="1" noChangeArrowheads="1"/>
                </p:cNvPicPr>
                <p:nvPr/>
              </p:nvPicPr>
              <p:blipFill rotWithShape="1">
                <a:blip r:embed="rId4" cstate="print"/>
                <a:srcRect l="24990" t="45227" r="58564" b="16290"/>
                <a:stretch/>
              </p:blipFill>
              <p:spPr bwMode="auto">
                <a:xfrm>
                  <a:off x="13681034" y="-2088825"/>
                  <a:ext cx="649924" cy="952174"/>
                </a:xfrm>
                <a:prstGeom prst="rect">
                  <a:avLst/>
                </a:prstGeom>
                <a:noFill/>
                <a:ln w="9525">
                  <a:noFill/>
                  <a:miter lim="800000"/>
                  <a:headEnd/>
                  <a:tailEnd/>
                </a:ln>
                <a:effectLst/>
              </p:spPr>
            </p:pic>
            <p:pic>
              <p:nvPicPr>
                <p:cNvPr id="34"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Lst>
                </a:blip>
                <a:srcRect l="24990" t="45227" r="58564" b="35532"/>
                <a:stretch/>
              </p:blipFill>
              <p:spPr bwMode="auto">
                <a:xfrm>
                  <a:off x="13612784" y="-2166699"/>
                  <a:ext cx="786407" cy="576064"/>
                </a:xfrm>
                <a:prstGeom prst="rect">
                  <a:avLst/>
                </a:prstGeom>
                <a:noFill/>
                <a:ln w="9525">
                  <a:noFill/>
                  <a:miter lim="800000"/>
                  <a:headEnd/>
                  <a:tailEnd/>
                </a:ln>
                <a:effectLst/>
              </p:spPr>
            </p:pic>
          </p:grpSp>
        </p:grpSp>
      </p:grpSp>
      <p:grpSp>
        <p:nvGrpSpPr>
          <p:cNvPr id="18" name="Agrupar 2"/>
          <p:cNvGrpSpPr/>
          <p:nvPr/>
        </p:nvGrpSpPr>
        <p:grpSpPr>
          <a:xfrm>
            <a:off x="6345681" y="3935076"/>
            <a:ext cx="2061848" cy="745878"/>
            <a:chOff x="5476161" y="2697284"/>
            <a:chExt cx="3472864" cy="1432318"/>
          </a:xfrm>
        </p:grpSpPr>
        <p:pic>
          <p:nvPicPr>
            <p:cNvPr id="25" name="Imagen 1"/>
            <p:cNvPicPr>
              <a:picLocks noChangeAspect="1"/>
            </p:cNvPicPr>
            <p:nvPr/>
          </p:nvPicPr>
          <p:blipFill>
            <a:blip r:embed="rId7" cstate="print"/>
            <a:stretch>
              <a:fillRect/>
            </a:stretch>
          </p:blipFill>
          <p:spPr>
            <a:xfrm>
              <a:off x="7092403" y="3044111"/>
              <a:ext cx="1394075" cy="616687"/>
            </a:xfrm>
            <a:prstGeom prst="rect">
              <a:avLst/>
            </a:prstGeom>
          </p:spPr>
        </p:pic>
        <p:sp>
          <p:nvSpPr>
            <p:cNvPr id="26" name="3 CuadroTexto"/>
            <p:cNvSpPr txBox="1"/>
            <p:nvPr/>
          </p:nvSpPr>
          <p:spPr>
            <a:xfrm>
              <a:off x="5476161" y="2697284"/>
              <a:ext cx="1674546" cy="1122950"/>
            </a:xfrm>
            <a:prstGeom prst="rect">
              <a:avLst/>
            </a:prstGeom>
            <a:noFill/>
          </p:spPr>
          <p:txBody>
            <a:bodyPr wrap="none" rtlCol="0">
              <a:spAutoFit/>
            </a:bodyPr>
            <a:lstStyle/>
            <a:p>
              <a:pPr algn="r"/>
              <a:r>
                <a:rPr lang="es-CL" sz="3200" b="1" dirty="0" smtClean="0">
                  <a:solidFill>
                    <a:srgbClr val="E51229"/>
                  </a:solidFill>
                  <a:latin typeface="Calibri"/>
                  <a:cs typeface="Calibri"/>
                </a:rPr>
                <a:t>13 %</a:t>
              </a:r>
              <a:endParaRPr lang="es-CL" sz="3200" b="1" dirty="0">
                <a:solidFill>
                  <a:srgbClr val="E51229"/>
                </a:solidFill>
                <a:latin typeface="Calibri"/>
                <a:cs typeface="Calibri"/>
              </a:endParaRPr>
            </a:p>
          </p:txBody>
        </p:sp>
        <p:sp>
          <p:nvSpPr>
            <p:cNvPr id="27" name="5 CuadroTexto"/>
            <p:cNvSpPr txBox="1"/>
            <p:nvPr/>
          </p:nvSpPr>
          <p:spPr>
            <a:xfrm>
              <a:off x="6975294" y="3597678"/>
              <a:ext cx="1973731" cy="531924"/>
            </a:xfrm>
            <a:prstGeom prst="rect">
              <a:avLst/>
            </a:prstGeom>
            <a:noFill/>
          </p:spPr>
          <p:txBody>
            <a:bodyPr wrap="square" rtlCol="0">
              <a:spAutoFit/>
            </a:bodyPr>
            <a:lstStyle/>
            <a:p>
              <a:r>
                <a:rPr lang="es-CL" sz="1200" b="1" dirty="0" smtClean="0">
                  <a:solidFill>
                    <a:srgbClr val="E85934"/>
                  </a:solidFill>
                  <a:latin typeface="Calibri"/>
                  <a:cs typeface="Calibri"/>
                </a:rPr>
                <a:t>WORKFORCE</a:t>
              </a:r>
              <a:endParaRPr lang="es-CL" sz="1200" b="1" dirty="0">
                <a:solidFill>
                  <a:srgbClr val="E85934"/>
                </a:solidFill>
                <a:latin typeface="Calibri"/>
                <a:cs typeface="Calibri"/>
              </a:endParaRPr>
            </a:p>
          </p:txBody>
        </p:sp>
      </p:grpSp>
      <p:sp>
        <p:nvSpPr>
          <p:cNvPr id="23" name="Rectángulo 5"/>
          <p:cNvSpPr/>
          <p:nvPr/>
        </p:nvSpPr>
        <p:spPr>
          <a:xfrm>
            <a:off x="231140" y="4112692"/>
            <a:ext cx="5038910" cy="553998"/>
          </a:xfrm>
          <a:prstGeom prst="rect">
            <a:avLst/>
          </a:prstGeom>
        </p:spPr>
        <p:txBody>
          <a:bodyPr wrap="none">
            <a:spAutoFit/>
          </a:bodyPr>
          <a:lstStyle/>
          <a:p>
            <a:pPr algn="ctr"/>
            <a:r>
              <a:rPr lang="es-ES" b="1" dirty="0" smtClean="0">
                <a:solidFill>
                  <a:srgbClr val="FF0000"/>
                </a:solidFill>
                <a:latin typeface="Calibri"/>
                <a:cs typeface="Calibri"/>
              </a:rPr>
              <a:t>15 </a:t>
            </a:r>
            <a:r>
              <a:rPr lang="es-ES" b="1" dirty="0" err="1" smtClean="0">
                <a:solidFill>
                  <a:srgbClr val="FF0000"/>
                </a:solidFill>
                <a:latin typeface="Calibri"/>
                <a:cs typeface="Calibri"/>
              </a:rPr>
              <a:t>companies</a:t>
            </a:r>
            <a:r>
              <a:rPr lang="es-ES" b="1" dirty="0" smtClean="0">
                <a:solidFill>
                  <a:srgbClr val="404040"/>
                </a:solidFill>
                <a:latin typeface="Calibri"/>
                <a:cs typeface="Calibri"/>
              </a:rPr>
              <a:t>: </a:t>
            </a:r>
            <a:r>
              <a:rPr lang="es-ES" dirty="0">
                <a:solidFill>
                  <a:srgbClr val="404040"/>
                </a:solidFill>
                <a:cs typeface="Calibri"/>
              </a:rPr>
              <a:t>95% of </a:t>
            </a:r>
            <a:r>
              <a:rPr lang="es-ES" dirty="0" err="1">
                <a:solidFill>
                  <a:srgbClr val="404040"/>
                </a:solidFill>
                <a:cs typeface="Calibri"/>
              </a:rPr>
              <a:t>copper´s</a:t>
            </a:r>
            <a:r>
              <a:rPr lang="es-ES" dirty="0">
                <a:solidFill>
                  <a:srgbClr val="404040"/>
                </a:solidFill>
                <a:cs typeface="Calibri"/>
              </a:rPr>
              <a:t> </a:t>
            </a:r>
            <a:r>
              <a:rPr lang="es-ES" dirty="0" err="1">
                <a:solidFill>
                  <a:srgbClr val="404040"/>
                </a:solidFill>
                <a:cs typeface="Calibri"/>
              </a:rPr>
              <a:t>national</a:t>
            </a:r>
            <a:r>
              <a:rPr lang="es-ES" dirty="0">
                <a:solidFill>
                  <a:srgbClr val="404040"/>
                </a:solidFill>
                <a:cs typeface="Calibri"/>
              </a:rPr>
              <a:t> </a:t>
            </a:r>
            <a:r>
              <a:rPr lang="es-ES" dirty="0" err="1">
                <a:solidFill>
                  <a:srgbClr val="404040"/>
                </a:solidFill>
                <a:cs typeface="Calibri"/>
              </a:rPr>
              <a:t>production</a:t>
            </a:r>
            <a:endParaRPr lang="es-ES" dirty="0">
              <a:solidFill>
                <a:srgbClr val="404040"/>
              </a:solidFill>
              <a:cs typeface="Calibri"/>
            </a:endParaRPr>
          </a:p>
          <a:p>
            <a:pPr algn="ctr"/>
            <a:r>
              <a:rPr lang="es-ES" sz="1200" b="1" dirty="0" smtClean="0">
                <a:solidFill>
                  <a:srgbClr val="FF0000"/>
                </a:solidFill>
                <a:latin typeface="Calibri"/>
                <a:cs typeface="Calibri"/>
              </a:rPr>
              <a:t> </a:t>
            </a:r>
            <a:endParaRPr lang="es-ES" sz="1200" b="1" dirty="0">
              <a:solidFill>
                <a:srgbClr val="FF0000"/>
              </a:solidFill>
              <a:latin typeface="Calibri"/>
              <a:cs typeface="Calibri"/>
            </a:endParaRPr>
          </a:p>
        </p:txBody>
      </p:sp>
      <p:grpSp>
        <p:nvGrpSpPr>
          <p:cNvPr id="20" name="51 Grupo"/>
          <p:cNvGrpSpPr/>
          <p:nvPr/>
        </p:nvGrpSpPr>
        <p:grpSpPr>
          <a:xfrm>
            <a:off x="6345681" y="578838"/>
            <a:ext cx="1966471" cy="646331"/>
            <a:chOff x="4467471" y="2081801"/>
            <a:chExt cx="1966471" cy="646331"/>
          </a:xfrm>
        </p:grpSpPr>
        <p:sp>
          <p:nvSpPr>
            <p:cNvPr id="21" name="Rectángulo 11"/>
            <p:cNvSpPr/>
            <p:nvPr/>
          </p:nvSpPr>
          <p:spPr>
            <a:xfrm>
              <a:off x="4467471" y="2088726"/>
              <a:ext cx="994182" cy="584775"/>
            </a:xfrm>
            <a:prstGeom prst="rect">
              <a:avLst/>
            </a:prstGeom>
          </p:spPr>
          <p:txBody>
            <a:bodyPr wrap="none">
              <a:spAutoFit/>
            </a:bodyPr>
            <a:lstStyle/>
            <a:p>
              <a:pPr algn="r"/>
              <a:r>
                <a:rPr lang="es-CL" sz="3200" b="1" dirty="0" smtClean="0">
                  <a:solidFill>
                    <a:srgbClr val="E51229"/>
                  </a:solidFill>
                  <a:latin typeface="Calibri"/>
                  <a:cs typeface="Calibri"/>
                </a:rPr>
                <a:t>12 %</a:t>
              </a:r>
              <a:endParaRPr lang="es-CL" sz="3200" b="1" dirty="0">
                <a:solidFill>
                  <a:srgbClr val="E51229"/>
                </a:solidFill>
                <a:latin typeface="Calibri"/>
                <a:cs typeface="Calibri"/>
              </a:endParaRPr>
            </a:p>
          </p:txBody>
        </p:sp>
        <p:sp>
          <p:nvSpPr>
            <p:cNvPr id="22" name="47 CuadroTexto"/>
            <p:cNvSpPr txBox="1"/>
            <p:nvPr/>
          </p:nvSpPr>
          <p:spPr>
            <a:xfrm>
              <a:off x="5417317" y="2081801"/>
              <a:ext cx="1016625" cy="646331"/>
            </a:xfrm>
            <a:prstGeom prst="rect">
              <a:avLst/>
            </a:prstGeom>
            <a:noFill/>
          </p:spPr>
          <p:txBody>
            <a:bodyPr wrap="none" rtlCol="0">
              <a:spAutoFit/>
            </a:bodyPr>
            <a:lstStyle/>
            <a:p>
              <a:r>
                <a:rPr lang="es-CL" sz="3600" b="1" dirty="0" smtClean="0">
                  <a:solidFill>
                    <a:srgbClr val="DE3220"/>
                  </a:solidFill>
                </a:rPr>
                <a:t>GDP</a:t>
              </a:r>
              <a:endParaRPr lang="es-CL" sz="3600" b="1" dirty="0">
                <a:solidFill>
                  <a:srgbClr val="DE3220"/>
                </a:solidFill>
              </a:endParaRPr>
            </a:p>
          </p:txBody>
        </p:sp>
      </p:grpSp>
      <p:sp>
        <p:nvSpPr>
          <p:cNvPr id="42" name="Rectángulo redondeado 41"/>
          <p:cNvSpPr/>
          <p:nvPr/>
        </p:nvSpPr>
        <p:spPr>
          <a:xfrm>
            <a:off x="5822466" y="429277"/>
            <a:ext cx="3228741" cy="4570013"/>
          </a:xfrm>
          <a:prstGeom prst="roundRect">
            <a:avLst/>
          </a:prstGeom>
          <a:noFill/>
          <a:ln w="571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3" name="Título 1"/>
          <p:cNvSpPr txBox="1">
            <a:spLocks/>
          </p:cNvSpPr>
          <p:nvPr/>
        </p:nvSpPr>
        <p:spPr bwMode="auto">
          <a:xfrm>
            <a:off x="179388" y="86916"/>
            <a:ext cx="8280400"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Calibri" charset="0"/>
                <a:ea typeface="MS PGothic" charset="0"/>
                <a:cs typeface="MS PGothic" charset="0"/>
              </a:defRPr>
            </a:lvl1pPr>
            <a:lvl2pPr marL="742950" indent="-285750" defTabSz="457200" eaLnBrk="0" hangingPunct="0">
              <a:defRPr>
                <a:solidFill>
                  <a:schemeClr val="tx1"/>
                </a:solidFill>
                <a:latin typeface="Calibri" charset="0"/>
                <a:ea typeface="MS PGothic" charset="0"/>
                <a:cs typeface="MS PGothic" charset="0"/>
              </a:defRPr>
            </a:lvl2pPr>
            <a:lvl3pPr marL="1143000" indent="-228600" defTabSz="457200" eaLnBrk="0" hangingPunct="0">
              <a:defRPr>
                <a:solidFill>
                  <a:schemeClr val="tx1"/>
                </a:solidFill>
                <a:latin typeface="Calibri" charset="0"/>
                <a:ea typeface="MS PGothic" charset="0"/>
                <a:cs typeface="MS PGothic" charset="0"/>
              </a:defRPr>
            </a:lvl3pPr>
            <a:lvl4pPr marL="1600200" indent="-228600" defTabSz="457200" eaLnBrk="0" hangingPunct="0">
              <a:defRPr>
                <a:solidFill>
                  <a:schemeClr val="tx1"/>
                </a:solidFill>
                <a:latin typeface="Calibri" charset="0"/>
                <a:ea typeface="MS PGothic" charset="0"/>
                <a:cs typeface="MS PGothic" charset="0"/>
              </a:defRPr>
            </a:lvl4pPr>
            <a:lvl5pPr marL="2057400" indent="-228600" defTabSz="4572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lnSpc>
                <a:spcPct val="130000"/>
              </a:lnSpc>
            </a:pPr>
            <a:r>
              <a:rPr lang="es-ES_tradnl" sz="2400" b="1" dirty="0" err="1" smtClean="0">
                <a:solidFill>
                  <a:schemeClr val="tx1">
                    <a:lumMod val="75000"/>
                    <a:lumOff val="25000"/>
                  </a:schemeClr>
                </a:solidFill>
                <a:latin typeface="Roboto Condensed Light" charset="0"/>
              </a:rPr>
              <a:t>National</a:t>
            </a:r>
            <a:r>
              <a:rPr lang="es-ES_tradnl" sz="2400" b="1" dirty="0" smtClean="0">
                <a:solidFill>
                  <a:schemeClr val="tx1">
                    <a:lumMod val="75000"/>
                    <a:lumOff val="25000"/>
                  </a:schemeClr>
                </a:solidFill>
                <a:latin typeface="Roboto Condensed Light" charset="0"/>
              </a:rPr>
              <a:t> </a:t>
            </a:r>
            <a:r>
              <a:rPr lang="es-ES_tradnl" sz="2400" b="1" dirty="0" err="1" smtClean="0">
                <a:solidFill>
                  <a:schemeClr val="tx1">
                    <a:lumMod val="75000"/>
                    <a:lumOff val="25000"/>
                  </a:schemeClr>
                </a:solidFill>
                <a:latin typeface="Roboto Condensed Light" charset="0"/>
              </a:rPr>
              <a:t>Impact</a:t>
            </a:r>
            <a:r>
              <a:rPr lang="es-ES_tradnl" sz="2400" b="1" dirty="0" smtClean="0">
                <a:solidFill>
                  <a:schemeClr val="tx1">
                    <a:lumMod val="75000"/>
                    <a:lumOff val="25000"/>
                  </a:schemeClr>
                </a:solidFill>
                <a:latin typeface="Roboto Condensed Light" charset="0"/>
              </a:rPr>
              <a:t> of </a:t>
            </a:r>
            <a:r>
              <a:rPr lang="es-ES_tradnl" sz="2400" b="1" dirty="0" err="1" smtClean="0">
                <a:solidFill>
                  <a:schemeClr val="tx1">
                    <a:lumMod val="75000"/>
                    <a:lumOff val="25000"/>
                  </a:schemeClr>
                </a:solidFill>
                <a:latin typeface="Roboto Condensed Light" charset="0"/>
              </a:rPr>
              <a:t>Copper</a:t>
            </a:r>
            <a:endParaRPr lang="es-ES_tradnl" sz="2400" b="1" dirty="0">
              <a:solidFill>
                <a:schemeClr val="tx1">
                  <a:lumMod val="75000"/>
                  <a:lumOff val="25000"/>
                </a:schemeClr>
              </a:solidFill>
              <a:latin typeface="Roboto Condensed Light" charset="0"/>
            </a:endParaRPr>
          </a:p>
        </p:txBody>
      </p:sp>
    </p:spTree>
    <p:extLst>
      <p:ext uri="{BB962C8B-B14F-4D97-AF65-F5344CB8AC3E}">
        <p14:creationId xmlns:p14="http://schemas.microsoft.com/office/powerpoint/2010/main" val="31912196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A PROVEEDORES.jp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17393" r="37682"/>
          <a:stretch/>
        </p:blipFill>
        <p:spPr>
          <a:xfrm>
            <a:off x="0" y="0"/>
            <a:ext cx="3430674" cy="5143500"/>
          </a:xfrm>
          <a:prstGeom prst="rect">
            <a:avLst/>
          </a:prstGeom>
        </p:spPr>
      </p:pic>
      <p:sp>
        <p:nvSpPr>
          <p:cNvPr id="3" name="Rectángulo 2"/>
          <p:cNvSpPr/>
          <p:nvPr/>
        </p:nvSpPr>
        <p:spPr>
          <a:xfrm>
            <a:off x="0" y="2061049"/>
            <a:ext cx="3430674" cy="1938992"/>
          </a:xfrm>
          <a:prstGeom prst="rect">
            <a:avLst/>
          </a:prstGeom>
        </p:spPr>
        <p:txBody>
          <a:bodyPr wrap="square">
            <a:spAutoFit/>
          </a:bodyPr>
          <a:lstStyle/>
          <a:p>
            <a:pPr algn="ctr"/>
            <a:r>
              <a:rPr lang="es-ES" sz="2400" b="1" dirty="0">
                <a:solidFill>
                  <a:schemeClr val="bg1"/>
                </a:solidFill>
              </a:rPr>
              <a:t>STRENGTHENING THE DEVELOPMENT OF LOCAL KNOWLEDGE AND TECHNOLOGY INTENSIVE SUPPLIERS</a:t>
            </a:r>
          </a:p>
        </p:txBody>
      </p:sp>
      <p:sp>
        <p:nvSpPr>
          <p:cNvPr id="4" name="Rectángulo 3"/>
          <p:cNvSpPr/>
          <p:nvPr/>
        </p:nvSpPr>
        <p:spPr>
          <a:xfrm>
            <a:off x="0" y="614499"/>
            <a:ext cx="3429000" cy="1446550"/>
          </a:xfrm>
          <a:prstGeom prst="rect">
            <a:avLst/>
          </a:prstGeom>
        </p:spPr>
        <p:txBody>
          <a:bodyPr wrap="square">
            <a:spAutoFit/>
          </a:bodyPr>
          <a:lstStyle/>
          <a:p>
            <a:pPr algn="ctr"/>
            <a:r>
              <a:rPr lang="es-ES" sz="8800" b="1" dirty="0" smtClean="0">
                <a:solidFill>
                  <a:schemeClr val="bg1"/>
                </a:solidFill>
              </a:rPr>
              <a:t>5</a:t>
            </a:r>
            <a:endParaRPr lang="es-ES" sz="8800" b="1" dirty="0">
              <a:solidFill>
                <a:schemeClr val="bg1"/>
              </a:solidFill>
            </a:endParaRPr>
          </a:p>
        </p:txBody>
      </p:sp>
      <p:sp>
        <p:nvSpPr>
          <p:cNvPr id="6" name="Rectángulo 5"/>
          <p:cNvSpPr/>
          <p:nvPr/>
        </p:nvSpPr>
        <p:spPr>
          <a:xfrm>
            <a:off x="3429000" y="873963"/>
            <a:ext cx="5713326" cy="2929007"/>
          </a:xfrm>
          <a:prstGeom prst="rect">
            <a:avLst/>
          </a:prstGeom>
        </p:spPr>
        <p:txBody>
          <a:bodyPr wrap="square">
            <a:spAutoFit/>
          </a:bodyPr>
          <a:lstStyle/>
          <a:p>
            <a:pPr marL="285750" indent="-285750" hangingPunct="0">
              <a:lnSpc>
                <a:spcPct val="120000"/>
              </a:lnSpc>
              <a:buFont typeface="Arial"/>
              <a:buChar char="•"/>
            </a:pPr>
            <a:r>
              <a:rPr lang="es-ES" sz="1400" dirty="0" err="1">
                <a:solidFill>
                  <a:schemeClr val="tx1">
                    <a:lumMod val="75000"/>
                    <a:lumOff val="25000"/>
                  </a:schemeClr>
                </a:solidFill>
              </a:rPr>
              <a:t>T</a:t>
            </a:r>
            <a:r>
              <a:rPr lang="es-ES" sz="1400" dirty="0" err="1" smtClean="0">
                <a:solidFill>
                  <a:schemeClr val="tx1">
                    <a:lumMod val="75000"/>
                    <a:lumOff val="25000"/>
                  </a:schemeClr>
                </a:solidFill>
              </a:rPr>
              <a:t>he</a:t>
            </a:r>
            <a:r>
              <a:rPr lang="es-ES" sz="1400" dirty="0" smtClean="0">
                <a:solidFill>
                  <a:schemeClr val="tx1">
                    <a:lumMod val="75000"/>
                    <a:lumOff val="25000"/>
                  </a:schemeClr>
                </a:solidFill>
              </a:rPr>
              <a:t> </a:t>
            </a:r>
            <a:r>
              <a:rPr lang="es-ES" sz="1400" dirty="0" err="1">
                <a:solidFill>
                  <a:schemeClr val="tx1">
                    <a:lumMod val="75000"/>
                    <a:lumOff val="25000"/>
                  </a:schemeClr>
                </a:solidFill>
              </a:rPr>
              <a:t>national</a:t>
            </a:r>
            <a:r>
              <a:rPr lang="es-ES" sz="1400" dirty="0">
                <a:solidFill>
                  <a:schemeClr val="tx1">
                    <a:lumMod val="75000"/>
                    <a:lumOff val="25000"/>
                  </a:schemeClr>
                </a:solidFill>
              </a:rPr>
              <a:t> </a:t>
            </a:r>
            <a:r>
              <a:rPr lang="es-ES" sz="1400" dirty="0" err="1">
                <a:solidFill>
                  <a:schemeClr val="tx1">
                    <a:lumMod val="75000"/>
                    <a:lumOff val="25000"/>
                  </a:schemeClr>
                </a:solidFill>
              </a:rPr>
              <a:t>mining</a:t>
            </a:r>
            <a:r>
              <a:rPr lang="es-ES" sz="1400" dirty="0">
                <a:solidFill>
                  <a:schemeClr val="tx1">
                    <a:lumMod val="75000"/>
                    <a:lumOff val="25000"/>
                  </a:schemeClr>
                </a:solidFill>
              </a:rPr>
              <a:t> </a:t>
            </a:r>
            <a:r>
              <a:rPr lang="es-ES" sz="1400" dirty="0" err="1">
                <a:solidFill>
                  <a:schemeClr val="tx1">
                    <a:lumMod val="75000"/>
                    <a:lumOff val="25000"/>
                  </a:schemeClr>
                </a:solidFill>
              </a:rPr>
              <a:t>industry</a:t>
            </a:r>
            <a:r>
              <a:rPr lang="es-ES" sz="1400" dirty="0">
                <a:solidFill>
                  <a:schemeClr val="tx1">
                    <a:lumMod val="75000"/>
                    <a:lumOff val="25000"/>
                  </a:schemeClr>
                </a:solidFill>
              </a:rPr>
              <a:t> </a:t>
            </a:r>
            <a:r>
              <a:rPr lang="es-ES" sz="1400" dirty="0" err="1">
                <a:solidFill>
                  <a:schemeClr val="tx1">
                    <a:lumMod val="75000"/>
                    <a:lumOff val="25000"/>
                  </a:schemeClr>
                </a:solidFill>
              </a:rPr>
              <a:t>is</a:t>
            </a:r>
            <a:r>
              <a:rPr lang="es-ES" sz="1400" dirty="0">
                <a:solidFill>
                  <a:schemeClr val="tx1">
                    <a:lumMod val="75000"/>
                    <a:lumOff val="25000"/>
                  </a:schemeClr>
                </a:solidFill>
              </a:rPr>
              <a:t> in a </a:t>
            </a:r>
            <a:r>
              <a:rPr lang="es-ES" sz="1400" dirty="0" err="1">
                <a:solidFill>
                  <a:schemeClr val="tx1">
                    <a:lumMod val="75000"/>
                    <a:lumOff val="25000"/>
                  </a:schemeClr>
                </a:solidFill>
              </a:rPr>
              <a:t>transition</a:t>
            </a:r>
            <a:r>
              <a:rPr lang="es-ES" sz="1400" dirty="0">
                <a:solidFill>
                  <a:schemeClr val="tx1">
                    <a:lumMod val="75000"/>
                    <a:lumOff val="25000"/>
                  </a:schemeClr>
                </a:solidFill>
              </a:rPr>
              <a:t> </a:t>
            </a:r>
            <a:r>
              <a:rPr lang="es-ES" sz="1400" dirty="0" err="1">
                <a:solidFill>
                  <a:schemeClr val="tx1">
                    <a:lumMod val="75000"/>
                    <a:lumOff val="25000"/>
                  </a:schemeClr>
                </a:solidFill>
              </a:rPr>
              <a:t>to</a:t>
            </a:r>
            <a:r>
              <a:rPr lang="es-ES" sz="1400" dirty="0">
                <a:solidFill>
                  <a:schemeClr val="tx1">
                    <a:lumMod val="75000"/>
                    <a:lumOff val="25000"/>
                  </a:schemeClr>
                </a:solidFill>
              </a:rPr>
              <a:t> a new </a:t>
            </a:r>
            <a:r>
              <a:rPr lang="es-ES" sz="1400" dirty="0" err="1">
                <a:solidFill>
                  <a:schemeClr val="tx1">
                    <a:lumMod val="75000"/>
                    <a:lumOff val="25000"/>
                  </a:schemeClr>
                </a:solidFill>
              </a:rPr>
              <a:t>stage</a:t>
            </a:r>
            <a:r>
              <a:rPr lang="es-ES" sz="1400" dirty="0">
                <a:solidFill>
                  <a:schemeClr val="tx1">
                    <a:lumMod val="75000"/>
                    <a:lumOff val="25000"/>
                  </a:schemeClr>
                </a:solidFill>
              </a:rPr>
              <a:t>, </a:t>
            </a:r>
            <a:r>
              <a:rPr lang="es-ES" sz="1400" dirty="0" err="1">
                <a:solidFill>
                  <a:schemeClr val="tx1">
                    <a:lumMod val="75000"/>
                    <a:lumOff val="25000"/>
                  </a:schemeClr>
                </a:solidFill>
              </a:rPr>
              <a:t>one</a:t>
            </a:r>
            <a:r>
              <a:rPr lang="es-ES" sz="1400" dirty="0">
                <a:solidFill>
                  <a:schemeClr val="tx1">
                    <a:lumMod val="75000"/>
                    <a:lumOff val="25000"/>
                  </a:schemeClr>
                </a:solidFill>
              </a:rPr>
              <a:t> in </a:t>
            </a:r>
            <a:r>
              <a:rPr lang="es-ES" sz="1400" dirty="0" err="1">
                <a:solidFill>
                  <a:schemeClr val="tx1">
                    <a:lumMod val="75000"/>
                    <a:lumOff val="25000"/>
                  </a:schemeClr>
                </a:solidFill>
              </a:rPr>
              <a:t>which</a:t>
            </a:r>
            <a:r>
              <a:rPr lang="es-ES" sz="1400" dirty="0">
                <a:solidFill>
                  <a:schemeClr val="tx1">
                    <a:lumMod val="75000"/>
                    <a:lumOff val="25000"/>
                  </a:schemeClr>
                </a:solidFill>
              </a:rPr>
              <a:t>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smtClean="0">
                <a:solidFill>
                  <a:schemeClr val="tx1">
                    <a:lumMod val="75000"/>
                    <a:lumOff val="25000"/>
                  </a:schemeClr>
                </a:solidFill>
              </a:rPr>
              <a:t>inclusion</a:t>
            </a:r>
            <a:r>
              <a:rPr lang="es-ES" sz="1400" dirty="0">
                <a:solidFill>
                  <a:schemeClr val="tx1">
                    <a:lumMod val="75000"/>
                    <a:lumOff val="25000"/>
                  </a:schemeClr>
                </a:solidFill>
              </a:rPr>
              <a:t> </a:t>
            </a:r>
            <a:r>
              <a:rPr lang="es-ES" sz="1400" dirty="0" smtClean="0">
                <a:solidFill>
                  <a:schemeClr val="tx1">
                    <a:lumMod val="75000"/>
                    <a:lumOff val="25000"/>
                  </a:schemeClr>
                </a:solidFill>
              </a:rPr>
              <a:t>of </a:t>
            </a:r>
            <a:r>
              <a:rPr lang="es-ES" sz="1400" dirty="0" err="1">
                <a:solidFill>
                  <a:schemeClr val="tx1">
                    <a:lumMod val="75000"/>
                    <a:lumOff val="25000"/>
                  </a:schemeClr>
                </a:solidFill>
              </a:rPr>
              <a:t>knowledge</a:t>
            </a:r>
            <a:r>
              <a:rPr lang="es-ES" sz="1400" dirty="0">
                <a:solidFill>
                  <a:schemeClr val="tx1">
                    <a:lumMod val="75000"/>
                    <a:lumOff val="25000"/>
                  </a:schemeClr>
                </a:solidFill>
              </a:rPr>
              <a:t>, </a:t>
            </a:r>
            <a:r>
              <a:rPr lang="es-ES" sz="1400" dirty="0" err="1">
                <a:solidFill>
                  <a:schemeClr val="tx1">
                    <a:lumMod val="75000"/>
                    <a:lumOff val="25000"/>
                  </a:schemeClr>
                </a:solidFill>
              </a:rPr>
              <a:t>innovation</a:t>
            </a:r>
            <a:r>
              <a:rPr lang="es-ES" sz="1400" dirty="0">
                <a:solidFill>
                  <a:schemeClr val="tx1">
                    <a:lumMod val="75000"/>
                    <a:lumOff val="25000"/>
                  </a:schemeClr>
                </a:solidFill>
              </a:rPr>
              <a:t> and </a:t>
            </a:r>
            <a:r>
              <a:rPr lang="es-ES" sz="1400" dirty="0" err="1">
                <a:solidFill>
                  <a:schemeClr val="tx1">
                    <a:lumMod val="75000"/>
                    <a:lumOff val="25000"/>
                  </a:schemeClr>
                </a:solidFill>
              </a:rPr>
              <a:t>technological</a:t>
            </a:r>
            <a:r>
              <a:rPr lang="es-ES" sz="1400" dirty="0">
                <a:solidFill>
                  <a:schemeClr val="tx1">
                    <a:lumMod val="75000"/>
                    <a:lumOff val="25000"/>
                  </a:schemeClr>
                </a:solidFill>
              </a:rPr>
              <a:t> </a:t>
            </a:r>
            <a:r>
              <a:rPr lang="es-ES" sz="1400" dirty="0" err="1">
                <a:solidFill>
                  <a:schemeClr val="tx1">
                    <a:lumMod val="75000"/>
                    <a:lumOff val="25000"/>
                  </a:schemeClr>
                </a:solidFill>
              </a:rPr>
              <a:t>development</a:t>
            </a:r>
            <a:r>
              <a:rPr lang="es-ES" sz="1400" dirty="0">
                <a:solidFill>
                  <a:schemeClr val="tx1">
                    <a:lumMod val="75000"/>
                    <a:lumOff val="25000"/>
                  </a:schemeClr>
                </a:solidFill>
              </a:rPr>
              <a:t> </a:t>
            </a:r>
            <a:r>
              <a:rPr lang="es-ES" sz="1400" dirty="0" err="1">
                <a:solidFill>
                  <a:schemeClr val="tx1">
                    <a:lumMod val="75000"/>
                    <a:lumOff val="25000"/>
                  </a:schemeClr>
                </a:solidFill>
              </a:rPr>
              <a:t>become</a:t>
            </a:r>
            <a:r>
              <a:rPr lang="es-ES" sz="1400" dirty="0">
                <a:solidFill>
                  <a:schemeClr val="tx1">
                    <a:lumMod val="75000"/>
                    <a:lumOff val="25000"/>
                  </a:schemeClr>
                </a:solidFill>
              </a:rPr>
              <a:t> </a:t>
            </a:r>
            <a:r>
              <a:rPr lang="es-ES" sz="1400" dirty="0" err="1">
                <a:solidFill>
                  <a:schemeClr val="tx1">
                    <a:lumMod val="75000"/>
                    <a:lumOff val="25000"/>
                  </a:schemeClr>
                </a:solidFill>
              </a:rPr>
              <a:t>sources</a:t>
            </a:r>
            <a:r>
              <a:rPr lang="es-ES" sz="1400" dirty="0">
                <a:solidFill>
                  <a:schemeClr val="tx1">
                    <a:lumMod val="75000"/>
                    <a:lumOff val="25000"/>
                  </a:schemeClr>
                </a:solidFill>
              </a:rPr>
              <a:t> of </a:t>
            </a:r>
            <a:r>
              <a:rPr lang="es-ES" sz="1400" dirty="0" err="1">
                <a:solidFill>
                  <a:schemeClr val="tx1">
                    <a:lumMod val="75000"/>
                    <a:lumOff val="25000"/>
                  </a:schemeClr>
                </a:solidFill>
              </a:rPr>
              <a:t>significant</a:t>
            </a:r>
            <a:r>
              <a:rPr lang="es-ES" sz="1400" dirty="0">
                <a:solidFill>
                  <a:schemeClr val="tx1">
                    <a:lumMod val="75000"/>
                    <a:lumOff val="25000"/>
                  </a:schemeClr>
                </a:solidFill>
              </a:rPr>
              <a:t> </a:t>
            </a:r>
            <a:r>
              <a:rPr lang="es-ES" sz="1400" dirty="0" err="1">
                <a:solidFill>
                  <a:schemeClr val="tx1">
                    <a:lumMod val="75000"/>
                    <a:lumOff val="25000"/>
                  </a:schemeClr>
                </a:solidFill>
              </a:rPr>
              <a:t>competitive</a:t>
            </a:r>
            <a:r>
              <a:rPr lang="es-ES" sz="1400" dirty="0">
                <a:solidFill>
                  <a:schemeClr val="tx1">
                    <a:lumMod val="75000"/>
                    <a:lumOff val="25000"/>
                  </a:schemeClr>
                </a:solidFill>
              </a:rPr>
              <a:t> </a:t>
            </a:r>
            <a:r>
              <a:rPr lang="es-ES" sz="1400" dirty="0" err="1">
                <a:solidFill>
                  <a:schemeClr val="tx1">
                    <a:lumMod val="75000"/>
                    <a:lumOff val="25000"/>
                  </a:schemeClr>
                </a:solidFill>
              </a:rPr>
              <a:t>advantages</a:t>
            </a:r>
            <a:r>
              <a:rPr lang="es-ES" sz="1400" dirty="0" smtClean="0">
                <a:solidFill>
                  <a:schemeClr val="tx1">
                    <a:lumMod val="75000"/>
                    <a:lumOff val="25000"/>
                  </a:schemeClr>
                </a:solidFill>
              </a:rPr>
              <a:t>.</a:t>
            </a:r>
          </a:p>
          <a:p>
            <a:pPr marL="285750" indent="-285750" hangingPunct="0">
              <a:lnSpc>
                <a:spcPct val="120000"/>
              </a:lnSpc>
              <a:buFont typeface="Arial"/>
              <a:buChar char="•"/>
            </a:pPr>
            <a:endParaRPr lang="es-ES" sz="1400" dirty="0">
              <a:solidFill>
                <a:schemeClr val="tx1">
                  <a:lumMod val="75000"/>
                  <a:lumOff val="25000"/>
                </a:schemeClr>
              </a:solidFill>
            </a:endParaRPr>
          </a:p>
          <a:p>
            <a:pPr marL="285750" indent="-285750" hangingPunct="0">
              <a:lnSpc>
                <a:spcPct val="120000"/>
              </a:lnSpc>
              <a:buFont typeface="Arial"/>
              <a:buChar char="•"/>
            </a:pPr>
            <a:r>
              <a:rPr lang="es-ES" sz="1400" dirty="0">
                <a:solidFill>
                  <a:schemeClr val="tx1">
                    <a:lumMod val="75000"/>
                    <a:lumOff val="25000"/>
                  </a:schemeClr>
                </a:solidFill>
              </a:rPr>
              <a:t>In </a:t>
            </a:r>
            <a:r>
              <a:rPr lang="es-ES" sz="1400" dirty="0" err="1">
                <a:solidFill>
                  <a:schemeClr val="tx1">
                    <a:lumMod val="75000"/>
                    <a:lumOff val="25000"/>
                  </a:schemeClr>
                </a:solidFill>
              </a:rPr>
              <a:t>this</a:t>
            </a:r>
            <a:r>
              <a:rPr lang="es-ES" sz="1400" dirty="0">
                <a:solidFill>
                  <a:schemeClr val="tx1">
                    <a:lumMod val="75000"/>
                    <a:lumOff val="25000"/>
                  </a:schemeClr>
                </a:solidFill>
              </a:rPr>
              <a:t> </a:t>
            </a:r>
            <a:r>
              <a:rPr lang="es-ES" sz="1400" dirty="0" err="1">
                <a:solidFill>
                  <a:schemeClr val="tx1">
                    <a:lumMod val="75000"/>
                    <a:lumOff val="25000"/>
                  </a:schemeClr>
                </a:solidFill>
              </a:rPr>
              <a:t>context</a:t>
            </a:r>
            <a:r>
              <a:rPr lang="es-ES" sz="1400" dirty="0">
                <a:solidFill>
                  <a:schemeClr val="tx1">
                    <a:lumMod val="75000"/>
                    <a:lumOff val="25000"/>
                  </a:schemeClr>
                </a:solidFill>
              </a:rPr>
              <a:t>,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consolidation</a:t>
            </a:r>
            <a:r>
              <a:rPr lang="es-ES" sz="1400" dirty="0">
                <a:solidFill>
                  <a:schemeClr val="tx1">
                    <a:lumMod val="75000"/>
                    <a:lumOff val="25000"/>
                  </a:schemeClr>
                </a:solidFill>
              </a:rPr>
              <a:t> of a sector of </a:t>
            </a:r>
            <a:r>
              <a:rPr lang="es-ES" sz="1400" dirty="0" err="1">
                <a:solidFill>
                  <a:schemeClr val="tx1">
                    <a:lumMod val="75000"/>
                    <a:lumOff val="25000"/>
                  </a:schemeClr>
                </a:solidFill>
              </a:rPr>
              <a:t>suppliers</a:t>
            </a:r>
            <a:r>
              <a:rPr lang="es-ES" sz="1400" dirty="0">
                <a:solidFill>
                  <a:schemeClr val="tx1">
                    <a:lumMod val="75000"/>
                    <a:lumOff val="25000"/>
                  </a:schemeClr>
                </a:solidFill>
              </a:rPr>
              <a:t>, </a:t>
            </a:r>
            <a:r>
              <a:rPr lang="es-ES" sz="1400" dirty="0" smtClean="0">
                <a:solidFill>
                  <a:schemeClr val="tx1">
                    <a:lumMod val="75000"/>
                    <a:lumOff val="25000"/>
                  </a:schemeClr>
                </a:solidFill>
              </a:rPr>
              <a:t>METS (</a:t>
            </a:r>
            <a:r>
              <a:rPr lang="es-ES" sz="1400" dirty="0" err="1">
                <a:solidFill>
                  <a:schemeClr val="tx1">
                    <a:lumMod val="75000"/>
                    <a:lumOff val="25000"/>
                  </a:schemeClr>
                </a:solidFill>
              </a:rPr>
              <a:t>mining</a:t>
            </a:r>
            <a:r>
              <a:rPr lang="es-ES" sz="1400" dirty="0">
                <a:solidFill>
                  <a:schemeClr val="tx1">
                    <a:lumMod val="75000"/>
                    <a:lumOff val="25000"/>
                  </a:schemeClr>
                </a:solidFill>
              </a:rPr>
              <a:t> </a:t>
            </a:r>
            <a:r>
              <a:rPr lang="es-ES" sz="1400" dirty="0" err="1">
                <a:solidFill>
                  <a:schemeClr val="tx1">
                    <a:lumMod val="75000"/>
                    <a:lumOff val="25000"/>
                  </a:schemeClr>
                </a:solidFill>
              </a:rPr>
              <a:t>equipment</a:t>
            </a:r>
            <a:r>
              <a:rPr lang="es-ES" sz="1400" dirty="0">
                <a:solidFill>
                  <a:schemeClr val="tx1">
                    <a:lumMod val="75000"/>
                    <a:lumOff val="25000"/>
                  </a:schemeClr>
                </a:solidFill>
              </a:rPr>
              <a:t>, </a:t>
            </a:r>
            <a:r>
              <a:rPr lang="es-ES" sz="1400" dirty="0" err="1">
                <a:solidFill>
                  <a:schemeClr val="tx1">
                    <a:lumMod val="75000"/>
                    <a:lumOff val="25000"/>
                  </a:schemeClr>
                </a:solidFill>
              </a:rPr>
              <a:t>technologies</a:t>
            </a:r>
            <a:r>
              <a:rPr lang="es-ES" sz="1400" dirty="0">
                <a:solidFill>
                  <a:schemeClr val="tx1">
                    <a:lumMod val="75000"/>
                    <a:lumOff val="25000"/>
                  </a:schemeClr>
                </a:solidFill>
              </a:rPr>
              <a:t> and </a:t>
            </a:r>
            <a:r>
              <a:rPr lang="es-ES" sz="1400" dirty="0" err="1">
                <a:solidFill>
                  <a:schemeClr val="tx1">
                    <a:lumMod val="75000"/>
                    <a:lumOff val="25000"/>
                  </a:schemeClr>
                </a:solidFill>
              </a:rPr>
              <a:t>Services</a:t>
            </a:r>
            <a:r>
              <a:rPr lang="es-ES" sz="1400" dirty="0">
                <a:solidFill>
                  <a:schemeClr val="tx1">
                    <a:lumMod val="75000"/>
                    <a:lumOff val="25000"/>
                  </a:schemeClr>
                </a:solidFill>
              </a:rPr>
              <a:t>), </a:t>
            </a:r>
            <a:r>
              <a:rPr lang="es-ES" sz="1400" dirty="0" err="1">
                <a:solidFill>
                  <a:schemeClr val="tx1">
                    <a:lumMod val="75000"/>
                    <a:lumOff val="25000"/>
                  </a:schemeClr>
                </a:solidFill>
              </a:rPr>
              <a:t>is</a:t>
            </a:r>
            <a:r>
              <a:rPr lang="es-ES" sz="1400" dirty="0">
                <a:solidFill>
                  <a:schemeClr val="tx1">
                    <a:lumMod val="75000"/>
                    <a:lumOff val="25000"/>
                  </a:schemeClr>
                </a:solidFill>
              </a:rPr>
              <a:t> </a:t>
            </a:r>
            <a:r>
              <a:rPr lang="es-ES" sz="1400" dirty="0" err="1">
                <a:solidFill>
                  <a:schemeClr val="tx1">
                    <a:lumMod val="75000"/>
                    <a:lumOff val="25000"/>
                  </a:schemeClr>
                </a:solidFill>
              </a:rPr>
              <a:t>an</a:t>
            </a:r>
            <a:r>
              <a:rPr lang="es-ES" sz="1400" dirty="0">
                <a:solidFill>
                  <a:schemeClr val="tx1">
                    <a:lumMod val="75000"/>
                    <a:lumOff val="25000"/>
                  </a:schemeClr>
                </a:solidFill>
              </a:rPr>
              <a:t> </a:t>
            </a:r>
            <a:r>
              <a:rPr lang="es-ES" sz="1400" dirty="0" err="1">
                <a:solidFill>
                  <a:schemeClr val="tx1">
                    <a:lumMod val="75000"/>
                    <a:lumOff val="25000"/>
                  </a:schemeClr>
                </a:solidFill>
              </a:rPr>
              <a:t>enabling</a:t>
            </a:r>
            <a:r>
              <a:rPr lang="es-ES" sz="1400" dirty="0">
                <a:solidFill>
                  <a:schemeClr val="tx1">
                    <a:lumMod val="75000"/>
                    <a:lumOff val="25000"/>
                  </a:schemeClr>
                </a:solidFill>
              </a:rPr>
              <a:t> factor </a:t>
            </a:r>
            <a:r>
              <a:rPr lang="es-ES" sz="1400" dirty="0" err="1">
                <a:solidFill>
                  <a:schemeClr val="tx1">
                    <a:lumMod val="75000"/>
                    <a:lumOff val="25000"/>
                  </a:schemeClr>
                </a:solidFill>
              </a:rPr>
              <a:t>for</a:t>
            </a:r>
            <a:r>
              <a:rPr lang="es-ES" sz="1400" dirty="0">
                <a:solidFill>
                  <a:schemeClr val="tx1">
                    <a:lumMod val="75000"/>
                    <a:lumOff val="25000"/>
                  </a:schemeClr>
                </a:solidFill>
              </a:rPr>
              <a:t>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future</a:t>
            </a:r>
            <a:r>
              <a:rPr lang="es-ES" sz="1400" dirty="0">
                <a:solidFill>
                  <a:schemeClr val="tx1">
                    <a:lumMod val="75000"/>
                    <a:lumOff val="25000"/>
                  </a:schemeClr>
                </a:solidFill>
              </a:rPr>
              <a:t> </a:t>
            </a:r>
            <a:r>
              <a:rPr lang="es-ES" sz="1400" dirty="0" err="1">
                <a:solidFill>
                  <a:schemeClr val="tx1">
                    <a:lumMod val="75000"/>
                    <a:lumOff val="25000"/>
                  </a:schemeClr>
                </a:solidFill>
              </a:rPr>
              <a:t>development</a:t>
            </a:r>
            <a:r>
              <a:rPr lang="es-ES" sz="1400" dirty="0">
                <a:solidFill>
                  <a:schemeClr val="tx1">
                    <a:lumMod val="75000"/>
                    <a:lumOff val="25000"/>
                  </a:schemeClr>
                </a:solidFill>
              </a:rPr>
              <a:t> of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chilean</a:t>
            </a:r>
            <a:r>
              <a:rPr lang="es-ES" sz="1400" dirty="0">
                <a:solidFill>
                  <a:schemeClr val="tx1">
                    <a:lumMod val="75000"/>
                    <a:lumOff val="25000"/>
                  </a:schemeClr>
                </a:solidFill>
              </a:rPr>
              <a:t> </a:t>
            </a:r>
            <a:r>
              <a:rPr lang="es-ES" sz="1400" dirty="0" err="1">
                <a:solidFill>
                  <a:schemeClr val="tx1">
                    <a:lumMod val="75000"/>
                    <a:lumOff val="25000"/>
                  </a:schemeClr>
                </a:solidFill>
              </a:rPr>
              <a:t>mining</a:t>
            </a:r>
            <a:r>
              <a:rPr lang="es-ES" sz="1400" dirty="0">
                <a:solidFill>
                  <a:schemeClr val="tx1">
                    <a:lumMod val="75000"/>
                    <a:lumOff val="25000"/>
                  </a:schemeClr>
                </a:solidFill>
              </a:rPr>
              <a:t> sector and at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same</a:t>
            </a:r>
            <a:r>
              <a:rPr lang="es-ES" sz="1400" dirty="0">
                <a:solidFill>
                  <a:schemeClr val="tx1">
                    <a:lumMod val="75000"/>
                    <a:lumOff val="25000"/>
                  </a:schemeClr>
                </a:solidFill>
              </a:rPr>
              <a:t> time </a:t>
            </a:r>
            <a:r>
              <a:rPr lang="es-ES" sz="1400" dirty="0" err="1">
                <a:solidFill>
                  <a:schemeClr val="tx1">
                    <a:lumMod val="75000"/>
                    <a:lumOff val="25000"/>
                  </a:schemeClr>
                </a:solidFill>
              </a:rPr>
              <a:t>it</a:t>
            </a:r>
            <a:r>
              <a:rPr lang="es-ES" sz="1400" dirty="0">
                <a:solidFill>
                  <a:schemeClr val="tx1">
                    <a:lumMod val="75000"/>
                    <a:lumOff val="25000"/>
                  </a:schemeClr>
                </a:solidFill>
              </a:rPr>
              <a:t> </a:t>
            </a:r>
            <a:r>
              <a:rPr lang="es-ES" sz="1400" dirty="0" err="1">
                <a:solidFill>
                  <a:schemeClr val="tx1">
                    <a:lumMod val="75000"/>
                    <a:lumOff val="25000"/>
                  </a:schemeClr>
                </a:solidFill>
              </a:rPr>
              <a:t>offers</a:t>
            </a:r>
            <a:r>
              <a:rPr lang="es-ES" sz="1400" dirty="0">
                <a:solidFill>
                  <a:schemeClr val="tx1">
                    <a:lumMod val="75000"/>
                    <a:lumOff val="25000"/>
                  </a:schemeClr>
                </a:solidFill>
              </a:rPr>
              <a:t> a </a:t>
            </a:r>
            <a:r>
              <a:rPr lang="es-ES" sz="1400" dirty="0" err="1">
                <a:solidFill>
                  <a:schemeClr val="tx1">
                    <a:lumMod val="75000"/>
                    <a:lumOff val="25000"/>
                  </a:schemeClr>
                </a:solidFill>
              </a:rPr>
              <a:t>unique</a:t>
            </a:r>
            <a:r>
              <a:rPr lang="es-ES" sz="1400" dirty="0">
                <a:solidFill>
                  <a:schemeClr val="tx1">
                    <a:lumMod val="75000"/>
                    <a:lumOff val="25000"/>
                  </a:schemeClr>
                </a:solidFill>
              </a:rPr>
              <a:t> </a:t>
            </a:r>
            <a:r>
              <a:rPr lang="es-ES" sz="1400" dirty="0" err="1">
                <a:solidFill>
                  <a:schemeClr val="tx1">
                    <a:lumMod val="75000"/>
                    <a:lumOff val="25000"/>
                  </a:schemeClr>
                </a:solidFill>
              </a:rPr>
              <a:t>opportunity</a:t>
            </a:r>
            <a:r>
              <a:rPr lang="es-ES" sz="1400" dirty="0">
                <a:solidFill>
                  <a:schemeClr val="tx1">
                    <a:lumMod val="75000"/>
                    <a:lumOff val="25000"/>
                  </a:schemeClr>
                </a:solidFill>
              </a:rPr>
              <a:t> of </a:t>
            </a:r>
            <a:r>
              <a:rPr lang="es-ES" sz="1400" dirty="0" err="1">
                <a:solidFill>
                  <a:schemeClr val="tx1">
                    <a:lumMod val="75000"/>
                    <a:lumOff val="25000"/>
                  </a:schemeClr>
                </a:solidFill>
              </a:rPr>
              <a:t>technological</a:t>
            </a:r>
            <a:r>
              <a:rPr lang="es-ES" sz="1400" dirty="0">
                <a:solidFill>
                  <a:schemeClr val="tx1">
                    <a:lumMod val="75000"/>
                    <a:lumOff val="25000"/>
                  </a:schemeClr>
                </a:solidFill>
              </a:rPr>
              <a:t> </a:t>
            </a:r>
            <a:r>
              <a:rPr lang="es-ES" sz="1400" dirty="0" err="1">
                <a:solidFill>
                  <a:schemeClr val="tx1">
                    <a:lumMod val="75000"/>
                    <a:lumOff val="25000"/>
                  </a:schemeClr>
                </a:solidFill>
              </a:rPr>
              <a:t>development</a:t>
            </a:r>
            <a:r>
              <a:rPr lang="es-ES" sz="1400" dirty="0">
                <a:solidFill>
                  <a:schemeClr val="tx1">
                    <a:lumMod val="75000"/>
                    <a:lumOff val="25000"/>
                  </a:schemeClr>
                </a:solidFill>
              </a:rPr>
              <a:t>, </a:t>
            </a:r>
            <a:r>
              <a:rPr lang="es-ES" sz="1400" dirty="0" err="1">
                <a:solidFill>
                  <a:schemeClr val="tx1">
                    <a:lumMod val="75000"/>
                    <a:lumOff val="25000"/>
                  </a:schemeClr>
                </a:solidFill>
              </a:rPr>
              <a:t>diversification</a:t>
            </a:r>
            <a:r>
              <a:rPr lang="es-ES" sz="1400" dirty="0">
                <a:solidFill>
                  <a:schemeClr val="tx1">
                    <a:lumMod val="75000"/>
                    <a:lumOff val="25000"/>
                  </a:schemeClr>
                </a:solidFill>
              </a:rPr>
              <a:t> and </a:t>
            </a:r>
            <a:r>
              <a:rPr lang="es-ES" sz="1400" dirty="0" err="1">
                <a:solidFill>
                  <a:schemeClr val="tx1">
                    <a:lumMod val="75000"/>
                    <a:lumOff val="25000"/>
                  </a:schemeClr>
                </a:solidFill>
              </a:rPr>
              <a:t>increased</a:t>
            </a:r>
            <a:r>
              <a:rPr lang="es-ES" sz="1400" dirty="0">
                <a:solidFill>
                  <a:schemeClr val="tx1">
                    <a:lumMod val="75000"/>
                    <a:lumOff val="25000"/>
                  </a:schemeClr>
                </a:solidFill>
              </a:rPr>
              <a:t> </a:t>
            </a:r>
            <a:r>
              <a:rPr lang="es-ES" sz="1400" dirty="0" err="1">
                <a:solidFill>
                  <a:schemeClr val="tx1">
                    <a:lumMod val="75000"/>
                    <a:lumOff val="25000"/>
                  </a:schemeClr>
                </a:solidFill>
              </a:rPr>
              <a:t>sophistication</a:t>
            </a:r>
            <a:r>
              <a:rPr lang="es-ES" sz="1400" dirty="0">
                <a:solidFill>
                  <a:schemeClr val="tx1">
                    <a:lumMod val="75000"/>
                    <a:lumOff val="25000"/>
                  </a:schemeClr>
                </a:solidFill>
              </a:rPr>
              <a:t> of </a:t>
            </a:r>
            <a:r>
              <a:rPr lang="es-ES" sz="1400" dirty="0" err="1">
                <a:solidFill>
                  <a:schemeClr val="tx1">
                    <a:lumMod val="75000"/>
                    <a:lumOff val="25000"/>
                  </a:schemeClr>
                </a:solidFill>
              </a:rPr>
              <a:t>products</a:t>
            </a:r>
            <a:r>
              <a:rPr lang="es-ES" sz="1400" dirty="0">
                <a:solidFill>
                  <a:schemeClr val="tx1">
                    <a:lumMod val="75000"/>
                    <a:lumOff val="25000"/>
                  </a:schemeClr>
                </a:solidFill>
              </a:rPr>
              <a:t> and </a:t>
            </a:r>
            <a:r>
              <a:rPr lang="es-ES" sz="1400" dirty="0" err="1">
                <a:solidFill>
                  <a:schemeClr val="tx1">
                    <a:lumMod val="75000"/>
                    <a:lumOff val="25000"/>
                  </a:schemeClr>
                </a:solidFill>
              </a:rPr>
              <a:t>development</a:t>
            </a:r>
            <a:r>
              <a:rPr lang="es-ES" sz="1400" dirty="0">
                <a:solidFill>
                  <a:schemeClr val="tx1">
                    <a:lumMod val="75000"/>
                    <a:lumOff val="25000"/>
                  </a:schemeClr>
                </a:solidFill>
              </a:rPr>
              <a:t> of </a:t>
            </a:r>
            <a:r>
              <a:rPr lang="es-ES" sz="1400" dirty="0" err="1">
                <a:solidFill>
                  <a:schemeClr val="tx1">
                    <a:lumMod val="75000"/>
                    <a:lumOff val="25000"/>
                  </a:schemeClr>
                </a:solidFill>
              </a:rPr>
              <a:t>an</a:t>
            </a:r>
            <a:r>
              <a:rPr lang="es-ES" sz="1400" dirty="0">
                <a:solidFill>
                  <a:schemeClr val="tx1">
                    <a:lumMod val="75000"/>
                    <a:lumOff val="25000"/>
                  </a:schemeClr>
                </a:solidFill>
              </a:rPr>
              <a:t> </a:t>
            </a:r>
            <a:r>
              <a:rPr lang="es-ES" sz="1400" dirty="0" err="1">
                <a:solidFill>
                  <a:schemeClr val="tx1">
                    <a:lumMod val="75000"/>
                    <a:lumOff val="25000"/>
                  </a:schemeClr>
                </a:solidFill>
              </a:rPr>
              <a:t>export</a:t>
            </a:r>
            <a:r>
              <a:rPr lang="es-ES" sz="1400" dirty="0">
                <a:solidFill>
                  <a:schemeClr val="tx1">
                    <a:lumMod val="75000"/>
                    <a:lumOff val="25000"/>
                  </a:schemeClr>
                </a:solidFill>
              </a:rPr>
              <a:t> portfolio of </a:t>
            </a:r>
            <a:r>
              <a:rPr lang="es-ES" sz="1400" dirty="0" err="1">
                <a:solidFill>
                  <a:schemeClr val="tx1">
                    <a:lumMod val="75000"/>
                    <a:lumOff val="25000"/>
                  </a:schemeClr>
                </a:solidFill>
              </a:rPr>
              <a:t>services</a:t>
            </a:r>
            <a:r>
              <a:rPr lang="es-ES" sz="1400" dirty="0">
                <a:solidFill>
                  <a:schemeClr val="tx1">
                    <a:lumMod val="75000"/>
                    <a:lumOff val="25000"/>
                  </a:schemeClr>
                </a:solidFill>
              </a:rPr>
              <a:t>, </a:t>
            </a:r>
            <a:r>
              <a:rPr lang="es-ES" sz="1400" dirty="0" err="1">
                <a:solidFill>
                  <a:schemeClr val="tx1">
                    <a:lumMod val="75000"/>
                    <a:lumOff val="25000"/>
                  </a:schemeClr>
                </a:solidFill>
              </a:rPr>
              <a:t>technologies</a:t>
            </a:r>
            <a:r>
              <a:rPr lang="es-ES" sz="1400" dirty="0">
                <a:solidFill>
                  <a:schemeClr val="tx1">
                    <a:lumMod val="75000"/>
                    <a:lumOff val="25000"/>
                  </a:schemeClr>
                </a:solidFill>
              </a:rPr>
              <a:t> and </a:t>
            </a:r>
            <a:r>
              <a:rPr lang="es-ES" sz="1400" dirty="0" err="1">
                <a:solidFill>
                  <a:schemeClr val="tx1">
                    <a:lumMod val="75000"/>
                    <a:lumOff val="25000"/>
                  </a:schemeClr>
                </a:solidFill>
              </a:rPr>
              <a:t>equipment</a:t>
            </a:r>
            <a:r>
              <a:rPr lang="es-ES" sz="1400" dirty="0">
                <a:solidFill>
                  <a:schemeClr val="tx1">
                    <a:lumMod val="75000"/>
                    <a:lumOff val="25000"/>
                  </a:schemeClr>
                </a:solidFill>
              </a:rPr>
              <a:t> </a:t>
            </a:r>
            <a:r>
              <a:rPr lang="es-ES" sz="1400" dirty="0" err="1">
                <a:solidFill>
                  <a:schemeClr val="tx1">
                    <a:lumMod val="75000"/>
                    <a:lumOff val="25000"/>
                  </a:schemeClr>
                </a:solidFill>
              </a:rPr>
              <a:t>for</a:t>
            </a:r>
            <a:r>
              <a:rPr lang="es-ES" sz="1400" dirty="0">
                <a:solidFill>
                  <a:schemeClr val="tx1">
                    <a:lumMod val="75000"/>
                    <a:lumOff val="25000"/>
                  </a:schemeClr>
                </a:solidFill>
              </a:rPr>
              <a:t> </a:t>
            </a:r>
            <a:r>
              <a:rPr lang="es-ES" sz="1400" dirty="0" err="1">
                <a:solidFill>
                  <a:schemeClr val="tx1">
                    <a:lumMod val="75000"/>
                    <a:lumOff val="25000"/>
                  </a:schemeClr>
                </a:solidFill>
              </a:rPr>
              <a:t>the</a:t>
            </a:r>
            <a:r>
              <a:rPr lang="es-ES" sz="1400" dirty="0">
                <a:solidFill>
                  <a:schemeClr val="tx1">
                    <a:lumMod val="75000"/>
                    <a:lumOff val="25000"/>
                  </a:schemeClr>
                </a:solidFill>
              </a:rPr>
              <a:t> global </a:t>
            </a:r>
            <a:r>
              <a:rPr lang="es-ES" sz="1400" dirty="0" err="1">
                <a:solidFill>
                  <a:schemeClr val="tx1">
                    <a:lumMod val="75000"/>
                    <a:lumOff val="25000"/>
                  </a:schemeClr>
                </a:solidFill>
              </a:rPr>
              <a:t>mining</a:t>
            </a:r>
            <a:r>
              <a:rPr lang="es-ES" sz="1400" dirty="0">
                <a:solidFill>
                  <a:schemeClr val="tx1">
                    <a:lumMod val="75000"/>
                    <a:lumOff val="25000"/>
                  </a:schemeClr>
                </a:solidFill>
              </a:rPr>
              <a:t> </a:t>
            </a:r>
            <a:r>
              <a:rPr lang="es-ES" sz="1400" dirty="0" err="1">
                <a:solidFill>
                  <a:schemeClr val="tx1">
                    <a:lumMod val="75000"/>
                    <a:lumOff val="25000"/>
                  </a:schemeClr>
                </a:solidFill>
              </a:rPr>
              <a:t>industry</a:t>
            </a:r>
            <a:r>
              <a:rPr lang="es-ES" sz="1400" dirty="0">
                <a:solidFill>
                  <a:schemeClr val="tx1">
                    <a:lumMod val="75000"/>
                    <a:lumOff val="25000"/>
                  </a:schemeClr>
                </a:solidFill>
              </a:rPr>
              <a:t>.</a:t>
            </a:r>
          </a:p>
        </p:txBody>
      </p:sp>
    </p:spTree>
    <p:extLst>
      <p:ext uri="{BB962C8B-B14F-4D97-AF65-F5344CB8AC3E}">
        <p14:creationId xmlns:p14="http://schemas.microsoft.com/office/powerpoint/2010/main" val="413299796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1126004" y="1751481"/>
            <a:ext cx="9104313" cy="4159249"/>
            <a:chOff x="1341962" y="1492250"/>
            <a:chExt cx="9104313" cy="4159249"/>
          </a:xfrm>
        </p:grpSpPr>
        <p:graphicFrame>
          <p:nvGraphicFramePr>
            <p:cNvPr id="3" name="Gráfico 2"/>
            <p:cNvGraphicFramePr/>
            <p:nvPr>
              <p:extLst>
                <p:ext uri="{D42A27DB-BD31-4B8C-83A1-F6EECF244321}">
                  <p14:modId xmlns:p14="http://schemas.microsoft.com/office/powerpoint/2010/main" val="3245852461"/>
                </p:ext>
              </p:extLst>
            </p:nvPr>
          </p:nvGraphicFramePr>
          <p:xfrm>
            <a:off x="1341962" y="1492250"/>
            <a:ext cx="9104313" cy="4159249"/>
          </p:xfrm>
          <a:graphic>
            <a:graphicData uri="http://schemas.openxmlformats.org/drawingml/2006/chart">
              <c:chart xmlns:c="http://schemas.openxmlformats.org/drawingml/2006/chart" xmlns:r="http://schemas.openxmlformats.org/officeDocument/2006/relationships" r:id="rId2"/>
            </a:graphicData>
          </a:graphic>
        </p:graphicFrame>
        <p:sp>
          <p:nvSpPr>
            <p:cNvPr id="4" name="CuadroTexto 3"/>
            <p:cNvSpPr txBox="1"/>
            <p:nvPr/>
          </p:nvSpPr>
          <p:spPr>
            <a:xfrm>
              <a:off x="4401498" y="2059418"/>
              <a:ext cx="793750" cy="276999"/>
            </a:xfrm>
            <a:prstGeom prst="rect">
              <a:avLst/>
            </a:prstGeom>
            <a:noFill/>
          </p:spPr>
          <p:txBody>
            <a:bodyPr wrap="square" rtlCol="0">
              <a:spAutoFit/>
            </a:bodyPr>
            <a:lstStyle/>
            <a:p>
              <a:pPr algn="ctr"/>
              <a:r>
                <a:rPr lang="es-ES" sz="1200" dirty="0" smtClean="0">
                  <a:solidFill>
                    <a:schemeClr val="tx1">
                      <a:lumMod val="75000"/>
                      <a:lumOff val="25000"/>
                    </a:schemeClr>
                  </a:solidFill>
                </a:rPr>
                <a:t>17.924</a:t>
              </a:r>
              <a:endParaRPr lang="es-ES" sz="1200" dirty="0">
                <a:solidFill>
                  <a:schemeClr val="tx1">
                    <a:lumMod val="75000"/>
                    <a:lumOff val="25000"/>
                  </a:schemeClr>
                </a:solidFill>
              </a:endParaRPr>
            </a:p>
          </p:txBody>
        </p:sp>
        <p:sp>
          <p:nvSpPr>
            <p:cNvPr id="5" name="CuadroTexto 4"/>
            <p:cNvSpPr txBox="1"/>
            <p:nvPr/>
          </p:nvSpPr>
          <p:spPr>
            <a:xfrm>
              <a:off x="5634001" y="1779630"/>
              <a:ext cx="793750" cy="276999"/>
            </a:xfrm>
            <a:prstGeom prst="rect">
              <a:avLst/>
            </a:prstGeom>
            <a:noFill/>
          </p:spPr>
          <p:txBody>
            <a:bodyPr wrap="square" rtlCol="0">
              <a:spAutoFit/>
            </a:bodyPr>
            <a:lstStyle/>
            <a:p>
              <a:pPr algn="ctr"/>
              <a:r>
                <a:rPr lang="es-ES" sz="1200" dirty="0" smtClean="0">
                  <a:solidFill>
                    <a:schemeClr val="tx1">
                      <a:lumMod val="75000"/>
                      <a:lumOff val="25000"/>
                    </a:schemeClr>
                  </a:solidFill>
                </a:rPr>
                <a:t>21.237</a:t>
              </a:r>
              <a:endParaRPr lang="es-ES" sz="1200" dirty="0">
                <a:solidFill>
                  <a:schemeClr val="tx1">
                    <a:lumMod val="75000"/>
                    <a:lumOff val="25000"/>
                  </a:schemeClr>
                </a:solidFill>
              </a:endParaRPr>
            </a:p>
          </p:txBody>
        </p:sp>
        <p:sp>
          <p:nvSpPr>
            <p:cNvPr id="6" name="CuadroTexto 5"/>
            <p:cNvSpPr txBox="1"/>
            <p:nvPr/>
          </p:nvSpPr>
          <p:spPr>
            <a:xfrm>
              <a:off x="6843904" y="1724670"/>
              <a:ext cx="793750" cy="276999"/>
            </a:xfrm>
            <a:prstGeom prst="rect">
              <a:avLst/>
            </a:prstGeom>
            <a:noFill/>
          </p:spPr>
          <p:txBody>
            <a:bodyPr wrap="square" rtlCol="0">
              <a:spAutoFit/>
            </a:bodyPr>
            <a:lstStyle/>
            <a:p>
              <a:pPr algn="ctr"/>
              <a:r>
                <a:rPr lang="es-ES" sz="1200" dirty="0" smtClean="0">
                  <a:solidFill>
                    <a:schemeClr val="tx1">
                      <a:lumMod val="75000"/>
                      <a:lumOff val="25000"/>
                    </a:schemeClr>
                  </a:solidFill>
                </a:rPr>
                <a:t>22.019</a:t>
              </a:r>
              <a:endParaRPr lang="es-ES" sz="1200" dirty="0">
                <a:solidFill>
                  <a:schemeClr val="tx1">
                    <a:lumMod val="75000"/>
                    <a:lumOff val="25000"/>
                  </a:schemeClr>
                </a:solidFill>
              </a:endParaRPr>
            </a:p>
          </p:txBody>
        </p:sp>
        <p:sp>
          <p:nvSpPr>
            <p:cNvPr id="7" name="CuadroTexto 6"/>
            <p:cNvSpPr txBox="1"/>
            <p:nvPr/>
          </p:nvSpPr>
          <p:spPr>
            <a:xfrm>
              <a:off x="8110749" y="2054999"/>
              <a:ext cx="793750" cy="276999"/>
            </a:xfrm>
            <a:prstGeom prst="rect">
              <a:avLst/>
            </a:prstGeom>
            <a:noFill/>
          </p:spPr>
          <p:txBody>
            <a:bodyPr wrap="square" rtlCol="0">
              <a:spAutoFit/>
            </a:bodyPr>
            <a:lstStyle/>
            <a:p>
              <a:pPr algn="ctr"/>
              <a:r>
                <a:rPr lang="es-ES" sz="1200" dirty="0" smtClean="0">
                  <a:solidFill>
                    <a:schemeClr val="tx1">
                      <a:lumMod val="75000"/>
                      <a:lumOff val="25000"/>
                    </a:schemeClr>
                  </a:solidFill>
                </a:rPr>
                <a:t>18.084</a:t>
              </a:r>
              <a:endParaRPr lang="es-ES" sz="1200" dirty="0">
                <a:solidFill>
                  <a:schemeClr val="tx1">
                    <a:lumMod val="75000"/>
                    <a:lumOff val="25000"/>
                  </a:schemeClr>
                </a:solidFill>
              </a:endParaRPr>
            </a:p>
          </p:txBody>
        </p:sp>
        <p:cxnSp>
          <p:nvCxnSpPr>
            <p:cNvPr id="8" name="Conector recto de flecha 7"/>
            <p:cNvCxnSpPr/>
            <p:nvPr/>
          </p:nvCxnSpPr>
          <p:spPr>
            <a:xfrm>
              <a:off x="7355762" y="1730848"/>
              <a:ext cx="896938" cy="368259"/>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9" name="Rectángulo 8"/>
          <p:cNvSpPr/>
          <p:nvPr/>
        </p:nvSpPr>
        <p:spPr>
          <a:xfrm>
            <a:off x="133410" y="2142690"/>
            <a:ext cx="3145009" cy="1815882"/>
          </a:xfrm>
          <a:prstGeom prst="rect">
            <a:avLst/>
          </a:prstGeom>
        </p:spPr>
        <p:txBody>
          <a:bodyPr wrap="square">
            <a:spAutoFit/>
          </a:bodyPr>
          <a:lstStyle/>
          <a:p>
            <a:pPr marL="285750" indent="-285750">
              <a:buFont typeface="Arial"/>
              <a:buChar char="•"/>
            </a:pPr>
            <a:r>
              <a:rPr lang="es-ES" sz="1600" dirty="0" smtClean="0">
                <a:solidFill>
                  <a:schemeClr val="tx1">
                    <a:lumMod val="75000"/>
                    <a:lumOff val="25000"/>
                  </a:schemeClr>
                </a:solidFill>
              </a:rPr>
              <a:t>5.000 </a:t>
            </a:r>
            <a:r>
              <a:rPr lang="es-ES" sz="1600" dirty="0" err="1" smtClean="0">
                <a:solidFill>
                  <a:schemeClr val="tx1">
                    <a:lumMod val="75000"/>
                    <a:lumOff val="25000"/>
                  </a:schemeClr>
                </a:solidFill>
              </a:rPr>
              <a:t>supliers</a:t>
            </a:r>
            <a:r>
              <a:rPr lang="es-ES" sz="1600" dirty="0" smtClean="0">
                <a:solidFill>
                  <a:schemeClr val="tx1">
                    <a:lumMod val="75000"/>
                    <a:lumOff val="25000"/>
                  </a:schemeClr>
                </a:solidFill>
              </a:rPr>
              <a:t> aprox. </a:t>
            </a:r>
          </a:p>
          <a:p>
            <a:pPr marL="285750" indent="-285750">
              <a:buFont typeface="Arial"/>
              <a:buChar char="•"/>
            </a:pPr>
            <a:endParaRPr lang="es-ES" sz="1600" dirty="0" smtClean="0">
              <a:solidFill>
                <a:schemeClr val="tx1">
                  <a:lumMod val="75000"/>
                  <a:lumOff val="25000"/>
                </a:schemeClr>
              </a:solidFill>
            </a:endParaRPr>
          </a:p>
          <a:p>
            <a:pPr marL="285750" indent="-285750">
              <a:buFont typeface="Arial"/>
              <a:buChar char="•"/>
            </a:pPr>
            <a:r>
              <a:rPr lang="es-ES" sz="1600" dirty="0" err="1" smtClean="0">
                <a:solidFill>
                  <a:schemeClr val="tx1">
                    <a:lumMod val="75000"/>
                    <a:lumOff val="25000"/>
                  </a:schemeClr>
                </a:solidFill>
              </a:rPr>
              <a:t>Highly</a:t>
            </a:r>
            <a:r>
              <a:rPr lang="es-ES" sz="1600" dirty="0" smtClean="0">
                <a:solidFill>
                  <a:schemeClr val="tx1">
                    <a:lumMod val="75000"/>
                    <a:lumOff val="25000"/>
                  </a:schemeClr>
                </a:solidFill>
              </a:rPr>
              <a:t> </a:t>
            </a:r>
            <a:r>
              <a:rPr lang="es-ES" sz="1600" dirty="0" err="1" smtClean="0">
                <a:solidFill>
                  <a:schemeClr val="tx1">
                    <a:lumMod val="75000"/>
                    <a:lumOff val="25000"/>
                  </a:schemeClr>
                </a:solidFill>
              </a:rPr>
              <a:t>concentrated</a:t>
            </a:r>
            <a:r>
              <a:rPr lang="es-ES" sz="1600" dirty="0" smtClean="0">
                <a:solidFill>
                  <a:schemeClr val="tx1">
                    <a:lumMod val="75000"/>
                    <a:lumOff val="25000"/>
                  </a:schemeClr>
                </a:solidFill>
              </a:rPr>
              <a:t> </a:t>
            </a:r>
            <a:r>
              <a:rPr lang="es-ES" sz="1600" dirty="0" err="1" smtClean="0">
                <a:solidFill>
                  <a:schemeClr val="tx1">
                    <a:lumMod val="75000"/>
                    <a:lumOff val="25000"/>
                  </a:schemeClr>
                </a:solidFill>
              </a:rPr>
              <a:t>market</a:t>
            </a:r>
            <a:r>
              <a:rPr lang="es-ES" sz="1600" dirty="0" smtClean="0">
                <a:solidFill>
                  <a:schemeClr val="tx1">
                    <a:lumMod val="75000"/>
                    <a:lumOff val="25000"/>
                  </a:schemeClr>
                </a:solidFill>
              </a:rPr>
              <a:t> </a:t>
            </a:r>
          </a:p>
          <a:p>
            <a:pPr marL="285750" indent="-285750">
              <a:buFont typeface="Arial"/>
              <a:buChar char="•"/>
            </a:pPr>
            <a:endParaRPr lang="es-ES" sz="1600" dirty="0" smtClean="0">
              <a:solidFill>
                <a:schemeClr val="tx1">
                  <a:lumMod val="75000"/>
                  <a:lumOff val="25000"/>
                </a:schemeClr>
              </a:solidFill>
            </a:endParaRPr>
          </a:p>
          <a:p>
            <a:pPr marL="285750" indent="-285750">
              <a:buFont typeface="Arial"/>
              <a:buChar char="•"/>
            </a:pPr>
            <a:r>
              <a:rPr lang="es-ES" sz="1600" dirty="0" err="1" smtClean="0">
                <a:solidFill>
                  <a:schemeClr val="tx1">
                    <a:lumMod val="75000"/>
                    <a:lumOff val="25000"/>
                  </a:schemeClr>
                </a:solidFill>
              </a:rPr>
              <a:t>Barriers</a:t>
            </a:r>
            <a:r>
              <a:rPr lang="es-ES" sz="1600" dirty="0" smtClean="0">
                <a:solidFill>
                  <a:schemeClr val="tx1">
                    <a:lumMod val="75000"/>
                    <a:lumOff val="25000"/>
                  </a:schemeClr>
                </a:solidFill>
              </a:rPr>
              <a:t> </a:t>
            </a:r>
            <a:r>
              <a:rPr lang="es-ES" sz="1600" dirty="0" err="1">
                <a:solidFill>
                  <a:schemeClr val="tx1">
                    <a:lumMod val="75000"/>
                    <a:lumOff val="25000"/>
                  </a:schemeClr>
                </a:solidFill>
              </a:rPr>
              <a:t>that</a:t>
            </a:r>
            <a:r>
              <a:rPr lang="es-ES" sz="1600" dirty="0">
                <a:solidFill>
                  <a:schemeClr val="tx1">
                    <a:lumMod val="75000"/>
                    <a:lumOff val="25000"/>
                  </a:schemeClr>
                </a:solidFill>
              </a:rPr>
              <a:t> </a:t>
            </a:r>
            <a:r>
              <a:rPr lang="es-ES" sz="1600" dirty="0" err="1">
                <a:solidFill>
                  <a:schemeClr val="tx1">
                    <a:lumMod val="75000"/>
                    <a:lumOff val="25000"/>
                  </a:schemeClr>
                </a:solidFill>
              </a:rPr>
              <a:t>have</a:t>
            </a:r>
            <a:r>
              <a:rPr lang="es-ES" sz="1600" dirty="0">
                <a:solidFill>
                  <a:schemeClr val="tx1">
                    <a:lumMod val="75000"/>
                    <a:lumOff val="25000"/>
                  </a:schemeClr>
                </a:solidFill>
              </a:rPr>
              <a:t> </a:t>
            </a:r>
            <a:r>
              <a:rPr lang="es-ES" sz="1600" dirty="0" err="1">
                <a:solidFill>
                  <a:schemeClr val="tx1">
                    <a:lumMod val="75000"/>
                    <a:lumOff val="25000"/>
                  </a:schemeClr>
                </a:solidFill>
              </a:rPr>
              <a:t>prevented</a:t>
            </a:r>
            <a:r>
              <a:rPr lang="es-ES" sz="1600" dirty="0">
                <a:solidFill>
                  <a:schemeClr val="tx1">
                    <a:lumMod val="75000"/>
                    <a:lumOff val="25000"/>
                  </a:schemeClr>
                </a:solidFill>
              </a:rPr>
              <a:t> </a:t>
            </a:r>
            <a:r>
              <a:rPr lang="es-ES" sz="1600" dirty="0" err="1">
                <a:solidFill>
                  <a:schemeClr val="tx1">
                    <a:lumMod val="75000"/>
                    <a:lumOff val="25000"/>
                  </a:schemeClr>
                </a:solidFill>
              </a:rPr>
              <a:t>the</a:t>
            </a:r>
            <a:r>
              <a:rPr lang="es-ES" sz="1600" dirty="0">
                <a:solidFill>
                  <a:schemeClr val="tx1">
                    <a:lumMod val="75000"/>
                    <a:lumOff val="25000"/>
                  </a:schemeClr>
                </a:solidFill>
              </a:rPr>
              <a:t> </a:t>
            </a:r>
            <a:r>
              <a:rPr lang="es-ES" sz="1600" dirty="0" err="1">
                <a:solidFill>
                  <a:schemeClr val="tx1">
                    <a:lumMod val="75000"/>
                    <a:lumOff val="25000"/>
                  </a:schemeClr>
                </a:solidFill>
              </a:rPr>
              <a:t>Chilean</a:t>
            </a:r>
            <a:r>
              <a:rPr lang="es-ES" sz="1600" dirty="0">
                <a:solidFill>
                  <a:schemeClr val="tx1">
                    <a:lumMod val="75000"/>
                    <a:lumOff val="25000"/>
                  </a:schemeClr>
                </a:solidFill>
              </a:rPr>
              <a:t> </a:t>
            </a:r>
            <a:r>
              <a:rPr lang="es-ES" sz="1600" dirty="0" err="1">
                <a:solidFill>
                  <a:schemeClr val="tx1">
                    <a:lumMod val="75000"/>
                    <a:lumOff val="25000"/>
                  </a:schemeClr>
                </a:solidFill>
              </a:rPr>
              <a:t>suppliers</a:t>
            </a:r>
            <a:r>
              <a:rPr lang="es-ES" sz="1600" dirty="0">
                <a:solidFill>
                  <a:schemeClr val="tx1">
                    <a:lumMod val="75000"/>
                    <a:lumOff val="25000"/>
                  </a:schemeClr>
                </a:solidFill>
              </a:rPr>
              <a:t> sector </a:t>
            </a:r>
            <a:r>
              <a:rPr lang="es-ES" sz="1600" dirty="0" err="1">
                <a:solidFill>
                  <a:schemeClr val="tx1">
                    <a:lumMod val="75000"/>
                    <a:lumOff val="25000"/>
                  </a:schemeClr>
                </a:solidFill>
              </a:rPr>
              <a:t>to</a:t>
            </a:r>
            <a:r>
              <a:rPr lang="es-ES" sz="1600" dirty="0">
                <a:solidFill>
                  <a:schemeClr val="tx1">
                    <a:lumMod val="75000"/>
                    <a:lumOff val="25000"/>
                  </a:schemeClr>
                </a:solidFill>
              </a:rPr>
              <a:t> </a:t>
            </a:r>
            <a:r>
              <a:rPr lang="es-ES" sz="1600" dirty="0" err="1">
                <a:solidFill>
                  <a:schemeClr val="tx1">
                    <a:lumMod val="75000"/>
                    <a:lumOff val="25000"/>
                  </a:schemeClr>
                </a:solidFill>
              </a:rPr>
              <a:t>deploy</a:t>
            </a:r>
            <a:r>
              <a:rPr lang="es-ES" sz="1600" dirty="0">
                <a:solidFill>
                  <a:schemeClr val="tx1">
                    <a:lumMod val="75000"/>
                    <a:lumOff val="25000"/>
                  </a:schemeClr>
                </a:solidFill>
              </a:rPr>
              <a:t> </a:t>
            </a:r>
            <a:r>
              <a:rPr lang="es-ES" sz="1600" dirty="0" err="1">
                <a:solidFill>
                  <a:schemeClr val="tx1">
                    <a:lumMod val="75000"/>
                    <a:lumOff val="25000"/>
                  </a:schemeClr>
                </a:solidFill>
              </a:rPr>
              <a:t>its</a:t>
            </a:r>
            <a:r>
              <a:rPr lang="es-ES" sz="1600" dirty="0">
                <a:solidFill>
                  <a:schemeClr val="tx1">
                    <a:lumMod val="75000"/>
                    <a:lumOff val="25000"/>
                  </a:schemeClr>
                </a:solidFill>
              </a:rPr>
              <a:t> full </a:t>
            </a:r>
            <a:r>
              <a:rPr lang="es-ES" sz="1600" dirty="0" err="1">
                <a:solidFill>
                  <a:schemeClr val="tx1">
                    <a:lumMod val="75000"/>
                    <a:lumOff val="25000"/>
                  </a:schemeClr>
                </a:solidFill>
              </a:rPr>
              <a:t>potential</a:t>
            </a:r>
            <a:r>
              <a:rPr lang="es-ES" sz="1600" dirty="0">
                <a:solidFill>
                  <a:schemeClr val="tx1">
                    <a:lumMod val="75000"/>
                    <a:lumOff val="25000"/>
                  </a:schemeClr>
                </a:solidFill>
              </a:rPr>
              <a:t>.</a:t>
            </a:r>
          </a:p>
        </p:txBody>
      </p:sp>
      <p:sp>
        <p:nvSpPr>
          <p:cNvPr id="10" name="Rectángulo 9"/>
          <p:cNvSpPr/>
          <p:nvPr/>
        </p:nvSpPr>
        <p:spPr>
          <a:xfrm>
            <a:off x="223477" y="227438"/>
            <a:ext cx="8621052" cy="646331"/>
          </a:xfrm>
          <a:prstGeom prst="rect">
            <a:avLst/>
          </a:prstGeom>
        </p:spPr>
        <p:txBody>
          <a:bodyPr wrap="square">
            <a:spAutoFit/>
          </a:bodyPr>
          <a:lstStyle/>
          <a:p>
            <a:r>
              <a:rPr lang="es-ES" b="1" dirty="0">
                <a:solidFill>
                  <a:schemeClr val="tx1">
                    <a:lumMod val="75000"/>
                    <a:lumOff val="25000"/>
                  </a:schemeClr>
                </a:solidFill>
              </a:rPr>
              <a:t>STRENGTHENING THE DEVELOPMENT OF LOCAL KNOWLEDGE AND TECHNOLOGY INTENSIVE SUPPLIERS</a:t>
            </a:r>
          </a:p>
        </p:txBody>
      </p:sp>
    </p:spTree>
    <p:extLst>
      <p:ext uri="{BB962C8B-B14F-4D97-AF65-F5344CB8AC3E}">
        <p14:creationId xmlns:p14="http://schemas.microsoft.com/office/powerpoint/2010/main" val="38210398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A EXPLORACIOÔN.jpg"/>
          <p:cNvPicPr>
            <a:picLocks noChangeAspect="1"/>
          </p:cNvPicPr>
          <p:nvPr/>
        </p:nvPicPr>
        <p:blipFill rotWithShape="1">
          <a:blip r:embed="rId2">
            <a:extLst>
              <a:ext uri="{28A0092B-C50C-407E-A947-70E740481C1C}">
                <a14:useLocalDpi xmlns:a14="http://schemas.microsoft.com/office/drawing/2010/main" val="0"/>
              </a:ext>
            </a:extLst>
          </a:blip>
          <a:srcRect l="26035" r="23940"/>
          <a:stretch/>
        </p:blipFill>
        <p:spPr>
          <a:xfrm>
            <a:off x="0" y="0"/>
            <a:ext cx="3430675" cy="5143500"/>
          </a:xfrm>
          <a:prstGeom prst="rect">
            <a:avLst/>
          </a:prstGeom>
        </p:spPr>
      </p:pic>
      <p:sp>
        <p:nvSpPr>
          <p:cNvPr id="3" name="Rectángulo 2"/>
          <p:cNvSpPr/>
          <p:nvPr/>
        </p:nvSpPr>
        <p:spPr>
          <a:xfrm>
            <a:off x="0" y="2248585"/>
            <a:ext cx="3429000" cy="1200328"/>
          </a:xfrm>
          <a:prstGeom prst="rect">
            <a:avLst/>
          </a:prstGeom>
        </p:spPr>
        <p:txBody>
          <a:bodyPr wrap="square">
            <a:spAutoFit/>
          </a:bodyPr>
          <a:lstStyle/>
          <a:p>
            <a:pPr algn="ctr"/>
            <a:r>
              <a:rPr lang="es-ES" sz="2400" b="1" dirty="0">
                <a:solidFill>
                  <a:schemeClr val="bg1"/>
                </a:solidFill>
              </a:rPr>
              <a:t>STRENGTHEN EXPLORATION ACTIVITIES IN CHILE</a:t>
            </a:r>
          </a:p>
        </p:txBody>
      </p:sp>
      <p:sp>
        <p:nvSpPr>
          <p:cNvPr id="5" name="Rectángulo 4"/>
          <p:cNvSpPr/>
          <p:nvPr/>
        </p:nvSpPr>
        <p:spPr>
          <a:xfrm>
            <a:off x="0" y="614499"/>
            <a:ext cx="3429000" cy="1446550"/>
          </a:xfrm>
          <a:prstGeom prst="rect">
            <a:avLst/>
          </a:prstGeom>
        </p:spPr>
        <p:txBody>
          <a:bodyPr wrap="square">
            <a:spAutoFit/>
          </a:bodyPr>
          <a:lstStyle/>
          <a:p>
            <a:pPr algn="ctr"/>
            <a:r>
              <a:rPr lang="es-ES" sz="8800" b="1" dirty="0">
                <a:solidFill>
                  <a:schemeClr val="bg1"/>
                </a:solidFill>
              </a:rPr>
              <a:t>6</a:t>
            </a:r>
          </a:p>
        </p:txBody>
      </p:sp>
      <p:sp>
        <p:nvSpPr>
          <p:cNvPr id="6" name="Rectángulo 5"/>
          <p:cNvSpPr/>
          <p:nvPr/>
        </p:nvSpPr>
        <p:spPr>
          <a:xfrm>
            <a:off x="3557626" y="270237"/>
            <a:ext cx="5514320" cy="2929007"/>
          </a:xfrm>
          <a:prstGeom prst="rect">
            <a:avLst/>
          </a:prstGeom>
        </p:spPr>
        <p:txBody>
          <a:bodyPr wrap="square">
            <a:spAutoFit/>
          </a:bodyPr>
          <a:lstStyle/>
          <a:p>
            <a:pPr marL="285750" indent="-285750" hangingPunct="0">
              <a:lnSpc>
                <a:spcPct val="120000"/>
              </a:lnSpc>
              <a:buFont typeface="Arial"/>
              <a:buChar char="•"/>
            </a:pPr>
            <a:r>
              <a:rPr lang="es-ES" sz="1400" dirty="0">
                <a:solidFill>
                  <a:schemeClr val="tx1">
                    <a:lumMod val="75000"/>
                    <a:lumOff val="25000"/>
                  </a:schemeClr>
                </a:solidFill>
              </a:rPr>
              <a:t>C</a:t>
            </a:r>
            <a:r>
              <a:rPr lang="es-ES" sz="1400" dirty="0" smtClean="0">
                <a:solidFill>
                  <a:schemeClr val="tx1">
                    <a:lumMod val="75000"/>
                    <a:lumOff val="25000"/>
                  </a:schemeClr>
                </a:solidFill>
              </a:rPr>
              <a:t>hile </a:t>
            </a:r>
            <a:r>
              <a:rPr lang="es-ES" sz="1400" dirty="0" err="1">
                <a:solidFill>
                  <a:schemeClr val="tx1">
                    <a:lumMod val="75000"/>
                    <a:lumOff val="25000"/>
                  </a:schemeClr>
                </a:solidFill>
              </a:rPr>
              <a:t>currently</a:t>
            </a:r>
            <a:r>
              <a:rPr lang="es-ES" sz="1400" dirty="0">
                <a:solidFill>
                  <a:schemeClr val="tx1">
                    <a:lumMod val="75000"/>
                    <a:lumOff val="25000"/>
                  </a:schemeClr>
                </a:solidFill>
              </a:rPr>
              <a:t> </a:t>
            </a:r>
            <a:r>
              <a:rPr lang="es-ES" sz="1400" dirty="0" err="1">
                <a:solidFill>
                  <a:schemeClr val="tx1">
                    <a:lumMod val="75000"/>
                    <a:lumOff val="25000"/>
                  </a:schemeClr>
                </a:solidFill>
              </a:rPr>
              <a:t>possesses</a:t>
            </a:r>
            <a:r>
              <a:rPr lang="es-ES" sz="1400" dirty="0">
                <a:solidFill>
                  <a:schemeClr val="tx1">
                    <a:lumMod val="75000"/>
                    <a:lumOff val="25000"/>
                  </a:schemeClr>
                </a:solidFill>
              </a:rPr>
              <a:t> 29% of </a:t>
            </a:r>
            <a:r>
              <a:rPr lang="es-ES" sz="1400" dirty="0" err="1">
                <a:solidFill>
                  <a:schemeClr val="tx1">
                    <a:lumMod val="75000"/>
                    <a:lumOff val="25000"/>
                  </a:schemeClr>
                </a:solidFill>
              </a:rPr>
              <a:t>known</a:t>
            </a:r>
            <a:r>
              <a:rPr lang="es-ES" sz="1400" dirty="0">
                <a:solidFill>
                  <a:schemeClr val="tx1">
                    <a:lumMod val="75000"/>
                    <a:lumOff val="25000"/>
                  </a:schemeClr>
                </a:solidFill>
              </a:rPr>
              <a:t> </a:t>
            </a:r>
            <a:r>
              <a:rPr lang="es-ES" sz="1400" dirty="0" err="1">
                <a:solidFill>
                  <a:schemeClr val="tx1">
                    <a:lumMod val="75000"/>
                    <a:lumOff val="25000"/>
                  </a:schemeClr>
                </a:solidFill>
              </a:rPr>
              <a:t>copper</a:t>
            </a:r>
            <a:r>
              <a:rPr lang="es-ES" sz="1400" dirty="0">
                <a:solidFill>
                  <a:schemeClr val="tx1">
                    <a:lumMod val="75000"/>
                    <a:lumOff val="25000"/>
                  </a:schemeClr>
                </a:solidFill>
              </a:rPr>
              <a:t> reserves and has </a:t>
            </a:r>
            <a:r>
              <a:rPr lang="es-ES" sz="1400" dirty="0" err="1">
                <a:solidFill>
                  <a:schemeClr val="tx1">
                    <a:lumMod val="75000"/>
                    <a:lumOff val="25000"/>
                  </a:schemeClr>
                </a:solidFill>
              </a:rPr>
              <a:t>accumulated</a:t>
            </a:r>
            <a:r>
              <a:rPr lang="es-ES" sz="1400" dirty="0">
                <a:solidFill>
                  <a:schemeClr val="tx1">
                    <a:lumMod val="75000"/>
                    <a:lumOff val="25000"/>
                  </a:schemeClr>
                </a:solidFill>
              </a:rPr>
              <a:t> </a:t>
            </a:r>
            <a:r>
              <a:rPr lang="es-ES" sz="1400" dirty="0" err="1">
                <a:solidFill>
                  <a:schemeClr val="tx1">
                    <a:lumMod val="75000"/>
                    <a:lumOff val="25000"/>
                  </a:schemeClr>
                </a:solidFill>
              </a:rPr>
              <a:t>knowledge</a:t>
            </a:r>
            <a:r>
              <a:rPr lang="es-ES" sz="1400" dirty="0">
                <a:solidFill>
                  <a:schemeClr val="tx1">
                    <a:lumMod val="75000"/>
                    <a:lumOff val="25000"/>
                  </a:schemeClr>
                </a:solidFill>
              </a:rPr>
              <a:t> and </a:t>
            </a:r>
            <a:r>
              <a:rPr lang="es-ES" sz="1400" dirty="0" err="1">
                <a:solidFill>
                  <a:schemeClr val="tx1">
                    <a:lumMod val="75000"/>
                    <a:lumOff val="25000"/>
                  </a:schemeClr>
                </a:solidFill>
              </a:rPr>
              <a:t>expertise</a:t>
            </a:r>
            <a:r>
              <a:rPr lang="es-ES" sz="1400" dirty="0">
                <a:solidFill>
                  <a:schemeClr val="tx1">
                    <a:lumMod val="75000"/>
                    <a:lumOff val="25000"/>
                  </a:schemeClr>
                </a:solidFill>
              </a:rPr>
              <a:t> in </a:t>
            </a:r>
            <a:r>
              <a:rPr lang="es-ES" sz="1400" dirty="0" err="1">
                <a:solidFill>
                  <a:schemeClr val="tx1">
                    <a:lumMod val="75000"/>
                    <a:lumOff val="25000"/>
                  </a:schemeClr>
                </a:solidFill>
              </a:rPr>
              <a:t>their</a:t>
            </a:r>
            <a:r>
              <a:rPr lang="es-ES" sz="1400" dirty="0">
                <a:solidFill>
                  <a:schemeClr val="tx1">
                    <a:lumMod val="75000"/>
                    <a:lumOff val="25000"/>
                  </a:schemeClr>
                </a:solidFill>
              </a:rPr>
              <a:t> </a:t>
            </a:r>
            <a:r>
              <a:rPr lang="es-ES" sz="1400" dirty="0" err="1">
                <a:solidFill>
                  <a:schemeClr val="tx1">
                    <a:lumMod val="75000"/>
                    <a:lumOff val="25000"/>
                  </a:schemeClr>
                </a:solidFill>
              </a:rPr>
              <a:t>exploration</a:t>
            </a:r>
            <a:r>
              <a:rPr lang="es-ES" sz="1400" dirty="0">
                <a:solidFill>
                  <a:schemeClr val="tx1">
                    <a:lumMod val="75000"/>
                    <a:lumOff val="25000"/>
                  </a:schemeClr>
                </a:solidFill>
              </a:rPr>
              <a:t> and </a:t>
            </a:r>
            <a:r>
              <a:rPr lang="es-ES" sz="1400" dirty="0" err="1">
                <a:solidFill>
                  <a:schemeClr val="tx1">
                    <a:lumMod val="75000"/>
                    <a:lumOff val="25000"/>
                  </a:schemeClr>
                </a:solidFill>
              </a:rPr>
              <a:t>extraction</a:t>
            </a:r>
            <a:r>
              <a:rPr lang="es-ES" sz="1400" dirty="0">
                <a:solidFill>
                  <a:schemeClr val="tx1">
                    <a:lumMod val="75000"/>
                    <a:lumOff val="25000"/>
                  </a:schemeClr>
                </a:solidFill>
              </a:rPr>
              <a:t>. </a:t>
            </a:r>
            <a:endParaRPr lang="es-ES" sz="1400" dirty="0" smtClean="0">
              <a:solidFill>
                <a:schemeClr val="tx1">
                  <a:lumMod val="75000"/>
                  <a:lumOff val="25000"/>
                </a:schemeClr>
              </a:solidFill>
            </a:endParaRPr>
          </a:p>
          <a:p>
            <a:pPr marL="285750" indent="-285750" hangingPunct="0">
              <a:lnSpc>
                <a:spcPct val="120000"/>
              </a:lnSpc>
              <a:buFont typeface="Arial"/>
              <a:buChar char="•"/>
            </a:pPr>
            <a:endParaRPr lang="es-ES" sz="1400" dirty="0">
              <a:solidFill>
                <a:schemeClr val="tx1">
                  <a:lumMod val="75000"/>
                  <a:lumOff val="25000"/>
                </a:schemeClr>
              </a:solidFill>
            </a:endParaRPr>
          </a:p>
          <a:p>
            <a:pPr marL="285750" indent="-285750" hangingPunct="0">
              <a:lnSpc>
                <a:spcPct val="120000"/>
              </a:lnSpc>
              <a:buFont typeface="Arial"/>
              <a:buChar char="•"/>
            </a:pPr>
            <a:r>
              <a:rPr lang="es-ES" sz="1400" dirty="0" err="1" smtClean="0">
                <a:solidFill>
                  <a:schemeClr val="tx1">
                    <a:lumMod val="75000"/>
                    <a:lumOff val="25000"/>
                  </a:schemeClr>
                </a:solidFill>
              </a:rPr>
              <a:t>The</a:t>
            </a:r>
            <a:r>
              <a:rPr lang="es-ES" sz="1400" dirty="0" smtClean="0">
                <a:solidFill>
                  <a:schemeClr val="tx1">
                    <a:lumMod val="75000"/>
                    <a:lumOff val="25000"/>
                  </a:schemeClr>
                </a:solidFill>
              </a:rPr>
              <a:t> </a:t>
            </a:r>
            <a:r>
              <a:rPr lang="es-ES" sz="1400" dirty="0" err="1">
                <a:solidFill>
                  <a:schemeClr val="tx1">
                    <a:lumMod val="75000"/>
                    <a:lumOff val="25000"/>
                  </a:schemeClr>
                </a:solidFill>
              </a:rPr>
              <a:t>prevailing</a:t>
            </a:r>
            <a:r>
              <a:rPr lang="es-ES" sz="1400" dirty="0">
                <a:solidFill>
                  <a:schemeClr val="tx1">
                    <a:lumMod val="75000"/>
                    <a:lumOff val="25000"/>
                  </a:schemeClr>
                </a:solidFill>
              </a:rPr>
              <a:t> </a:t>
            </a:r>
            <a:r>
              <a:rPr lang="es-ES" sz="1400" dirty="0" err="1">
                <a:solidFill>
                  <a:schemeClr val="tx1">
                    <a:lumMod val="75000"/>
                    <a:lumOff val="25000"/>
                  </a:schemeClr>
                </a:solidFill>
              </a:rPr>
              <a:t>trend</a:t>
            </a:r>
            <a:r>
              <a:rPr lang="es-ES" sz="1400" dirty="0">
                <a:solidFill>
                  <a:schemeClr val="tx1">
                    <a:lumMod val="75000"/>
                    <a:lumOff val="25000"/>
                  </a:schemeClr>
                </a:solidFill>
              </a:rPr>
              <a:t> and </a:t>
            </a:r>
            <a:r>
              <a:rPr lang="es-ES" sz="1400" dirty="0" err="1">
                <a:solidFill>
                  <a:schemeClr val="tx1">
                    <a:lumMod val="75000"/>
                    <a:lumOff val="25000"/>
                  </a:schemeClr>
                </a:solidFill>
              </a:rPr>
              <a:t>future</a:t>
            </a:r>
            <a:r>
              <a:rPr lang="es-ES" sz="1400" dirty="0">
                <a:solidFill>
                  <a:schemeClr val="tx1">
                    <a:lumMod val="75000"/>
                    <a:lumOff val="25000"/>
                  </a:schemeClr>
                </a:solidFill>
              </a:rPr>
              <a:t> </a:t>
            </a:r>
            <a:r>
              <a:rPr lang="es-ES" sz="1400" dirty="0" err="1">
                <a:solidFill>
                  <a:schemeClr val="tx1">
                    <a:lumMod val="75000"/>
                    <a:lumOff val="25000"/>
                  </a:schemeClr>
                </a:solidFill>
              </a:rPr>
              <a:t>projections</a:t>
            </a:r>
            <a:r>
              <a:rPr lang="es-ES" sz="1400" dirty="0">
                <a:solidFill>
                  <a:schemeClr val="tx1">
                    <a:lumMod val="75000"/>
                    <a:lumOff val="25000"/>
                  </a:schemeClr>
                </a:solidFill>
              </a:rPr>
              <a:t> </a:t>
            </a:r>
            <a:r>
              <a:rPr lang="es-ES" sz="1400" dirty="0" err="1">
                <a:solidFill>
                  <a:schemeClr val="tx1">
                    <a:lumMod val="75000"/>
                    <a:lumOff val="25000"/>
                  </a:schemeClr>
                </a:solidFill>
              </a:rPr>
              <a:t>privilege</a:t>
            </a:r>
            <a:r>
              <a:rPr lang="es-ES" sz="1400" dirty="0">
                <a:solidFill>
                  <a:schemeClr val="tx1">
                    <a:lumMod val="75000"/>
                    <a:lumOff val="25000"/>
                  </a:schemeClr>
                </a:solidFill>
              </a:rPr>
              <a:t> </a:t>
            </a:r>
            <a:r>
              <a:rPr lang="es-ES" sz="1400" dirty="0" err="1">
                <a:solidFill>
                  <a:schemeClr val="tx1">
                    <a:lumMod val="75000"/>
                    <a:lumOff val="25000"/>
                  </a:schemeClr>
                </a:solidFill>
              </a:rPr>
              <a:t>investment</a:t>
            </a:r>
            <a:r>
              <a:rPr lang="es-ES" sz="1400" dirty="0">
                <a:solidFill>
                  <a:schemeClr val="tx1">
                    <a:lumMod val="75000"/>
                    <a:lumOff val="25000"/>
                  </a:schemeClr>
                </a:solidFill>
              </a:rPr>
              <a:t> in </a:t>
            </a:r>
            <a:r>
              <a:rPr lang="es-ES" sz="1400" dirty="0" err="1">
                <a:solidFill>
                  <a:schemeClr val="tx1">
                    <a:lumMod val="75000"/>
                    <a:lumOff val="25000"/>
                  </a:schemeClr>
                </a:solidFill>
              </a:rPr>
              <a:t>existing</a:t>
            </a:r>
            <a:r>
              <a:rPr lang="es-ES" sz="1400" dirty="0">
                <a:solidFill>
                  <a:schemeClr val="tx1">
                    <a:lumMod val="75000"/>
                    <a:lumOff val="25000"/>
                  </a:schemeClr>
                </a:solidFill>
              </a:rPr>
              <a:t> </a:t>
            </a:r>
            <a:r>
              <a:rPr lang="es-ES" sz="1400" dirty="0" err="1">
                <a:solidFill>
                  <a:schemeClr val="tx1">
                    <a:lumMod val="75000"/>
                    <a:lumOff val="25000"/>
                  </a:schemeClr>
                </a:solidFill>
              </a:rPr>
              <a:t>projects</a:t>
            </a:r>
            <a:r>
              <a:rPr lang="es-ES" sz="1400" dirty="0">
                <a:solidFill>
                  <a:schemeClr val="tx1">
                    <a:lumMod val="75000"/>
                    <a:lumOff val="25000"/>
                  </a:schemeClr>
                </a:solidFill>
              </a:rPr>
              <a:t>, </a:t>
            </a:r>
            <a:r>
              <a:rPr lang="es-ES" sz="1400" dirty="0" err="1">
                <a:solidFill>
                  <a:schemeClr val="tx1">
                    <a:lumMod val="75000"/>
                    <a:lumOff val="25000"/>
                  </a:schemeClr>
                </a:solidFill>
              </a:rPr>
              <a:t>or</a:t>
            </a:r>
            <a:r>
              <a:rPr lang="es-ES" sz="1400" dirty="0">
                <a:solidFill>
                  <a:schemeClr val="tx1">
                    <a:lumMod val="75000"/>
                    <a:lumOff val="25000"/>
                  </a:schemeClr>
                </a:solidFill>
              </a:rPr>
              <a:t> </a:t>
            </a:r>
            <a:r>
              <a:rPr lang="es-ES" sz="1400" dirty="0" err="1">
                <a:solidFill>
                  <a:schemeClr val="tx1">
                    <a:lumMod val="75000"/>
                    <a:lumOff val="25000"/>
                  </a:schemeClr>
                </a:solidFill>
              </a:rPr>
              <a:t>brownfield</a:t>
            </a:r>
            <a:r>
              <a:rPr lang="es-ES" sz="1400" dirty="0">
                <a:solidFill>
                  <a:schemeClr val="tx1">
                    <a:lumMod val="75000"/>
                    <a:lumOff val="25000"/>
                  </a:schemeClr>
                </a:solidFill>
              </a:rPr>
              <a:t> </a:t>
            </a:r>
            <a:r>
              <a:rPr lang="es-ES" sz="1400" dirty="0" err="1">
                <a:solidFill>
                  <a:schemeClr val="tx1">
                    <a:lumMod val="75000"/>
                    <a:lumOff val="25000"/>
                  </a:schemeClr>
                </a:solidFill>
              </a:rPr>
              <a:t>investments</a:t>
            </a:r>
            <a:r>
              <a:rPr lang="es-ES" sz="1400" dirty="0">
                <a:solidFill>
                  <a:schemeClr val="tx1">
                    <a:lumMod val="75000"/>
                    <a:lumOff val="25000"/>
                  </a:schemeClr>
                </a:solidFill>
              </a:rPr>
              <a:t>, </a:t>
            </a:r>
            <a:r>
              <a:rPr lang="es-ES" sz="1400" dirty="0" err="1">
                <a:solidFill>
                  <a:schemeClr val="tx1">
                    <a:lumMod val="75000"/>
                    <a:lumOff val="25000"/>
                  </a:schemeClr>
                </a:solidFill>
              </a:rPr>
              <a:t>thus</a:t>
            </a:r>
            <a:r>
              <a:rPr lang="es-ES" sz="1400" dirty="0">
                <a:solidFill>
                  <a:schemeClr val="tx1">
                    <a:lumMod val="75000"/>
                    <a:lumOff val="25000"/>
                  </a:schemeClr>
                </a:solidFill>
              </a:rPr>
              <a:t> </a:t>
            </a:r>
            <a:r>
              <a:rPr lang="es-ES" sz="1400" dirty="0" err="1">
                <a:solidFill>
                  <a:schemeClr val="tx1">
                    <a:lumMod val="75000"/>
                    <a:lumOff val="25000"/>
                  </a:schemeClr>
                </a:solidFill>
              </a:rPr>
              <a:t>explaining</a:t>
            </a:r>
            <a:r>
              <a:rPr lang="es-ES" sz="1400" dirty="0">
                <a:solidFill>
                  <a:schemeClr val="tx1">
                    <a:lumMod val="75000"/>
                    <a:lumOff val="25000"/>
                  </a:schemeClr>
                </a:solidFill>
              </a:rPr>
              <a:t>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remarkable</a:t>
            </a:r>
            <a:r>
              <a:rPr lang="es-ES" sz="1400" dirty="0">
                <a:solidFill>
                  <a:schemeClr val="tx1">
                    <a:lumMod val="75000"/>
                    <a:lumOff val="25000"/>
                  </a:schemeClr>
                </a:solidFill>
              </a:rPr>
              <a:t> decline in ore grades. </a:t>
            </a:r>
            <a:endParaRPr lang="es-ES" sz="1400" dirty="0" smtClean="0">
              <a:solidFill>
                <a:schemeClr val="tx1">
                  <a:lumMod val="75000"/>
                  <a:lumOff val="25000"/>
                </a:schemeClr>
              </a:solidFill>
            </a:endParaRPr>
          </a:p>
          <a:p>
            <a:pPr marL="285750" indent="-285750" hangingPunct="0">
              <a:lnSpc>
                <a:spcPct val="120000"/>
              </a:lnSpc>
              <a:buFont typeface="Arial"/>
              <a:buChar char="•"/>
            </a:pPr>
            <a:endParaRPr lang="es-ES" sz="1400" dirty="0">
              <a:solidFill>
                <a:schemeClr val="tx1">
                  <a:lumMod val="75000"/>
                  <a:lumOff val="25000"/>
                </a:schemeClr>
              </a:solidFill>
            </a:endParaRPr>
          </a:p>
          <a:p>
            <a:pPr marL="285750" indent="-285750" hangingPunct="0">
              <a:lnSpc>
                <a:spcPct val="120000"/>
              </a:lnSpc>
              <a:buFont typeface="Arial"/>
              <a:buChar char="•"/>
            </a:pPr>
            <a:r>
              <a:rPr lang="es-ES" sz="1400" dirty="0" err="1" smtClean="0">
                <a:solidFill>
                  <a:schemeClr val="tx1">
                    <a:lumMod val="75000"/>
                    <a:lumOff val="25000"/>
                  </a:schemeClr>
                </a:solidFill>
              </a:rPr>
              <a:t>Exploring</a:t>
            </a:r>
            <a:r>
              <a:rPr lang="es-ES" sz="1400" dirty="0" smtClean="0">
                <a:solidFill>
                  <a:schemeClr val="tx1">
                    <a:lumMod val="75000"/>
                    <a:lumOff val="25000"/>
                  </a:schemeClr>
                </a:solidFill>
              </a:rPr>
              <a:t> </a:t>
            </a:r>
            <a:r>
              <a:rPr lang="es-ES" sz="1400" dirty="0" err="1">
                <a:solidFill>
                  <a:schemeClr val="tx1">
                    <a:lumMod val="75000"/>
                    <a:lumOff val="25000"/>
                  </a:schemeClr>
                </a:solidFill>
              </a:rPr>
              <a:t>deposits</a:t>
            </a:r>
            <a:r>
              <a:rPr lang="es-ES" sz="1400" dirty="0">
                <a:solidFill>
                  <a:schemeClr val="tx1">
                    <a:lumMod val="75000"/>
                    <a:lumOff val="25000"/>
                  </a:schemeClr>
                </a:solidFill>
              </a:rPr>
              <a:t> </a:t>
            </a:r>
            <a:r>
              <a:rPr lang="es-ES" sz="1400" dirty="0" err="1">
                <a:solidFill>
                  <a:schemeClr val="tx1">
                    <a:lumMod val="75000"/>
                    <a:lumOff val="25000"/>
                  </a:schemeClr>
                </a:solidFill>
              </a:rPr>
              <a:t>other</a:t>
            </a:r>
            <a:r>
              <a:rPr lang="es-ES" sz="1400" dirty="0">
                <a:solidFill>
                  <a:schemeClr val="tx1">
                    <a:lumMod val="75000"/>
                    <a:lumOff val="25000"/>
                  </a:schemeClr>
                </a:solidFill>
              </a:rPr>
              <a:t> </a:t>
            </a:r>
            <a:r>
              <a:rPr lang="es-ES" sz="1400" dirty="0" err="1">
                <a:solidFill>
                  <a:schemeClr val="tx1">
                    <a:lumMod val="75000"/>
                    <a:lumOff val="25000"/>
                  </a:schemeClr>
                </a:solidFill>
              </a:rPr>
              <a:t>than</a:t>
            </a:r>
            <a:r>
              <a:rPr lang="es-ES" sz="1400" dirty="0">
                <a:solidFill>
                  <a:schemeClr val="tx1">
                    <a:lumMod val="75000"/>
                    <a:lumOff val="25000"/>
                  </a:schemeClr>
                </a:solidFill>
              </a:rPr>
              <a:t> </a:t>
            </a:r>
            <a:r>
              <a:rPr lang="es-ES" sz="1400" dirty="0" err="1">
                <a:solidFill>
                  <a:schemeClr val="tx1">
                    <a:lumMod val="75000"/>
                    <a:lumOff val="25000"/>
                  </a:schemeClr>
                </a:solidFill>
              </a:rPr>
              <a:t>those</a:t>
            </a:r>
            <a:r>
              <a:rPr lang="es-ES" sz="1400" dirty="0">
                <a:solidFill>
                  <a:schemeClr val="tx1">
                    <a:lumMod val="75000"/>
                    <a:lumOff val="25000"/>
                  </a:schemeClr>
                </a:solidFill>
              </a:rPr>
              <a:t> </a:t>
            </a:r>
            <a:r>
              <a:rPr lang="es-ES" sz="1400" dirty="0" err="1">
                <a:solidFill>
                  <a:schemeClr val="tx1">
                    <a:lumMod val="75000"/>
                    <a:lumOff val="25000"/>
                  </a:schemeClr>
                </a:solidFill>
              </a:rPr>
              <a:t>which</a:t>
            </a:r>
            <a:r>
              <a:rPr lang="es-ES" sz="1400" dirty="0">
                <a:solidFill>
                  <a:schemeClr val="tx1">
                    <a:lumMod val="75000"/>
                    <a:lumOff val="25000"/>
                  </a:schemeClr>
                </a:solidFill>
              </a:rPr>
              <a:t> </a:t>
            </a:r>
            <a:r>
              <a:rPr lang="es-ES" sz="1400" dirty="0" err="1">
                <a:solidFill>
                  <a:schemeClr val="tx1">
                    <a:lumMod val="75000"/>
                    <a:lumOff val="25000"/>
                  </a:schemeClr>
                </a:solidFill>
              </a:rPr>
              <a:t>currently</a:t>
            </a:r>
            <a:r>
              <a:rPr lang="es-ES" sz="1400" dirty="0">
                <a:solidFill>
                  <a:schemeClr val="tx1">
                    <a:lumMod val="75000"/>
                    <a:lumOff val="25000"/>
                  </a:schemeClr>
                </a:solidFill>
              </a:rPr>
              <a:t> </a:t>
            </a:r>
            <a:r>
              <a:rPr lang="es-ES" sz="1400" dirty="0" err="1">
                <a:solidFill>
                  <a:schemeClr val="tx1">
                    <a:lumMod val="75000"/>
                    <a:lumOff val="25000"/>
                  </a:schemeClr>
                </a:solidFill>
              </a:rPr>
              <a:t>exist</a:t>
            </a:r>
            <a:r>
              <a:rPr lang="es-ES" sz="1400" dirty="0">
                <a:solidFill>
                  <a:schemeClr val="tx1">
                    <a:lumMod val="75000"/>
                    <a:lumOff val="25000"/>
                  </a:schemeClr>
                </a:solidFill>
              </a:rPr>
              <a:t> and </a:t>
            </a:r>
            <a:r>
              <a:rPr lang="es-ES" sz="1400" dirty="0" err="1">
                <a:solidFill>
                  <a:schemeClr val="tx1">
                    <a:lumMod val="75000"/>
                    <a:lumOff val="25000"/>
                  </a:schemeClr>
                </a:solidFill>
              </a:rPr>
              <a:t>strengthening</a:t>
            </a:r>
            <a:r>
              <a:rPr lang="es-ES" sz="1400" dirty="0">
                <a:solidFill>
                  <a:schemeClr val="tx1">
                    <a:lumMod val="75000"/>
                    <a:lumOff val="25000"/>
                  </a:schemeClr>
                </a:solidFill>
              </a:rPr>
              <a:t> </a:t>
            </a:r>
            <a:r>
              <a:rPr lang="es-ES" sz="1400" dirty="0" err="1">
                <a:solidFill>
                  <a:schemeClr val="tx1">
                    <a:lumMod val="75000"/>
                    <a:lumOff val="25000"/>
                  </a:schemeClr>
                </a:solidFill>
              </a:rPr>
              <a:t>investments</a:t>
            </a:r>
            <a:r>
              <a:rPr lang="es-ES" sz="1400" dirty="0">
                <a:solidFill>
                  <a:schemeClr val="tx1">
                    <a:lumMod val="75000"/>
                    <a:lumOff val="25000"/>
                  </a:schemeClr>
                </a:solidFill>
              </a:rPr>
              <a:t> in </a:t>
            </a:r>
            <a:r>
              <a:rPr lang="es-ES" sz="1400" dirty="0" err="1">
                <a:solidFill>
                  <a:schemeClr val="tx1">
                    <a:lumMod val="75000"/>
                    <a:lumOff val="25000"/>
                  </a:schemeClr>
                </a:solidFill>
              </a:rPr>
              <a:t>greenfield</a:t>
            </a:r>
            <a:r>
              <a:rPr lang="es-ES" sz="1400" dirty="0">
                <a:solidFill>
                  <a:schemeClr val="tx1">
                    <a:lumMod val="75000"/>
                    <a:lumOff val="25000"/>
                  </a:schemeClr>
                </a:solidFill>
              </a:rPr>
              <a:t> </a:t>
            </a:r>
            <a:r>
              <a:rPr lang="es-ES" sz="1400" dirty="0" err="1">
                <a:solidFill>
                  <a:schemeClr val="tx1">
                    <a:lumMod val="75000"/>
                    <a:lumOff val="25000"/>
                  </a:schemeClr>
                </a:solidFill>
              </a:rPr>
              <a:t>projects</a:t>
            </a:r>
            <a:r>
              <a:rPr lang="es-ES" sz="1400" dirty="0">
                <a:solidFill>
                  <a:schemeClr val="tx1">
                    <a:lumMod val="75000"/>
                    <a:lumOff val="25000"/>
                  </a:schemeClr>
                </a:solidFill>
              </a:rPr>
              <a:t> </a:t>
            </a:r>
            <a:r>
              <a:rPr lang="es-ES" sz="1400" dirty="0" err="1">
                <a:solidFill>
                  <a:schemeClr val="tx1">
                    <a:lumMod val="75000"/>
                    <a:lumOff val="25000"/>
                  </a:schemeClr>
                </a:solidFill>
              </a:rPr>
              <a:t>is</a:t>
            </a:r>
            <a:r>
              <a:rPr lang="es-ES" sz="1400" dirty="0">
                <a:solidFill>
                  <a:schemeClr val="tx1">
                    <a:lumMod val="75000"/>
                    <a:lumOff val="25000"/>
                  </a:schemeClr>
                </a:solidFill>
              </a:rPr>
              <a:t> fundamental </a:t>
            </a:r>
            <a:r>
              <a:rPr lang="es-ES" sz="1400" dirty="0" err="1">
                <a:solidFill>
                  <a:schemeClr val="tx1">
                    <a:lumMod val="75000"/>
                    <a:lumOff val="25000"/>
                  </a:schemeClr>
                </a:solidFill>
              </a:rPr>
              <a:t>to</a:t>
            </a:r>
            <a:r>
              <a:rPr lang="es-ES" sz="1400" dirty="0">
                <a:solidFill>
                  <a:schemeClr val="tx1">
                    <a:lumMod val="75000"/>
                    <a:lumOff val="25000"/>
                  </a:schemeClr>
                </a:solidFill>
              </a:rPr>
              <a:t> </a:t>
            </a:r>
            <a:r>
              <a:rPr lang="es-ES" sz="1400" dirty="0" err="1">
                <a:solidFill>
                  <a:schemeClr val="tx1">
                    <a:lumMod val="75000"/>
                    <a:lumOff val="25000"/>
                  </a:schemeClr>
                </a:solidFill>
              </a:rPr>
              <a:t>improving</a:t>
            </a:r>
            <a:r>
              <a:rPr lang="es-ES" sz="1400" dirty="0">
                <a:solidFill>
                  <a:schemeClr val="tx1">
                    <a:lumMod val="75000"/>
                    <a:lumOff val="25000"/>
                  </a:schemeClr>
                </a:solidFill>
              </a:rPr>
              <a:t>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quality</a:t>
            </a:r>
            <a:r>
              <a:rPr lang="es-ES" sz="1400" dirty="0">
                <a:solidFill>
                  <a:schemeClr val="tx1">
                    <a:lumMod val="75000"/>
                    <a:lumOff val="25000"/>
                  </a:schemeClr>
                </a:solidFill>
              </a:rPr>
              <a:t> of </a:t>
            </a:r>
            <a:r>
              <a:rPr lang="es-ES" sz="1400" dirty="0" err="1">
                <a:solidFill>
                  <a:schemeClr val="tx1">
                    <a:lumMod val="75000"/>
                    <a:lumOff val="25000"/>
                  </a:schemeClr>
                </a:solidFill>
              </a:rPr>
              <a:t>resources</a:t>
            </a:r>
            <a:r>
              <a:rPr lang="es-ES" sz="1400" dirty="0" smtClean="0">
                <a:solidFill>
                  <a:schemeClr val="tx1">
                    <a:lumMod val="75000"/>
                    <a:lumOff val="25000"/>
                  </a:schemeClr>
                </a:solidFill>
              </a:rPr>
              <a:t>.</a:t>
            </a:r>
            <a:endParaRPr lang="es-ES" sz="1400" dirty="0">
              <a:solidFill>
                <a:schemeClr val="tx1">
                  <a:lumMod val="75000"/>
                  <a:lumOff val="25000"/>
                </a:schemeClr>
              </a:solidFill>
            </a:endParaRPr>
          </a:p>
        </p:txBody>
      </p:sp>
      <p:sp>
        <p:nvSpPr>
          <p:cNvPr id="4" name="CuadroTexto 3"/>
          <p:cNvSpPr txBox="1"/>
          <p:nvPr/>
        </p:nvSpPr>
        <p:spPr>
          <a:xfrm>
            <a:off x="3782792" y="3448913"/>
            <a:ext cx="4854584" cy="1723549"/>
          </a:xfrm>
          <a:prstGeom prst="rect">
            <a:avLst/>
          </a:prstGeom>
          <a:noFill/>
        </p:spPr>
        <p:txBody>
          <a:bodyPr wrap="square" rtlCol="0">
            <a:spAutoFit/>
          </a:bodyPr>
          <a:lstStyle/>
          <a:p>
            <a:pPr marL="285750" indent="-285750">
              <a:buFont typeface="Arial"/>
              <a:buChar char="•"/>
            </a:pPr>
            <a:r>
              <a:rPr lang="es-ES" sz="1400" dirty="0">
                <a:solidFill>
                  <a:srgbClr val="2271C4"/>
                </a:solidFill>
              </a:rPr>
              <a:t>23% of </a:t>
            </a:r>
            <a:r>
              <a:rPr lang="es-ES" sz="1400" dirty="0" err="1">
                <a:solidFill>
                  <a:srgbClr val="2271C4"/>
                </a:solidFill>
              </a:rPr>
              <a:t>the</a:t>
            </a:r>
            <a:r>
              <a:rPr lang="es-ES" sz="1400" dirty="0">
                <a:solidFill>
                  <a:srgbClr val="2271C4"/>
                </a:solidFill>
              </a:rPr>
              <a:t> </a:t>
            </a:r>
            <a:r>
              <a:rPr lang="es-ES" sz="1400" dirty="0" err="1">
                <a:solidFill>
                  <a:srgbClr val="2271C4"/>
                </a:solidFill>
              </a:rPr>
              <a:t>concessions</a:t>
            </a:r>
            <a:r>
              <a:rPr lang="es-ES" sz="1400" dirty="0">
                <a:solidFill>
                  <a:srgbClr val="2271C4"/>
                </a:solidFill>
              </a:rPr>
              <a:t> show </a:t>
            </a:r>
            <a:r>
              <a:rPr lang="es-ES" sz="1400" dirty="0" err="1">
                <a:solidFill>
                  <a:srgbClr val="2271C4"/>
                </a:solidFill>
              </a:rPr>
              <a:t>some</a:t>
            </a:r>
            <a:r>
              <a:rPr lang="es-ES" sz="1400" dirty="0">
                <a:solidFill>
                  <a:srgbClr val="2271C4"/>
                </a:solidFill>
              </a:rPr>
              <a:t> </a:t>
            </a:r>
            <a:r>
              <a:rPr lang="es-ES" sz="1400" dirty="0" err="1">
                <a:solidFill>
                  <a:srgbClr val="2271C4"/>
                </a:solidFill>
              </a:rPr>
              <a:t>degree</a:t>
            </a:r>
            <a:r>
              <a:rPr lang="es-ES" sz="1400" dirty="0">
                <a:solidFill>
                  <a:srgbClr val="2271C4"/>
                </a:solidFill>
              </a:rPr>
              <a:t> of </a:t>
            </a:r>
            <a:r>
              <a:rPr lang="es-ES" sz="1400" dirty="0" err="1" smtClean="0">
                <a:solidFill>
                  <a:srgbClr val="2271C4"/>
                </a:solidFill>
              </a:rPr>
              <a:t>exploitation</a:t>
            </a:r>
            <a:endParaRPr lang="es-ES" sz="1400" dirty="0" smtClean="0">
              <a:solidFill>
                <a:srgbClr val="2271C4"/>
              </a:solidFill>
            </a:endParaRPr>
          </a:p>
          <a:p>
            <a:endParaRPr lang="es-ES" sz="1400" dirty="0" smtClean="0">
              <a:solidFill>
                <a:srgbClr val="2271C4"/>
              </a:solidFill>
            </a:endParaRPr>
          </a:p>
          <a:p>
            <a:pPr marL="285750" indent="-285750">
              <a:buFont typeface="Arial"/>
              <a:buChar char="•"/>
            </a:pPr>
            <a:r>
              <a:rPr lang="es-ES" sz="1400" dirty="0" smtClean="0">
                <a:solidFill>
                  <a:srgbClr val="2271C4"/>
                </a:solidFill>
              </a:rPr>
              <a:t>Basic geological </a:t>
            </a:r>
            <a:r>
              <a:rPr lang="es-ES" sz="1400" dirty="0" err="1" smtClean="0">
                <a:solidFill>
                  <a:srgbClr val="2271C4"/>
                </a:solidFill>
              </a:rPr>
              <a:t>informatios</a:t>
            </a:r>
            <a:endParaRPr lang="es-ES" sz="1400" dirty="0" smtClean="0">
              <a:solidFill>
                <a:srgbClr val="2271C4"/>
              </a:solidFill>
            </a:endParaRPr>
          </a:p>
          <a:p>
            <a:endParaRPr lang="es-ES" sz="1400" dirty="0" smtClean="0">
              <a:solidFill>
                <a:srgbClr val="2271C4"/>
              </a:solidFill>
            </a:endParaRPr>
          </a:p>
          <a:p>
            <a:pPr marL="285750" indent="-285750">
              <a:buFont typeface="Arial"/>
              <a:buChar char="•"/>
            </a:pPr>
            <a:r>
              <a:rPr lang="es-ES" sz="1400" dirty="0" smtClean="0">
                <a:solidFill>
                  <a:srgbClr val="2271C4"/>
                </a:solidFill>
              </a:rPr>
              <a:t>Instruments </a:t>
            </a:r>
            <a:r>
              <a:rPr lang="es-ES" sz="1400" dirty="0" err="1" smtClean="0">
                <a:solidFill>
                  <a:srgbClr val="2271C4"/>
                </a:solidFill>
              </a:rPr>
              <a:t>to</a:t>
            </a:r>
            <a:r>
              <a:rPr lang="es-ES" sz="1400" dirty="0" smtClean="0">
                <a:solidFill>
                  <a:srgbClr val="2271C4"/>
                </a:solidFill>
              </a:rPr>
              <a:t> </a:t>
            </a:r>
            <a:r>
              <a:rPr lang="es-ES" sz="1400" dirty="0" err="1" smtClean="0">
                <a:solidFill>
                  <a:srgbClr val="2271C4"/>
                </a:solidFill>
              </a:rPr>
              <a:t>promote</a:t>
            </a:r>
            <a:r>
              <a:rPr lang="es-ES" sz="1400" dirty="0" smtClean="0">
                <a:solidFill>
                  <a:srgbClr val="2271C4"/>
                </a:solidFill>
              </a:rPr>
              <a:t> </a:t>
            </a:r>
            <a:r>
              <a:rPr lang="es-ES" sz="1400" dirty="0" err="1" smtClean="0">
                <a:solidFill>
                  <a:srgbClr val="2271C4"/>
                </a:solidFill>
              </a:rPr>
              <a:t>exploration</a:t>
            </a:r>
            <a:endParaRPr lang="es-ES" sz="1400" dirty="0" smtClean="0">
              <a:solidFill>
                <a:srgbClr val="2271C4"/>
              </a:solidFill>
            </a:endParaRPr>
          </a:p>
          <a:p>
            <a:pPr marL="285750" indent="-285750">
              <a:buFont typeface="Arial"/>
              <a:buChar char="•"/>
            </a:pPr>
            <a:endParaRPr lang="es-ES" dirty="0" smtClean="0">
              <a:solidFill>
                <a:srgbClr val="2271C4"/>
              </a:solidFill>
            </a:endParaRPr>
          </a:p>
          <a:p>
            <a:endParaRPr lang="es-ES" dirty="0"/>
          </a:p>
        </p:txBody>
      </p:sp>
    </p:spTree>
    <p:extLst>
      <p:ext uri="{BB962C8B-B14F-4D97-AF65-F5344CB8AC3E}">
        <p14:creationId xmlns:p14="http://schemas.microsoft.com/office/powerpoint/2010/main" val="329178879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AA INTELIGENTE.jpg"/>
          <p:cNvPicPr>
            <a:picLocks noChangeAspect="1"/>
          </p:cNvPicPr>
          <p:nvPr/>
        </p:nvPicPr>
        <p:blipFill rotWithShape="1">
          <a:blip r:embed="rId2">
            <a:extLst>
              <a:ext uri="{28A0092B-C50C-407E-A947-70E740481C1C}">
                <a14:useLocalDpi xmlns:a14="http://schemas.microsoft.com/office/drawing/2010/main" val="0"/>
              </a:ext>
            </a:extLst>
          </a:blip>
          <a:srcRect l="24409" r="38073"/>
          <a:stretch/>
        </p:blipFill>
        <p:spPr>
          <a:xfrm>
            <a:off x="0" y="5988"/>
            <a:ext cx="3430676" cy="5136444"/>
          </a:xfrm>
          <a:prstGeom prst="rect">
            <a:avLst/>
          </a:prstGeom>
        </p:spPr>
      </p:pic>
      <p:sp>
        <p:nvSpPr>
          <p:cNvPr id="4" name="Rectángulo 3"/>
          <p:cNvSpPr/>
          <p:nvPr/>
        </p:nvSpPr>
        <p:spPr>
          <a:xfrm>
            <a:off x="0" y="614499"/>
            <a:ext cx="3429000" cy="1446550"/>
          </a:xfrm>
          <a:prstGeom prst="rect">
            <a:avLst/>
          </a:prstGeom>
        </p:spPr>
        <p:txBody>
          <a:bodyPr wrap="square">
            <a:spAutoFit/>
          </a:bodyPr>
          <a:lstStyle/>
          <a:p>
            <a:pPr algn="ctr"/>
            <a:r>
              <a:rPr lang="es-ES" sz="8800" b="1" dirty="0" smtClean="0">
                <a:solidFill>
                  <a:schemeClr val="bg1"/>
                </a:solidFill>
              </a:rPr>
              <a:t>7</a:t>
            </a:r>
            <a:endParaRPr lang="es-ES" sz="8800" b="1" dirty="0">
              <a:solidFill>
                <a:schemeClr val="bg1"/>
              </a:solidFill>
            </a:endParaRPr>
          </a:p>
        </p:txBody>
      </p:sp>
      <p:sp>
        <p:nvSpPr>
          <p:cNvPr id="5" name="Rectángulo 4"/>
          <p:cNvSpPr/>
          <p:nvPr/>
        </p:nvSpPr>
        <p:spPr>
          <a:xfrm>
            <a:off x="3598741" y="661302"/>
            <a:ext cx="5335854" cy="3187540"/>
          </a:xfrm>
          <a:prstGeom prst="rect">
            <a:avLst/>
          </a:prstGeom>
        </p:spPr>
        <p:txBody>
          <a:bodyPr wrap="square">
            <a:spAutoFit/>
          </a:bodyPr>
          <a:lstStyle/>
          <a:p>
            <a:pPr marL="285750" indent="-285750" hangingPunct="0">
              <a:lnSpc>
                <a:spcPct val="120000"/>
              </a:lnSpc>
              <a:buFont typeface="Arial"/>
              <a:buChar char="•"/>
            </a:pPr>
            <a:r>
              <a:rPr lang="es-ES" sz="1400" dirty="0" err="1">
                <a:solidFill>
                  <a:schemeClr val="tx1">
                    <a:lumMod val="75000"/>
                    <a:lumOff val="25000"/>
                  </a:schemeClr>
                </a:solidFill>
              </a:rPr>
              <a:t>A</a:t>
            </a:r>
            <a:r>
              <a:rPr lang="es-ES" sz="1400" dirty="0" err="1" smtClean="0">
                <a:solidFill>
                  <a:schemeClr val="tx1">
                    <a:lumMod val="75000"/>
                    <a:lumOff val="25000"/>
                  </a:schemeClr>
                </a:solidFill>
              </a:rPr>
              <a:t>doption</a:t>
            </a:r>
            <a:r>
              <a:rPr lang="es-ES" sz="1400" dirty="0" smtClean="0">
                <a:solidFill>
                  <a:schemeClr val="tx1">
                    <a:lumMod val="75000"/>
                    <a:lumOff val="25000"/>
                  </a:schemeClr>
                </a:solidFill>
              </a:rPr>
              <a:t> </a:t>
            </a:r>
            <a:r>
              <a:rPr lang="es-ES" sz="1400" dirty="0">
                <a:solidFill>
                  <a:schemeClr val="tx1">
                    <a:lumMod val="75000"/>
                    <a:lumOff val="25000"/>
                  </a:schemeClr>
                </a:solidFill>
              </a:rPr>
              <a:t>of </a:t>
            </a:r>
            <a:r>
              <a:rPr lang="es-ES" sz="1400" dirty="0" err="1">
                <a:solidFill>
                  <a:schemeClr val="tx1">
                    <a:lumMod val="75000"/>
                    <a:lumOff val="25000"/>
                  </a:schemeClr>
                </a:solidFill>
              </a:rPr>
              <a:t>intelligent</a:t>
            </a:r>
            <a:r>
              <a:rPr lang="es-ES" sz="1400" dirty="0">
                <a:solidFill>
                  <a:schemeClr val="tx1">
                    <a:lumMod val="75000"/>
                    <a:lumOff val="25000"/>
                  </a:schemeClr>
                </a:solidFill>
              </a:rPr>
              <a:t> </a:t>
            </a:r>
            <a:r>
              <a:rPr lang="es-ES" sz="1400" dirty="0" err="1">
                <a:solidFill>
                  <a:schemeClr val="tx1">
                    <a:lumMod val="75000"/>
                    <a:lumOff val="25000"/>
                  </a:schemeClr>
                </a:solidFill>
              </a:rPr>
              <a:t>technologies</a:t>
            </a:r>
            <a:r>
              <a:rPr lang="es-ES" sz="1400" dirty="0">
                <a:solidFill>
                  <a:schemeClr val="tx1">
                    <a:lumMod val="75000"/>
                    <a:lumOff val="25000"/>
                  </a:schemeClr>
                </a:solidFill>
              </a:rPr>
              <a:t> </a:t>
            </a:r>
            <a:r>
              <a:rPr lang="es-ES" sz="1400" dirty="0" err="1">
                <a:solidFill>
                  <a:schemeClr val="tx1">
                    <a:lumMod val="75000"/>
                    <a:lumOff val="25000"/>
                  </a:schemeClr>
                </a:solidFill>
              </a:rPr>
              <a:t>would</a:t>
            </a:r>
            <a:r>
              <a:rPr lang="es-ES" sz="1400" dirty="0">
                <a:solidFill>
                  <a:schemeClr val="tx1">
                    <a:lumMod val="75000"/>
                    <a:lumOff val="25000"/>
                  </a:schemeClr>
                </a:solidFill>
              </a:rPr>
              <a:t> </a:t>
            </a:r>
            <a:r>
              <a:rPr lang="es-ES" sz="1400" dirty="0" err="1">
                <a:solidFill>
                  <a:schemeClr val="tx1">
                    <a:lumMod val="75000"/>
                    <a:lumOff val="25000"/>
                  </a:schemeClr>
                </a:solidFill>
              </a:rPr>
              <a:t>allow</a:t>
            </a:r>
            <a:r>
              <a:rPr lang="es-ES" sz="1400" dirty="0">
                <a:solidFill>
                  <a:schemeClr val="tx1">
                    <a:lumMod val="75000"/>
                    <a:lumOff val="25000"/>
                  </a:schemeClr>
                </a:solidFill>
              </a:rPr>
              <a:t>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mining</a:t>
            </a:r>
            <a:r>
              <a:rPr lang="es-ES" sz="1400" dirty="0">
                <a:solidFill>
                  <a:schemeClr val="tx1">
                    <a:lumMod val="75000"/>
                    <a:lumOff val="25000"/>
                  </a:schemeClr>
                </a:solidFill>
              </a:rPr>
              <a:t> </a:t>
            </a:r>
            <a:r>
              <a:rPr lang="es-ES" sz="1400" dirty="0" err="1">
                <a:solidFill>
                  <a:schemeClr val="tx1">
                    <a:lumMod val="75000"/>
                    <a:lumOff val="25000"/>
                  </a:schemeClr>
                </a:solidFill>
              </a:rPr>
              <a:t>industry</a:t>
            </a:r>
            <a:r>
              <a:rPr lang="es-ES" sz="1400" dirty="0">
                <a:solidFill>
                  <a:schemeClr val="tx1">
                    <a:lumMod val="75000"/>
                    <a:lumOff val="25000"/>
                  </a:schemeClr>
                </a:solidFill>
              </a:rPr>
              <a:t> </a:t>
            </a:r>
            <a:r>
              <a:rPr lang="es-ES" sz="1400" dirty="0" err="1">
                <a:solidFill>
                  <a:schemeClr val="tx1">
                    <a:lumMod val="75000"/>
                    <a:lumOff val="25000"/>
                  </a:schemeClr>
                </a:solidFill>
              </a:rPr>
              <a:t>to</a:t>
            </a:r>
            <a:r>
              <a:rPr lang="es-ES" sz="1400" dirty="0">
                <a:solidFill>
                  <a:schemeClr val="tx1">
                    <a:lumMod val="75000"/>
                    <a:lumOff val="25000"/>
                  </a:schemeClr>
                </a:solidFill>
              </a:rPr>
              <a:t> </a:t>
            </a:r>
            <a:r>
              <a:rPr lang="es-ES" sz="1400" dirty="0" err="1">
                <a:solidFill>
                  <a:schemeClr val="tx1">
                    <a:lumMod val="75000"/>
                    <a:lumOff val="25000"/>
                  </a:schemeClr>
                </a:solidFill>
              </a:rPr>
              <a:t>improve</a:t>
            </a:r>
            <a:r>
              <a:rPr lang="es-ES" sz="1400" dirty="0">
                <a:solidFill>
                  <a:schemeClr val="tx1">
                    <a:lumMod val="75000"/>
                    <a:lumOff val="25000"/>
                  </a:schemeClr>
                </a:solidFill>
              </a:rPr>
              <a:t> </a:t>
            </a:r>
            <a:r>
              <a:rPr lang="es-ES" sz="1400" dirty="0" err="1">
                <a:solidFill>
                  <a:schemeClr val="tx1">
                    <a:lumMod val="75000"/>
                    <a:lumOff val="25000"/>
                  </a:schemeClr>
                </a:solidFill>
              </a:rPr>
              <a:t>its</a:t>
            </a:r>
            <a:r>
              <a:rPr lang="es-ES" sz="1400" dirty="0">
                <a:solidFill>
                  <a:schemeClr val="tx1">
                    <a:lumMod val="75000"/>
                    <a:lumOff val="25000"/>
                  </a:schemeClr>
                </a:solidFill>
              </a:rPr>
              <a:t> </a:t>
            </a:r>
            <a:r>
              <a:rPr lang="es-ES" sz="1400" dirty="0" err="1">
                <a:solidFill>
                  <a:schemeClr val="tx1">
                    <a:lumMod val="75000"/>
                    <a:lumOff val="25000"/>
                  </a:schemeClr>
                </a:solidFill>
              </a:rPr>
              <a:t>productivity</a:t>
            </a:r>
            <a:r>
              <a:rPr lang="es-ES" sz="1400" dirty="0">
                <a:solidFill>
                  <a:schemeClr val="tx1">
                    <a:lumMod val="75000"/>
                    <a:lumOff val="25000"/>
                  </a:schemeClr>
                </a:solidFill>
              </a:rPr>
              <a:t> </a:t>
            </a:r>
            <a:r>
              <a:rPr lang="es-ES" sz="1400" dirty="0" err="1">
                <a:solidFill>
                  <a:schemeClr val="tx1">
                    <a:lumMod val="75000"/>
                    <a:lumOff val="25000"/>
                  </a:schemeClr>
                </a:solidFill>
              </a:rPr>
              <a:t>through</a:t>
            </a:r>
            <a:r>
              <a:rPr lang="es-ES" sz="1400" dirty="0">
                <a:solidFill>
                  <a:schemeClr val="tx1">
                    <a:lumMod val="75000"/>
                    <a:lumOff val="25000"/>
                  </a:schemeClr>
                </a:solidFill>
              </a:rPr>
              <a:t> </a:t>
            </a:r>
            <a:r>
              <a:rPr lang="es-ES" sz="1400" dirty="0" err="1">
                <a:solidFill>
                  <a:schemeClr val="tx1">
                    <a:lumMod val="75000"/>
                    <a:lumOff val="25000"/>
                  </a:schemeClr>
                </a:solidFill>
              </a:rPr>
              <a:t>better</a:t>
            </a:r>
            <a:r>
              <a:rPr lang="es-ES" sz="1400" dirty="0">
                <a:solidFill>
                  <a:schemeClr val="tx1">
                    <a:lumMod val="75000"/>
                    <a:lumOff val="25000"/>
                  </a:schemeClr>
                </a:solidFill>
              </a:rPr>
              <a:t> </a:t>
            </a:r>
            <a:r>
              <a:rPr lang="es-ES" sz="1400" dirty="0" err="1">
                <a:solidFill>
                  <a:schemeClr val="tx1">
                    <a:lumMod val="75000"/>
                    <a:lumOff val="25000"/>
                  </a:schemeClr>
                </a:solidFill>
              </a:rPr>
              <a:t>planning</a:t>
            </a:r>
            <a:r>
              <a:rPr lang="es-ES" sz="1400" dirty="0">
                <a:solidFill>
                  <a:schemeClr val="tx1">
                    <a:lumMod val="75000"/>
                    <a:lumOff val="25000"/>
                  </a:schemeClr>
                </a:solidFill>
              </a:rPr>
              <a:t> and </a:t>
            </a:r>
            <a:r>
              <a:rPr lang="es-ES" sz="1400" dirty="0" err="1">
                <a:solidFill>
                  <a:schemeClr val="tx1">
                    <a:lumMod val="75000"/>
                    <a:lumOff val="25000"/>
                  </a:schemeClr>
                </a:solidFill>
              </a:rPr>
              <a:t>coordination</a:t>
            </a:r>
            <a:r>
              <a:rPr lang="es-ES" sz="1400" dirty="0">
                <a:solidFill>
                  <a:schemeClr val="tx1">
                    <a:lumMod val="75000"/>
                    <a:lumOff val="25000"/>
                  </a:schemeClr>
                </a:solidFill>
              </a:rPr>
              <a:t> of </a:t>
            </a:r>
            <a:r>
              <a:rPr lang="es-ES" sz="1400" dirty="0" err="1">
                <a:solidFill>
                  <a:schemeClr val="tx1">
                    <a:lumMod val="75000"/>
                    <a:lumOff val="25000"/>
                  </a:schemeClr>
                </a:solidFill>
              </a:rPr>
              <a:t>its</a:t>
            </a:r>
            <a:r>
              <a:rPr lang="es-ES" sz="1400" dirty="0">
                <a:solidFill>
                  <a:schemeClr val="tx1">
                    <a:lumMod val="75000"/>
                    <a:lumOff val="25000"/>
                  </a:schemeClr>
                </a:solidFill>
              </a:rPr>
              <a:t> </a:t>
            </a:r>
            <a:r>
              <a:rPr lang="es-ES" sz="1400" dirty="0" err="1">
                <a:solidFill>
                  <a:schemeClr val="tx1">
                    <a:lumMod val="75000"/>
                    <a:lumOff val="25000"/>
                  </a:schemeClr>
                </a:solidFill>
              </a:rPr>
              <a:t>activities</a:t>
            </a:r>
            <a:r>
              <a:rPr lang="es-ES" sz="1400" dirty="0" smtClean="0">
                <a:solidFill>
                  <a:schemeClr val="tx1">
                    <a:lumMod val="75000"/>
                    <a:lumOff val="25000"/>
                  </a:schemeClr>
                </a:solidFill>
              </a:rPr>
              <a:t>.</a:t>
            </a:r>
          </a:p>
          <a:p>
            <a:pPr hangingPunct="0">
              <a:lnSpc>
                <a:spcPct val="120000"/>
              </a:lnSpc>
            </a:pPr>
            <a:r>
              <a:rPr lang="es-ES" sz="1400" dirty="0" smtClean="0">
                <a:solidFill>
                  <a:schemeClr val="tx1">
                    <a:lumMod val="75000"/>
                    <a:lumOff val="25000"/>
                  </a:schemeClr>
                </a:solidFill>
              </a:rPr>
              <a:t> </a:t>
            </a:r>
          </a:p>
          <a:p>
            <a:pPr marL="285750" indent="-285750" hangingPunct="0">
              <a:lnSpc>
                <a:spcPct val="120000"/>
              </a:lnSpc>
              <a:buFont typeface="Arial"/>
              <a:buChar char="•"/>
            </a:pPr>
            <a:r>
              <a:rPr lang="es-ES" sz="1400" dirty="0" err="1">
                <a:solidFill>
                  <a:schemeClr val="tx1">
                    <a:lumMod val="75000"/>
                    <a:lumOff val="25000"/>
                  </a:schemeClr>
                </a:solidFill>
              </a:rPr>
              <a:t>T</a:t>
            </a:r>
            <a:r>
              <a:rPr lang="es-ES" sz="1400" dirty="0" err="1" smtClean="0">
                <a:solidFill>
                  <a:schemeClr val="tx1">
                    <a:lumMod val="75000"/>
                    <a:lumOff val="25000"/>
                  </a:schemeClr>
                </a:solidFill>
              </a:rPr>
              <a:t>his</a:t>
            </a:r>
            <a:r>
              <a:rPr lang="es-ES" sz="1400" dirty="0" smtClean="0">
                <a:solidFill>
                  <a:schemeClr val="tx1">
                    <a:lumMod val="75000"/>
                    <a:lumOff val="25000"/>
                  </a:schemeClr>
                </a:solidFill>
              </a:rPr>
              <a:t> </a:t>
            </a:r>
            <a:r>
              <a:rPr lang="es-ES" sz="1400" dirty="0" err="1">
                <a:solidFill>
                  <a:schemeClr val="tx1">
                    <a:lumMod val="75000"/>
                    <a:lumOff val="25000"/>
                  </a:schemeClr>
                </a:solidFill>
              </a:rPr>
              <a:t>would</a:t>
            </a:r>
            <a:r>
              <a:rPr lang="es-ES" sz="1400" dirty="0">
                <a:solidFill>
                  <a:schemeClr val="tx1">
                    <a:lumMod val="75000"/>
                    <a:lumOff val="25000"/>
                  </a:schemeClr>
                </a:solidFill>
              </a:rPr>
              <a:t> </a:t>
            </a:r>
            <a:r>
              <a:rPr lang="es-ES" sz="1400" dirty="0" err="1">
                <a:solidFill>
                  <a:schemeClr val="tx1">
                    <a:lumMod val="75000"/>
                    <a:lumOff val="25000"/>
                  </a:schemeClr>
                </a:solidFill>
              </a:rPr>
              <a:t>mitigate</a:t>
            </a:r>
            <a:r>
              <a:rPr lang="es-ES" sz="1400" dirty="0">
                <a:solidFill>
                  <a:schemeClr val="tx1">
                    <a:lumMod val="75000"/>
                    <a:lumOff val="25000"/>
                  </a:schemeClr>
                </a:solidFill>
              </a:rPr>
              <a:t> </a:t>
            </a:r>
            <a:r>
              <a:rPr lang="es-ES" sz="1400" dirty="0" err="1">
                <a:solidFill>
                  <a:schemeClr val="tx1">
                    <a:lumMod val="75000"/>
                    <a:lumOff val="25000"/>
                  </a:schemeClr>
                </a:solidFill>
              </a:rPr>
              <a:t>potential</a:t>
            </a:r>
            <a:r>
              <a:rPr lang="es-ES" sz="1400" dirty="0">
                <a:solidFill>
                  <a:schemeClr val="tx1">
                    <a:lumMod val="75000"/>
                    <a:lumOff val="25000"/>
                  </a:schemeClr>
                </a:solidFill>
              </a:rPr>
              <a:t> </a:t>
            </a:r>
            <a:r>
              <a:rPr lang="es-ES" sz="1400" dirty="0" err="1">
                <a:solidFill>
                  <a:schemeClr val="tx1">
                    <a:lumMod val="75000"/>
                    <a:lumOff val="25000"/>
                  </a:schemeClr>
                </a:solidFill>
              </a:rPr>
              <a:t>sources</a:t>
            </a:r>
            <a:r>
              <a:rPr lang="es-ES" sz="1400" dirty="0">
                <a:solidFill>
                  <a:schemeClr val="tx1">
                    <a:lumMod val="75000"/>
                    <a:lumOff val="25000"/>
                  </a:schemeClr>
                </a:solidFill>
              </a:rPr>
              <a:t> of </a:t>
            </a:r>
            <a:r>
              <a:rPr lang="es-ES" sz="1400" dirty="0" err="1">
                <a:solidFill>
                  <a:schemeClr val="tx1">
                    <a:lumMod val="75000"/>
                    <a:lumOff val="25000"/>
                  </a:schemeClr>
                </a:solidFill>
              </a:rPr>
              <a:t>uncertainty</a:t>
            </a:r>
            <a:r>
              <a:rPr lang="es-ES" sz="1400" dirty="0">
                <a:solidFill>
                  <a:schemeClr val="tx1">
                    <a:lumMod val="75000"/>
                    <a:lumOff val="25000"/>
                  </a:schemeClr>
                </a:solidFill>
              </a:rPr>
              <a:t> and reduce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variability</a:t>
            </a:r>
            <a:r>
              <a:rPr lang="es-ES" sz="1400" dirty="0">
                <a:solidFill>
                  <a:schemeClr val="tx1">
                    <a:lumMod val="75000"/>
                    <a:lumOff val="25000"/>
                  </a:schemeClr>
                </a:solidFill>
              </a:rPr>
              <a:t> </a:t>
            </a:r>
            <a:r>
              <a:rPr lang="es-ES" sz="1400" dirty="0" err="1">
                <a:solidFill>
                  <a:schemeClr val="tx1">
                    <a:lumMod val="75000"/>
                    <a:lumOff val="25000"/>
                  </a:schemeClr>
                </a:solidFill>
              </a:rPr>
              <a:t>that</a:t>
            </a:r>
            <a:r>
              <a:rPr lang="es-ES" sz="1400" dirty="0">
                <a:solidFill>
                  <a:schemeClr val="tx1">
                    <a:lumMod val="75000"/>
                    <a:lumOff val="25000"/>
                  </a:schemeClr>
                </a:solidFill>
              </a:rPr>
              <a:t> </a:t>
            </a:r>
            <a:r>
              <a:rPr lang="es-ES" sz="1400" dirty="0" err="1">
                <a:solidFill>
                  <a:schemeClr val="tx1">
                    <a:lumMod val="75000"/>
                    <a:lumOff val="25000"/>
                  </a:schemeClr>
                </a:solidFill>
              </a:rPr>
              <a:t>is</a:t>
            </a:r>
            <a:r>
              <a:rPr lang="es-ES" sz="1400" dirty="0">
                <a:solidFill>
                  <a:schemeClr val="tx1">
                    <a:lumMod val="75000"/>
                    <a:lumOff val="25000"/>
                  </a:schemeClr>
                </a:solidFill>
              </a:rPr>
              <a:t> </a:t>
            </a:r>
            <a:r>
              <a:rPr lang="es-ES" sz="1400" dirty="0" err="1">
                <a:solidFill>
                  <a:schemeClr val="tx1">
                    <a:lumMod val="75000"/>
                    <a:lumOff val="25000"/>
                  </a:schemeClr>
                </a:solidFill>
              </a:rPr>
              <a:t>inherent</a:t>
            </a:r>
            <a:r>
              <a:rPr lang="es-ES" sz="1400" dirty="0">
                <a:solidFill>
                  <a:schemeClr val="tx1">
                    <a:lumMod val="75000"/>
                    <a:lumOff val="25000"/>
                  </a:schemeClr>
                </a:solidFill>
              </a:rPr>
              <a:t> in </a:t>
            </a:r>
            <a:r>
              <a:rPr lang="es-ES" sz="1400" dirty="0" err="1">
                <a:solidFill>
                  <a:schemeClr val="tx1">
                    <a:lumMod val="75000"/>
                    <a:lumOff val="25000"/>
                  </a:schemeClr>
                </a:solidFill>
              </a:rPr>
              <a:t>mining</a:t>
            </a:r>
            <a:r>
              <a:rPr lang="es-ES" sz="1400" dirty="0">
                <a:solidFill>
                  <a:schemeClr val="tx1">
                    <a:lumMod val="75000"/>
                    <a:lumOff val="25000"/>
                  </a:schemeClr>
                </a:solidFill>
              </a:rPr>
              <a:t> </a:t>
            </a:r>
            <a:r>
              <a:rPr lang="es-ES" sz="1400" dirty="0" err="1">
                <a:solidFill>
                  <a:schemeClr val="tx1">
                    <a:lumMod val="75000"/>
                    <a:lumOff val="25000"/>
                  </a:schemeClr>
                </a:solidFill>
              </a:rPr>
              <a:t>operations</a:t>
            </a:r>
            <a:r>
              <a:rPr lang="es-ES" sz="1400" dirty="0" smtClean="0">
                <a:solidFill>
                  <a:schemeClr val="tx1">
                    <a:lumMod val="75000"/>
                    <a:lumOff val="25000"/>
                  </a:schemeClr>
                </a:solidFill>
              </a:rPr>
              <a:t>.</a:t>
            </a:r>
          </a:p>
          <a:p>
            <a:pPr hangingPunct="0">
              <a:lnSpc>
                <a:spcPct val="120000"/>
              </a:lnSpc>
            </a:pPr>
            <a:endParaRPr lang="es-ES" sz="1400" dirty="0">
              <a:solidFill>
                <a:schemeClr val="tx1">
                  <a:lumMod val="75000"/>
                  <a:lumOff val="25000"/>
                </a:schemeClr>
              </a:solidFill>
            </a:endParaRPr>
          </a:p>
          <a:p>
            <a:pPr marL="285750" indent="-285750" hangingPunct="0">
              <a:lnSpc>
                <a:spcPct val="120000"/>
              </a:lnSpc>
              <a:buFont typeface="Arial"/>
              <a:buChar char="•"/>
            </a:pPr>
            <a:r>
              <a:rPr lang="es-ES" sz="1400" dirty="0" err="1">
                <a:solidFill>
                  <a:schemeClr val="tx1">
                    <a:lumMod val="75000"/>
                    <a:lumOff val="25000"/>
                  </a:schemeClr>
                </a:solidFill>
              </a:rPr>
              <a:t>D</a:t>
            </a:r>
            <a:r>
              <a:rPr lang="es-ES" sz="1400" dirty="0" err="1" smtClean="0">
                <a:solidFill>
                  <a:schemeClr val="tx1">
                    <a:lumMod val="75000"/>
                    <a:lumOff val="25000"/>
                  </a:schemeClr>
                </a:solidFill>
              </a:rPr>
              <a:t>etermination</a:t>
            </a:r>
            <a:r>
              <a:rPr lang="es-ES" sz="1400" dirty="0" smtClean="0">
                <a:solidFill>
                  <a:schemeClr val="tx1">
                    <a:lumMod val="75000"/>
                    <a:lumOff val="25000"/>
                  </a:schemeClr>
                </a:solidFill>
              </a:rPr>
              <a:t> </a:t>
            </a:r>
            <a:r>
              <a:rPr lang="es-ES" sz="1400" dirty="0">
                <a:solidFill>
                  <a:schemeClr val="tx1">
                    <a:lumMod val="75000"/>
                    <a:lumOff val="25000"/>
                  </a:schemeClr>
                </a:solidFill>
              </a:rPr>
              <a:t>of </a:t>
            </a:r>
            <a:r>
              <a:rPr lang="es-ES" sz="1400" dirty="0" err="1">
                <a:solidFill>
                  <a:schemeClr val="tx1">
                    <a:lumMod val="75000"/>
                    <a:lumOff val="25000"/>
                  </a:schemeClr>
                </a:solidFill>
              </a:rPr>
              <a:t>standards</a:t>
            </a:r>
            <a:r>
              <a:rPr lang="es-ES" sz="1400" dirty="0">
                <a:solidFill>
                  <a:schemeClr val="tx1">
                    <a:lumMod val="75000"/>
                    <a:lumOff val="25000"/>
                  </a:schemeClr>
                </a:solidFill>
              </a:rPr>
              <a:t> and </a:t>
            </a:r>
            <a:r>
              <a:rPr lang="es-ES" sz="1400" dirty="0" err="1">
                <a:solidFill>
                  <a:schemeClr val="tx1">
                    <a:lumMod val="75000"/>
                    <a:lumOff val="25000"/>
                  </a:schemeClr>
                </a:solidFill>
              </a:rPr>
              <a:t>protocols</a:t>
            </a:r>
            <a:r>
              <a:rPr lang="es-ES" sz="1400" dirty="0">
                <a:solidFill>
                  <a:schemeClr val="tx1">
                    <a:lumMod val="75000"/>
                    <a:lumOff val="25000"/>
                  </a:schemeClr>
                </a:solidFill>
              </a:rPr>
              <a:t> </a:t>
            </a:r>
            <a:r>
              <a:rPr lang="es-ES" sz="1400" dirty="0" err="1">
                <a:solidFill>
                  <a:schemeClr val="tx1">
                    <a:lumMod val="75000"/>
                    <a:lumOff val="25000"/>
                  </a:schemeClr>
                </a:solidFill>
              </a:rPr>
              <a:t>for</a:t>
            </a:r>
            <a:r>
              <a:rPr lang="es-ES" sz="1400" dirty="0">
                <a:solidFill>
                  <a:schemeClr val="tx1">
                    <a:lumMod val="75000"/>
                    <a:lumOff val="25000"/>
                  </a:schemeClr>
                </a:solidFill>
              </a:rPr>
              <a:t> </a:t>
            </a:r>
            <a:r>
              <a:rPr lang="es-ES" sz="1400" dirty="0" err="1">
                <a:solidFill>
                  <a:schemeClr val="tx1">
                    <a:lumMod val="75000"/>
                    <a:lumOff val="25000"/>
                  </a:schemeClr>
                </a:solidFill>
              </a:rPr>
              <a:t>interoperability</a:t>
            </a:r>
            <a:r>
              <a:rPr lang="es-ES" sz="1400" dirty="0">
                <a:solidFill>
                  <a:schemeClr val="tx1">
                    <a:lumMod val="75000"/>
                    <a:lumOff val="25000"/>
                  </a:schemeClr>
                </a:solidFill>
              </a:rPr>
              <a:t>, </a:t>
            </a:r>
            <a:r>
              <a:rPr lang="es-ES" sz="1400" dirty="0" err="1">
                <a:solidFill>
                  <a:schemeClr val="tx1">
                    <a:lumMod val="75000"/>
                    <a:lumOff val="25000"/>
                  </a:schemeClr>
                </a:solidFill>
              </a:rPr>
              <a:t>understood</a:t>
            </a:r>
            <a:r>
              <a:rPr lang="es-ES" sz="1400" dirty="0">
                <a:solidFill>
                  <a:schemeClr val="tx1">
                    <a:lumMod val="75000"/>
                    <a:lumOff val="25000"/>
                  </a:schemeClr>
                </a:solidFill>
              </a:rPr>
              <a:t> as </a:t>
            </a:r>
            <a:r>
              <a:rPr lang="es-ES" sz="1400" dirty="0" err="1">
                <a:solidFill>
                  <a:schemeClr val="tx1">
                    <a:lumMod val="75000"/>
                    <a:lumOff val="25000"/>
                  </a:schemeClr>
                </a:solidFill>
              </a:rPr>
              <a:t>information</a:t>
            </a:r>
            <a:r>
              <a:rPr lang="es-ES" sz="1400" dirty="0">
                <a:solidFill>
                  <a:schemeClr val="tx1">
                    <a:lumMod val="75000"/>
                    <a:lumOff val="25000"/>
                  </a:schemeClr>
                </a:solidFill>
              </a:rPr>
              <a:t> and </a:t>
            </a:r>
            <a:r>
              <a:rPr lang="es-ES" sz="1400" dirty="0" err="1">
                <a:solidFill>
                  <a:schemeClr val="tx1">
                    <a:lumMod val="75000"/>
                    <a:lumOff val="25000"/>
                  </a:schemeClr>
                </a:solidFill>
              </a:rPr>
              <a:t>communication</a:t>
            </a:r>
            <a:r>
              <a:rPr lang="es-ES" sz="1400" dirty="0">
                <a:solidFill>
                  <a:schemeClr val="tx1">
                    <a:lumMod val="75000"/>
                    <a:lumOff val="25000"/>
                  </a:schemeClr>
                </a:solidFill>
              </a:rPr>
              <a:t> </a:t>
            </a:r>
            <a:r>
              <a:rPr lang="es-ES" sz="1400" dirty="0" err="1">
                <a:solidFill>
                  <a:schemeClr val="tx1">
                    <a:lumMod val="75000"/>
                    <a:lumOff val="25000"/>
                  </a:schemeClr>
                </a:solidFill>
              </a:rPr>
              <a:t>technology</a:t>
            </a:r>
            <a:r>
              <a:rPr lang="es-ES" sz="1400" dirty="0">
                <a:solidFill>
                  <a:schemeClr val="tx1">
                    <a:lumMod val="75000"/>
                    <a:lumOff val="25000"/>
                  </a:schemeClr>
                </a:solidFill>
              </a:rPr>
              <a:t> </a:t>
            </a:r>
            <a:r>
              <a:rPr lang="es-ES" sz="1400" dirty="0" err="1">
                <a:solidFill>
                  <a:schemeClr val="tx1">
                    <a:lumMod val="75000"/>
                    <a:lumOff val="25000"/>
                  </a:schemeClr>
                </a:solidFill>
              </a:rPr>
              <a:t>systems</a:t>
            </a:r>
            <a:r>
              <a:rPr lang="es-ES" sz="1400" dirty="0">
                <a:solidFill>
                  <a:schemeClr val="tx1">
                    <a:lumMod val="75000"/>
                    <a:lumOff val="25000"/>
                  </a:schemeClr>
                </a:solidFill>
              </a:rPr>
              <a:t>’ </a:t>
            </a:r>
            <a:r>
              <a:rPr lang="es-ES" sz="1400" dirty="0" err="1" smtClean="0">
                <a:solidFill>
                  <a:schemeClr val="tx1">
                    <a:lumMod val="75000"/>
                    <a:lumOff val="25000"/>
                  </a:schemeClr>
                </a:solidFill>
              </a:rPr>
              <a:t>ability</a:t>
            </a:r>
            <a:r>
              <a:rPr lang="es-ES" sz="1400" dirty="0">
                <a:solidFill>
                  <a:schemeClr val="tx1">
                    <a:lumMod val="75000"/>
                    <a:lumOff val="25000"/>
                  </a:schemeClr>
                </a:solidFill>
              </a:rPr>
              <a:t> </a:t>
            </a:r>
            <a:r>
              <a:rPr lang="es-ES" sz="1400" dirty="0" err="1" smtClean="0">
                <a:solidFill>
                  <a:schemeClr val="tx1">
                    <a:lumMod val="75000"/>
                    <a:lumOff val="25000"/>
                  </a:schemeClr>
                </a:solidFill>
              </a:rPr>
              <a:t>to</a:t>
            </a:r>
            <a:r>
              <a:rPr lang="es-ES" sz="1400" dirty="0" smtClean="0">
                <a:solidFill>
                  <a:schemeClr val="tx1">
                    <a:lumMod val="75000"/>
                    <a:lumOff val="25000"/>
                  </a:schemeClr>
                </a:solidFill>
              </a:rPr>
              <a:t> </a:t>
            </a:r>
            <a:r>
              <a:rPr lang="es-ES" sz="1400" dirty="0" err="1">
                <a:solidFill>
                  <a:schemeClr val="tx1">
                    <a:lumMod val="75000"/>
                    <a:lumOff val="25000"/>
                  </a:schemeClr>
                </a:solidFill>
              </a:rPr>
              <a:t>exchange</a:t>
            </a:r>
            <a:r>
              <a:rPr lang="es-ES" sz="1400" dirty="0">
                <a:solidFill>
                  <a:schemeClr val="tx1">
                    <a:lumMod val="75000"/>
                    <a:lumOff val="25000"/>
                  </a:schemeClr>
                </a:solidFill>
              </a:rPr>
              <a:t> data and </a:t>
            </a:r>
            <a:r>
              <a:rPr lang="es-ES" sz="1400" dirty="0" err="1">
                <a:solidFill>
                  <a:schemeClr val="tx1">
                    <a:lumMod val="75000"/>
                    <a:lumOff val="25000"/>
                  </a:schemeClr>
                </a:solidFill>
              </a:rPr>
              <a:t>allow</a:t>
            </a:r>
            <a:r>
              <a:rPr lang="es-ES" sz="1400" dirty="0">
                <a:solidFill>
                  <a:schemeClr val="tx1">
                    <a:lumMod val="75000"/>
                    <a:lumOff val="25000"/>
                  </a:schemeClr>
                </a:solidFill>
              </a:rPr>
              <a:t> </a:t>
            </a:r>
            <a:r>
              <a:rPr lang="es-ES" sz="1400" dirty="0" err="1">
                <a:solidFill>
                  <a:schemeClr val="tx1">
                    <a:lumMod val="75000"/>
                    <a:lumOff val="25000"/>
                  </a:schemeClr>
                </a:solidFill>
              </a:rPr>
              <a:t>information</a:t>
            </a:r>
            <a:r>
              <a:rPr lang="es-ES" sz="1400" dirty="0">
                <a:solidFill>
                  <a:schemeClr val="tx1">
                    <a:lumMod val="75000"/>
                    <a:lumOff val="25000"/>
                  </a:schemeClr>
                </a:solidFill>
              </a:rPr>
              <a:t> and </a:t>
            </a:r>
            <a:r>
              <a:rPr lang="es-ES" sz="1400" dirty="0" err="1">
                <a:solidFill>
                  <a:schemeClr val="tx1">
                    <a:lumMod val="75000"/>
                    <a:lumOff val="25000"/>
                  </a:schemeClr>
                </a:solidFill>
              </a:rPr>
              <a:t>knowledge</a:t>
            </a:r>
            <a:r>
              <a:rPr lang="es-ES" sz="1400" dirty="0">
                <a:solidFill>
                  <a:schemeClr val="tx1">
                    <a:lumMod val="75000"/>
                    <a:lumOff val="25000"/>
                  </a:schemeClr>
                </a:solidFill>
              </a:rPr>
              <a:t> </a:t>
            </a:r>
            <a:r>
              <a:rPr lang="es-ES" sz="1400" dirty="0" err="1">
                <a:solidFill>
                  <a:schemeClr val="tx1">
                    <a:lumMod val="75000"/>
                    <a:lumOff val="25000"/>
                  </a:schemeClr>
                </a:solidFill>
              </a:rPr>
              <a:t>to</a:t>
            </a:r>
            <a:r>
              <a:rPr lang="es-ES" sz="1400" dirty="0">
                <a:solidFill>
                  <a:schemeClr val="tx1">
                    <a:lumMod val="75000"/>
                    <a:lumOff val="25000"/>
                  </a:schemeClr>
                </a:solidFill>
              </a:rPr>
              <a:t> be </a:t>
            </a:r>
            <a:r>
              <a:rPr lang="es-ES" sz="1400" dirty="0" err="1">
                <a:solidFill>
                  <a:schemeClr val="tx1">
                    <a:lumMod val="75000"/>
                    <a:lumOff val="25000"/>
                  </a:schemeClr>
                </a:solidFill>
              </a:rPr>
              <a:t>shared</a:t>
            </a:r>
            <a:r>
              <a:rPr lang="es-ES" sz="1400" dirty="0">
                <a:solidFill>
                  <a:schemeClr val="tx1">
                    <a:lumMod val="75000"/>
                    <a:lumOff val="25000"/>
                  </a:schemeClr>
                </a:solidFill>
              </a:rPr>
              <a:t>, </a:t>
            </a:r>
            <a:r>
              <a:rPr lang="es-ES" sz="1400" dirty="0" err="1">
                <a:solidFill>
                  <a:schemeClr val="tx1">
                    <a:lumMod val="75000"/>
                    <a:lumOff val="25000"/>
                  </a:schemeClr>
                </a:solidFill>
              </a:rPr>
              <a:t>is</a:t>
            </a:r>
            <a:r>
              <a:rPr lang="es-ES" sz="1400" dirty="0">
                <a:solidFill>
                  <a:schemeClr val="tx1">
                    <a:lumMod val="75000"/>
                    <a:lumOff val="25000"/>
                  </a:schemeClr>
                </a:solidFill>
              </a:rPr>
              <a:t> a </a:t>
            </a:r>
            <a:r>
              <a:rPr lang="es-ES" sz="1400" dirty="0" err="1">
                <a:solidFill>
                  <a:schemeClr val="tx1">
                    <a:lumMod val="75000"/>
                    <a:lumOff val="25000"/>
                  </a:schemeClr>
                </a:solidFill>
              </a:rPr>
              <a:t>feature</a:t>
            </a:r>
            <a:r>
              <a:rPr lang="es-ES" sz="1400" dirty="0">
                <a:solidFill>
                  <a:schemeClr val="tx1">
                    <a:lumMod val="75000"/>
                    <a:lumOff val="25000"/>
                  </a:schemeClr>
                </a:solidFill>
              </a:rPr>
              <a:t> </a:t>
            </a:r>
            <a:r>
              <a:rPr lang="es-ES" sz="1400" dirty="0" err="1">
                <a:solidFill>
                  <a:schemeClr val="tx1">
                    <a:lumMod val="75000"/>
                    <a:lumOff val="25000"/>
                  </a:schemeClr>
                </a:solidFill>
              </a:rPr>
              <a:t>that</a:t>
            </a:r>
            <a:r>
              <a:rPr lang="es-ES" sz="1400" dirty="0">
                <a:solidFill>
                  <a:schemeClr val="tx1">
                    <a:lumMod val="75000"/>
                    <a:lumOff val="25000"/>
                  </a:schemeClr>
                </a:solidFill>
              </a:rPr>
              <a:t> </a:t>
            </a:r>
            <a:r>
              <a:rPr lang="es-ES" sz="1400" dirty="0" err="1">
                <a:solidFill>
                  <a:schemeClr val="tx1">
                    <a:lumMod val="75000"/>
                    <a:lumOff val="25000"/>
                  </a:schemeClr>
                </a:solidFill>
              </a:rPr>
              <a:t>will</a:t>
            </a:r>
            <a:r>
              <a:rPr lang="es-ES" sz="1400" dirty="0">
                <a:solidFill>
                  <a:schemeClr val="tx1">
                    <a:lumMod val="75000"/>
                    <a:lumOff val="25000"/>
                  </a:schemeClr>
                </a:solidFill>
              </a:rPr>
              <a:t> </a:t>
            </a:r>
            <a:r>
              <a:rPr lang="es-ES" sz="1400" dirty="0" err="1">
                <a:solidFill>
                  <a:schemeClr val="tx1">
                    <a:lumMod val="75000"/>
                    <a:lumOff val="25000"/>
                  </a:schemeClr>
                </a:solidFill>
              </a:rPr>
              <a:t>enable</a:t>
            </a:r>
            <a:r>
              <a:rPr lang="es-ES" sz="1400" dirty="0">
                <a:solidFill>
                  <a:schemeClr val="tx1">
                    <a:lumMod val="75000"/>
                    <a:lumOff val="25000"/>
                  </a:schemeClr>
                </a:solidFill>
              </a:rPr>
              <a:t>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development</a:t>
            </a:r>
            <a:r>
              <a:rPr lang="es-ES" sz="1400" dirty="0">
                <a:solidFill>
                  <a:schemeClr val="tx1">
                    <a:lumMod val="75000"/>
                    <a:lumOff val="25000"/>
                  </a:schemeClr>
                </a:solidFill>
              </a:rPr>
              <a:t> of </a:t>
            </a:r>
            <a:r>
              <a:rPr lang="es-ES" sz="1400" dirty="0" err="1">
                <a:solidFill>
                  <a:schemeClr val="tx1">
                    <a:lumMod val="75000"/>
                    <a:lumOff val="25000"/>
                  </a:schemeClr>
                </a:solidFill>
              </a:rPr>
              <a:t>smart</a:t>
            </a:r>
            <a:r>
              <a:rPr lang="es-ES" sz="1400" dirty="0">
                <a:solidFill>
                  <a:schemeClr val="tx1">
                    <a:lumMod val="75000"/>
                    <a:lumOff val="25000"/>
                  </a:schemeClr>
                </a:solidFill>
              </a:rPr>
              <a:t> </a:t>
            </a:r>
            <a:r>
              <a:rPr lang="es-ES" sz="1400" dirty="0" err="1">
                <a:solidFill>
                  <a:schemeClr val="tx1">
                    <a:lumMod val="75000"/>
                    <a:lumOff val="25000"/>
                  </a:schemeClr>
                </a:solidFill>
              </a:rPr>
              <a:t>mining</a:t>
            </a:r>
            <a:r>
              <a:rPr lang="es-ES" sz="1400" dirty="0">
                <a:solidFill>
                  <a:schemeClr val="tx1">
                    <a:lumMod val="75000"/>
                    <a:lumOff val="25000"/>
                  </a:schemeClr>
                </a:solidFill>
              </a:rPr>
              <a:t>.</a:t>
            </a:r>
          </a:p>
        </p:txBody>
      </p:sp>
      <p:sp>
        <p:nvSpPr>
          <p:cNvPr id="6" name="Rectángulo 5"/>
          <p:cNvSpPr/>
          <p:nvPr/>
        </p:nvSpPr>
        <p:spPr>
          <a:xfrm>
            <a:off x="0" y="2255072"/>
            <a:ext cx="3430676" cy="1200328"/>
          </a:xfrm>
          <a:prstGeom prst="rect">
            <a:avLst/>
          </a:prstGeom>
        </p:spPr>
        <p:txBody>
          <a:bodyPr wrap="square">
            <a:spAutoFit/>
          </a:bodyPr>
          <a:lstStyle/>
          <a:p>
            <a:pPr algn="ctr"/>
            <a:r>
              <a:rPr lang="es-ES" sz="2400" b="1" dirty="0">
                <a:solidFill>
                  <a:schemeClr val="bg1"/>
                </a:solidFill>
              </a:rPr>
              <a:t>ENABLING THE DEVELOPMENT OF SMART MINING </a:t>
            </a:r>
          </a:p>
        </p:txBody>
      </p:sp>
    </p:spTree>
    <p:extLst>
      <p:ext uri="{BB962C8B-B14F-4D97-AF65-F5344CB8AC3E}">
        <p14:creationId xmlns:p14="http://schemas.microsoft.com/office/powerpoint/2010/main" val="236875113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AA CAPITAL HUMANO.jpg"/>
          <p:cNvPicPr>
            <a:picLocks noChangeAspect="1"/>
          </p:cNvPicPr>
          <p:nvPr/>
        </p:nvPicPr>
        <p:blipFill rotWithShape="1">
          <a:blip r:embed="rId2">
            <a:extLst>
              <a:ext uri="{28A0092B-C50C-407E-A947-70E740481C1C}">
                <a14:useLocalDpi xmlns:a14="http://schemas.microsoft.com/office/drawing/2010/main" val="0"/>
              </a:ext>
            </a:extLst>
          </a:blip>
          <a:srcRect l="5380" r="12275"/>
          <a:stretch/>
        </p:blipFill>
        <p:spPr>
          <a:xfrm>
            <a:off x="0" y="-2421"/>
            <a:ext cx="3430676" cy="5136444"/>
          </a:xfrm>
          <a:prstGeom prst="rect">
            <a:avLst/>
          </a:prstGeom>
        </p:spPr>
      </p:pic>
      <p:sp>
        <p:nvSpPr>
          <p:cNvPr id="3" name="Rectángulo 2"/>
          <p:cNvSpPr/>
          <p:nvPr/>
        </p:nvSpPr>
        <p:spPr>
          <a:xfrm>
            <a:off x="0" y="614499"/>
            <a:ext cx="3429000" cy="1446550"/>
          </a:xfrm>
          <a:prstGeom prst="rect">
            <a:avLst/>
          </a:prstGeom>
        </p:spPr>
        <p:txBody>
          <a:bodyPr wrap="square">
            <a:spAutoFit/>
          </a:bodyPr>
          <a:lstStyle/>
          <a:p>
            <a:pPr algn="ctr"/>
            <a:r>
              <a:rPr lang="es-ES" sz="8800" b="1" dirty="0">
                <a:solidFill>
                  <a:schemeClr val="bg1"/>
                </a:solidFill>
              </a:rPr>
              <a:t>8</a:t>
            </a:r>
          </a:p>
        </p:txBody>
      </p:sp>
      <p:sp>
        <p:nvSpPr>
          <p:cNvPr id="5" name="Rectángulo 4"/>
          <p:cNvSpPr/>
          <p:nvPr/>
        </p:nvSpPr>
        <p:spPr>
          <a:xfrm>
            <a:off x="0" y="2114145"/>
            <a:ext cx="3430676" cy="1938992"/>
          </a:xfrm>
          <a:prstGeom prst="rect">
            <a:avLst/>
          </a:prstGeom>
        </p:spPr>
        <p:txBody>
          <a:bodyPr wrap="square">
            <a:spAutoFit/>
          </a:bodyPr>
          <a:lstStyle/>
          <a:p>
            <a:pPr algn="ctr"/>
            <a:r>
              <a:rPr lang="es-ES" sz="2400" b="1" dirty="0">
                <a:solidFill>
                  <a:schemeClr val="bg1"/>
                </a:solidFill>
              </a:rPr>
              <a:t>DEVELOPMENT OF HUMAN CAPITAL IN LINE WITH THE INDUSTRY’S CURRENT AND FUTURE NEEDS</a:t>
            </a:r>
          </a:p>
        </p:txBody>
      </p:sp>
      <p:sp>
        <p:nvSpPr>
          <p:cNvPr id="6" name="Rectángulo 5"/>
          <p:cNvSpPr/>
          <p:nvPr/>
        </p:nvSpPr>
        <p:spPr>
          <a:xfrm>
            <a:off x="3670857" y="339792"/>
            <a:ext cx="5290757" cy="2411942"/>
          </a:xfrm>
          <a:prstGeom prst="rect">
            <a:avLst/>
          </a:prstGeom>
        </p:spPr>
        <p:txBody>
          <a:bodyPr wrap="square">
            <a:spAutoFit/>
          </a:bodyPr>
          <a:lstStyle/>
          <a:p>
            <a:pPr marL="285750" indent="-285750" hangingPunct="0">
              <a:lnSpc>
                <a:spcPct val="120000"/>
              </a:lnSpc>
              <a:buFont typeface="Arial"/>
              <a:buChar char="•"/>
            </a:pPr>
            <a:r>
              <a:rPr lang="es-ES" sz="1400" dirty="0" err="1">
                <a:solidFill>
                  <a:schemeClr val="tx1">
                    <a:lumMod val="75000"/>
                    <a:lumOff val="25000"/>
                  </a:schemeClr>
                </a:solidFill>
              </a:rPr>
              <a:t>M</a:t>
            </a:r>
            <a:r>
              <a:rPr lang="es-ES" sz="1400" dirty="0" err="1" smtClean="0">
                <a:solidFill>
                  <a:schemeClr val="tx1">
                    <a:lumMod val="75000"/>
                    <a:lumOff val="25000"/>
                  </a:schemeClr>
                </a:solidFill>
              </a:rPr>
              <a:t>aking</a:t>
            </a:r>
            <a:r>
              <a:rPr lang="es-ES" sz="1400" dirty="0" smtClean="0">
                <a:solidFill>
                  <a:schemeClr val="tx1">
                    <a:lumMod val="75000"/>
                    <a:lumOff val="25000"/>
                  </a:schemeClr>
                </a:solidFill>
              </a:rPr>
              <a:t> </a:t>
            </a:r>
            <a:r>
              <a:rPr lang="es-ES" sz="1400" dirty="0" err="1">
                <a:solidFill>
                  <a:schemeClr val="tx1">
                    <a:lumMod val="75000"/>
                    <a:lumOff val="25000"/>
                  </a:schemeClr>
                </a:solidFill>
              </a:rPr>
              <a:t>progress</a:t>
            </a:r>
            <a:r>
              <a:rPr lang="es-ES" sz="1400" dirty="0">
                <a:solidFill>
                  <a:schemeClr val="tx1">
                    <a:lumMod val="75000"/>
                    <a:lumOff val="25000"/>
                  </a:schemeClr>
                </a:solidFill>
              </a:rPr>
              <a:t> </a:t>
            </a:r>
            <a:r>
              <a:rPr lang="es-ES" sz="1400" dirty="0" err="1">
                <a:solidFill>
                  <a:schemeClr val="tx1">
                    <a:lumMod val="75000"/>
                    <a:lumOff val="25000"/>
                  </a:schemeClr>
                </a:solidFill>
              </a:rPr>
              <a:t>toward</a:t>
            </a:r>
            <a:r>
              <a:rPr lang="es-ES" sz="1400" dirty="0">
                <a:solidFill>
                  <a:schemeClr val="tx1">
                    <a:lumMod val="75000"/>
                    <a:lumOff val="25000"/>
                  </a:schemeClr>
                </a:solidFill>
              </a:rPr>
              <a:t> </a:t>
            </a:r>
            <a:r>
              <a:rPr lang="es-ES" sz="1400" dirty="0" err="1">
                <a:solidFill>
                  <a:schemeClr val="tx1">
                    <a:lumMod val="75000"/>
                    <a:lumOff val="25000"/>
                  </a:schemeClr>
                </a:solidFill>
              </a:rPr>
              <a:t>an</a:t>
            </a:r>
            <a:r>
              <a:rPr lang="es-ES" sz="1400" dirty="0">
                <a:solidFill>
                  <a:schemeClr val="tx1">
                    <a:lumMod val="75000"/>
                    <a:lumOff val="25000"/>
                  </a:schemeClr>
                </a:solidFill>
              </a:rPr>
              <a:t> </a:t>
            </a:r>
            <a:r>
              <a:rPr lang="es-ES" sz="1400" dirty="0" err="1">
                <a:solidFill>
                  <a:schemeClr val="tx1">
                    <a:lumMod val="75000"/>
                    <a:lumOff val="25000"/>
                  </a:schemeClr>
                </a:solidFill>
              </a:rPr>
              <a:t>innovative</a:t>
            </a:r>
            <a:r>
              <a:rPr lang="es-ES" sz="1400" dirty="0">
                <a:solidFill>
                  <a:schemeClr val="tx1">
                    <a:lumMod val="75000"/>
                    <a:lumOff val="25000"/>
                  </a:schemeClr>
                </a:solidFill>
              </a:rPr>
              <a:t> </a:t>
            </a:r>
            <a:r>
              <a:rPr lang="es-ES" sz="1400" dirty="0" err="1">
                <a:solidFill>
                  <a:schemeClr val="tx1">
                    <a:lumMod val="75000"/>
                    <a:lumOff val="25000"/>
                  </a:schemeClr>
                </a:solidFill>
              </a:rPr>
              <a:t>mining</a:t>
            </a:r>
            <a:r>
              <a:rPr lang="es-ES" sz="1400" dirty="0">
                <a:solidFill>
                  <a:schemeClr val="tx1">
                    <a:lumMod val="75000"/>
                    <a:lumOff val="25000"/>
                  </a:schemeClr>
                </a:solidFill>
              </a:rPr>
              <a:t> sector </a:t>
            </a:r>
            <a:r>
              <a:rPr lang="es-ES" sz="1400" dirty="0" err="1">
                <a:solidFill>
                  <a:schemeClr val="tx1">
                    <a:lumMod val="75000"/>
                    <a:lumOff val="25000"/>
                  </a:schemeClr>
                </a:solidFill>
              </a:rPr>
              <a:t>depends</a:t>
            </a:r>
            <a:r>
              <a:rPr lang="es-ES" sz="1400" dirty="0">
                <a:solidFill>
                  <a:schemeClr val="tx1">
                    <a:lumMod val="75000"/>
                    <a:lumOff val="25000"/>
                  </a:schemeClr>
                </a:solidFill>
              </a:rPr>
              <a:t> </a:t>
            </a:r>
            <a:r>
              <a:rPr lang="es-ES" sz="1400" dirty="0" err="1">
                <a:solidFill>
                  <a:schemeClr val="tx1">
                    <a:lumMod val="75000"/>
                    <a:lumOff val="25000"/>
                  </a:schemeClr>
                </a:solidFill>
              </a:rPr>
              <a:t>to</a:t>
            </a:r>
            <a:r>
              <a:rPr lang="es-ES" sz="1400" dirty="0">
                <a:solidFill>
                  <a:schemeClr val="tx1">
                    <a:lumMod val="75000"/>
                    <a:lumOff val="25000"/>
                  </a:schemeClr>
                </a:solidFill>
              </a:rPr>
              <a:t> a </a:t>
            </a:r>
            <a:r>
              <a:rPr lang="es-ES" sz="1400" dirty="0" err="1">
                <a:solidFill>
                  <a:schemeClr val="tx1">
                    <a:lumMod val="75000"/>
                    <a:lumOff val="25000"/>
                  </a:schemeClr>
                </a:solidFill>
              </a:rPr>
              <a:t>great</a:t>
            </a:r>
            <a:r>
              <a:rPr lang="es-ES" sz="1400" dirty="0">
                <a:solidFill>
                  <a:schemeClr val="tx1">
                    <a:lumMod val="75000"/>
                    <a:lumOff val="25000"/>
                  </a:schemeClr>
                </a:solidFill>
              </a:rPr>
              <a:t> </a:t>
            </a:r>
            <a:r>
              <a:rPr lang="es-ES" sz="1400" dirty="0" err="1">
                <a:solidFill>
                  <a:schemeClr val="tx1">
                    <a:lumMod val="75000"/>
                    <a:lumOff val="25000"/>
                  </a:schemeClr>
                </a:solidFill>
              </a:rPr>
              <a:t>degree</a:t>
            </a:r>
            <a:r>
              <a:rPr lang="es-ES" sz="1400" dirty="0">
                <a:solidFill>
                  <a:schemeClr val="tx1">
                    <a:lumMod val="75000"/>
                    <a:lumOff val="25000"/>
                  </a:schemeClr>
                </a:solidFill>
              </a:rPr>
              <a:t> </a:t>
            </a:r>
            <a:r>
              <a:rPr lang="es-ES" sz="1400" dirty="0" err="1">
                <a:solidFill>
                  <a:schemeClr val="tx1">
                    <a:lumMod val="75000"/>
                    <a:lumOff val="25000"/>
                  </a:schemeClr>
                </a:solidFill>
              </a:rPr>
              <a:t>on</a:t>
            </a:r>
            <a:r>
              <a:rPr lang="es-ES" sz="1400" dirty="0">
                <a:solidFill>
                  <a:schemeClr val="tx1">
                    <a:lumMod val="75000"/>
                    <a:lumOff val="25000"/>
                  </a:schemeClr>
                </a:solidFill>
              </a:rPr>
              <a:t>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quantity</a:t>
            </a:r>
            <a:r>
              <a:rPr lang="es-ES" sz="1400" dirty="0">
                <a:solidFill>
                  <a:schemeClr val="tx1">
                    <a:lumMod val="75000"/>
                    <a:lumOff val="25000"/>
                  </a:schemeClr>
                </a:solidFill>
              </a:rPr>
              <a:t> and </a:t>
            </a:r>
            <a:r>
              <a:rPr lang="es-ES" sz="1400" dirty="0" err="1">
                <a:solidFill>
                  <a:schemeClr val="tx1">
                    <a:lumMod val="75000"/>
                    <a:lumOff val="25000"/>
                  </a:schemeClr>
                </a:solidFill>
              </a:rPr>
              <a:t>quality</a:t>
            </a:r>
            <a:r>
              <a:rPr lang="es-ES" sz="1400" dirty="0">
                <a:solidFill>
                  <a:schemeClr val="tx1">
                    <a:lumMod val="75000"/>
                    <a:lumOff val="25000"/>
                  </a:schemeClr>
                </a:solidFill>
              </a:rPr>
              <a:t> of </a:t>
            </a:r>
            <a:r>
              <a:rPr lang="es-ES" sz="1400" dirty="0" err="1">
                <a:solidFill>
                  <a:schemeClr val="tx1">
                    <a:lumMod val="75000"/>
                    <a:lumOff val="25000"/>
                  </a:schemeClr>
                </a:solidFill>
              </a:rPr>
              <a:t>the</a:t>
            </a:r>
            <a:r>
              <a:rPr lang="es-ES" sz="1400" dirty="0">
                <a:solidFill>
                  <a:schemeClr val="tx1">
                    <a:lumMod val="75000"/>
                    <a:lumOff val="25000"/>
                  </a:schemeClr>
                </a:solidFill>
              </a:rPr>
              <a:t> human capital </a:t>
            </a:r>
            <a:r>
              <a:rPr lang="es-ES" sz="1400" dirty="0" err="1">
                <a:solidFill>
                  <a:schemeClr val="tx1">
                    <a:lumMod val="75000"/>
                    <a:lumOff val="25000"/>
                  </a:schemeClr>
                </a:solidFill>
              </a:rPr>
              <a:t>available</a:t>
            </a:r>
            <a:r>
              <a:rPr lang="es-ES" sz="1400" dirty="0" smtClean="0">
                <a:solidFill>
                  <a:schemeClr val="tx1">
                    <a:lumMod val="75000"/>
                    <a:lumOff val="25000"/>
                  </a:schemeClr>
                </a:solidFill>
              </a:rPr>
              <a:t>.</a:t>
            </a:r>
          </a:p>
          <a:p>
            <a:pPr hangingPunct="0">
              <a:lnSpc>
                <a:spcPct val="120000"/>
              </a:lnSpc>
            </a:pPr>
            <a:endParaRPr lang="es-ES" sz="1400" dirty="0">
              <a:solidFill>
                <a:schemeClr val="tx1">
                  <a:lumMod val="75000"/>
                  <a:lumOff val="25000"/>
                </a:schemeClr>
              </a:solidFill>
            </a:endParaRPr>
          </a:p>
          <a:p>
            <a:pPr marL="285750" indent="-285750" hangingPunct="0">
              <a:lnSpc>
                <a:spcPct val="120000"/>
              </a:lnSpc>
              <a:buFont typeface="Arial"/>
              <a:buChar char="•"/>
            </a:pPr>
            <a:r>
              <a:rPr lang="es-ES" sz="1400" dirty="0" err="1">
                <a:solidFill>
                  <a:schemeClr val="tx1">
                    <a:lumMod val="75000"/>
                    <a:lumOff val="25000"/>
                  </a:schemeClr>
                </a:solidFill>
              </a:rPr>
              <a:t>T</a:t>
            </a:r>
            <a:r>
              <a:rPr lang="es-ES" sz="1400" dirty="0" err="1" smtClean="0">
                <a:solidFill>
                  <a:schemeClr val="tx1">
                    <a:lumMod val="75000"/>
                    <a:lumOff val="25000"/>
                  </a:schemeClr>
                </a:solidFill>
              </a:rPr>
              <a:t>he</a:t>
            </a:r>
            <a:r>
              <a:rPr lang="es-ES" sz="1400" dirty="0" smtClean="0">
                <a:solidFill>
                  <a:schemeClr val="tx1">
                    <a:lumMod val="75000"/>
                    <a:lumOff val="25000"/>
                  </a:schemeClr>
                </a:solidFill>
              </a:rPr>
              <a:t> </a:t>
            </a:r>
            <a:r>
              <a:rPr lang="es-ES" sz="1400" dirty="0" err="1">
                <a:solidFill>
                  <a:schemeClr val="tx1">
                    <a:lumMod val="75000"/>
                    <a:lumOff val="25000"/>
                  </a:schemeClr>
                </a:solidFill>
              </a:rPr>
              <a:t>mining</a:t>
            </a:r>
            <a:r>
              <a:rPr lang="es-ES" sz="1400" dirty="0">
                <a:solidFill>
                  <a:schemeClr val="tx1">
                    <a:lumMod val="75000"/>
                    <a:lumOff val="25000"/>
                  </a:schemeClr>
                </a:solidFill>
              </a:rPr>
              <a:t> </a:t>
            </a:r>
            <a:r>
              <a:rPr lang="es-ES" sz="1400" dirty="0" err="1">
                <a:solidFill>
                  <a:schemeClr val="tx1">
                    <a:lumMod val="75000"/>
                    <a:lumOff val="25000"/>
                  </a:schemeClr>
                </a:solidFill>
              </a:rPr>
              <a:t>industry’s</a:t>
            </a:r>
            <a:r>
              <a:rPr lang="es-ES" sz="1400" dirty="0">
                <a:solidFill>
                  <a:schemeClr val="tx1">
                    <a:lumMod val="75000"/>
                    <a:lumOff val="25000"/>
                  </a:schemeClr>
                </a:solidFill>
              </a:rPr>
              <a:t> </a:t>
            </a:r>
            <a:r>
              <a:rPr lang="es-ES" sz="1400" dirty="0" err="1">
                <a:solidFill>
                  <a:schemeClr val="tx1">
                    <a:lumMod val="75000"/>
                    <a:lumOff val="25000"/>
                  </a:schemeClr>
                </a:solidFill>
              </a:rPr>
              <a:t>operating</a:t>
            </a:r>
            <a:r>
              <a:rPr lang="es-ES" sz="1400" dirty="0">
                <a:solidFill>
                  <a:schemeClr val="tx1">
                    <a:lumMod val="75000"/>
                    <a:lumOff val="25000"/>
                  </a:schemeClr>
                </a:solidFill>
              </a:rPr>
              <a:t> </a:t>
            </a:r>
            <a:r>
              <a:rPr lang="es-ES" sz="1400" dirty="0" err="1">
                <a:solidFill>
                  <a:schemeClr val="tx1">
                    <a:lumMod val="75000"/>
                    <a:lumOff val="25000"/>
                  </a:schemeClr>
                </a:solidFill>
              </a:rPr>
              <a:t>conditions</a:t>
            </a:r>
            <a:r>
              <a:rPr lang="es-ES" sz="1400" dirty="0">
                <a:solidFill>
                  <a:schemeClr val="tx1">
                    <a:lumMod val="75000"/>
                    <a:lumOff val="25000"/>
                  </a:schemeClr>
                </a:solidFill>
              </a:rPr>
              <a:t> </a:t>
            </a:r>
            <a:r>
              <a:rPr lang="es-ES" sz="1400" dirty="0" err="1">
                <a:solidFill>
                  <a:schemeClr val="tx1">
                    <a:lumMod val="75000"/>
                    <a:lumOff val="25000"/>
                  </a:schemeClr>
                </a:solidFill>
              </a:rPr>
              <a:t>have</a:t>
            </a:r>
            <a:r>
              <a:rPr lang="es-ES" sz="1400" dirty="0">
                <a:solidFill>
                  <a:schemeClr val="tx1">
                    <a:lumMod val="75000"/>
                    <a:lumOff val="25000"/>
                  </a:schemeClr>
                </a:solidFill>
              </a:rPr>
              <a:t> </a:t>
            </a:r>
            <a:r>
              <a:rPr lang="es-ES" sz="1400" dirty="0" err="1">
                <a:solidFill>
                  <a:schemeClr val="tx1">
                    <a:lumMod val="75000"/>
                    <a:lumOff val="25000"/>
                  </a:schemeClr>
                </a:solidFill>
              </a:rPr>
              <a:t>become</a:t>
            </a:r>
            <a:r>
              <a:rPr lang="es-ES" sz="1400" dirty="0">
                <a:solidFill>
                  <a:schemeClr val="tx1">
                    <a:lumMod val="75000"/>
                    <a:lumOff val="25000"/>
                  </a:schemeClr>
                </a:solidFill>
              </a:rPr>
              <a:t> more and more </a:t>
            </a:r>
            <a:r>
              <a:rPr lang="es-ES" sz="1400" dirty="0" err="1">
                <a:solidFill>
                  <a:schemeClr val="tx1">
                    <a:lumMod val="75000"/>
                    <a:lumOff val="25000"/>
                  </a:schemeClr>
                </a:solidFill>
              </a:rPr>
              <a:t>demanding</a:t>
            </a:r>
            <a:r>
              <a:rPr lang="es-ES" sz="1400" dirty="0">
                <a:solidFill>
                  <a:schemeClr val="tx1">
                    <a:lumMod val="75000"/>
                    <a:lumOff val="25000"/>
                  </a:schemeClr>
                </a:solidFill>
              </a:rPr>
              <a:t> and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materialization</a:t>
            </a:r>
            <a:r>
              <a:rPr lang="es-ES" sz="1400" dirty="0">
                <a:solidFill>
                  <a:schemeClr val="tx1">
                    <a:lumMod val="75000"/>
                    <a:lumOff val="25000"/>
                  </a:schemeClr>
                </a:solidFill>
              </a:rPr>
              <a:t> of </a:t>
            </a:r>
            <a:r>
              <a:rPr lang="es-ES" sz="1400" dirty="0" err="1">
                <a:solidFill>
                  <a:schemeClr val="tx1">
                    <a:lumMod val="75000"/>
                    <a:lumOff val="25000"/>
                  </a:schemeClr>
                </a:solidFill>
              </a:rPr>
              <a:t>future</a:t>
            </a:r>
            <a:r>
              <a:rPr lang="es-ES" sz="1400" dirty="0">
                <a:solidFill>
                  <a:schemeClr val="tx1">
                    <a:lumMod val="75000"/>
                    <a:lumOff val="25000"/>
                  </a:schemeClr>
                </a:solidFill>
              </a:rPr>
              <a:t> </a:t>
            </a:r>
            <a:r>
              <a:rPr lang="es-ES" sz="1400" dirty="0" err="1">
                <a:solidFill>
                  <a:schemeClr val="tx1">
                    <a:lumMod val="75000"/>
                    <a:lumOff val="25000"/>
                  </a:schemeClr>
                </a:solidFill>
              </a:rPr>
              <a:t>projects</a:t>
            </a:r>
            <a:r>
              <a:rPr lang="es-ES" sz="1400" dirty="0">
                <a:solidFill>
                  <a:schemeClr val="tx1">
                    <a:lumMod val="75000"/>
                    <a:lumOff val="25000"/>
                  </a:schemeClr>
                </a:solidFill>
              </a:rPr>
              <a:t> </a:t>
            </a:r>
            <a:r>
              <a:rPr lang="es-ES" sz="1400" dirty="0" err="1">
                <a:solidFill>
                  <a:schemeClr val="tx1">
                    <a:lumMod val="75000"/>
                    <a:lumOff val="25000"/>
                  </a:schemeClr>
                </a:solidFill>
              </a:rPr>
              <a:t>will</a:t>
            </a:r>
            <a:r>
              <a:rPr lang="es-ES" sz="1400" dirty="0">
                <a:solidFill>
                  <a:schemeClr val="tx1">
                    <a:lumMod val="75000"/>
                    <a:lumOff val="25000"/>
                  </a:schemeClr>
                </a:solidFill>
              </a:rPr>
              <a:t>, </a:t>
            </a:r>
            <a:r>
              <a:rPr lang="es-ES" sz="1400" dirty="0" err="1">
                <a:solidFill>
                  <a:schemeClr val="tx1">
                    <a:lumMod val="75000"/>
                    <a:lumOff val="25000"/>
                  </a:schemeClr>
                </a:solidFill>
              </a:rPr>
              <a:t>among</a:t>
            </a:r>
            <a:r>
              <a:rPr lang="es-ES" sz="1400" dirty="0">
                <a:solidFill>
                  <a:schemeClr val="tx1">
                    <a:lumMod val="75000"/>
                    <a:lumOff val="25000"/>
                  </a:schemeClr>
                </a:solidFill>
              </a:rPr>
              <a:t> </a:t>
            </a:r>
            <a:r>
              <a:rPr lang="es-ES" sz="1400" dirty="0" err="1">
                <a:solidFill>
                  <a:schemeClr val="tx1">
                    <a:lumMod val="75000"/>
                    <a:lumOff val="25000"/>
                  </a:schemeClr>
                </a:solidFill>
              </a:rPr>
              <a:t>other</a:t>
            </a:r>
            <a:r>
              <a:rPr lang="es-ES" sz="1400" dirty="0">
                <a:solidFill>
                  <a:schemeClr val="tx1">
                    <a:lumMod val="75000"/>
                    <a:lumOff val="25000"/>
                  </a:schemeClr>
                </a:solidFill>
              </a:rPr>
              <a:t> </a:t>
            </a:r>
            <a:r>
              <a:rPr lang="es-ES" sz="1400" dirty="0" err="1">
                <a:solidFill>
                  <a:schemeClr val="tx1">
                    <a:lumMod val="75000"/>
                    <a:lumOff val="25000"/>
                  </a:schemeClr>
                </a:solidFill>
              </a:rPr>
              <a:t>things</a:t>
            </a:r>
            <a:r>
              <a:rPr lang="es-ES" sz="1400" dirty="0">
                <a:solidFill>
                  <a:schemeClr val="tx1">
                    <a:lumMod val="75000"/>
                    <a:lumOff val="25000"/>
                  </a:schemeClr>
                </a:solidFill>
              </a:rPr>
              <a:t>, </a:t>
            </a:r>
            <a:r>
              <a:rPr lang="es-ES" sz="1400" dirty="0" err="1">
                <a:solidFill>
                  <a:schemeClr val="tx1">
                    <a:lumMod val="75000"/>
                    <a:lumOff val="25000"/>
                  </a:schemeClr>
                </a:solidFill>
              </a:rPr>
              <a:t>require</a:t>
            </a:r>
            <a:r>
              <a:rPr lang="es-ES" sz="1400" dirty="0">
                <a:solidFill>
                  <a:schemeClr val="tx1">
                    <a:lumMod val="75000"/>
                    <a:lumOff val="25000"/>
                  </a:schemeClr>
                </a:solidFill>
              </a:rPr>
              <a:t> new </a:t>
            </a:r>
            <a:r>
              <a:rPr lang="es-ES" sz="1400" dirty="0" err="1">
                <a:solidFill>
                  <a:schemeClr val="tx1">
                    <a:lumMod val="75000"/>
                    <a:lumOff val="25000"/>
                  </a:schemeClr>
                </a:solidFill>
              </a:rPr>
              <a:t>technologies</a:t>
            </a:r>
            <a:r>
              <a:rPr lang="es-ES" sz="1400" dirty="0">
                <a:solidFill>
                  <a:schemeClr val="tx1">
                    <a:lumMod val="75000"/>
                    <a:lumOff val="25000"/>
                  </a:schemeClr>
                </a:solidFill>
              </a:rPr>
              <a:t> and </a:t>
            </a:r>
            <a:r>
              <a:rPr lang="es-ES" sz="1400" dirty="0" err="1">
                <a:solidFill>
                  <a:schemeClr val="tx1">
                    <a:lumMod val="75000"/>
                    <a:lumOff val="25000"/>
                  </a:schemeClr>
                </a:solidFill>
              </a:rPr>
              <a:t>aligning</a:t>
            </a:r>
            <a:r>
              <a:rPr lang="es-ES" sz="1400" dirty="0">
                <a:solidFill>
                  <a:schemeClr val="tx1">
                    <a:lumMod val="75000"/>
                    <a:lumOff val="25000"/>
                  </a:schemeClr>
                </a:solidFill>
              </a:rPr>
              <a:t>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quality</a:t>
            </a:r>
            <a:r>
              <a:rPr lang="es-ES" sz="1400" dirty="0">
                <a:solidFill>
                  <a:schemeClr val="tx1">
                    <a:lumMod val="75000"/>
                    <a:lumOff val="25000"/>
                  </a:schemeClr>
                </a:solidFill>
              </a:rPr>
              <a:t> of training </a:t>
            </a:r>
            <a:r>
              <a:rPr lang="es-ES" sz="1400" dirty="0" err="1">
                <a:solidFill>
                  <a:schemeClr val="tx1">
                    <a:lumMod val="75000"/>
                    <a:lumOff val="25000"/>
                  </a:schemeClr>
                </a:solidFill>
              </a:rPr>
              <a:t>that</a:t>
            </a:r>
            <a:r>
              <a:rPr lang="es-ES" sz="1400" dirty="0">
                <a:solidFill>
                  <a:schemeClr val="tx1">
                    <a:lumMod val="75000"/>
                    <a:lumOff val="25000"/>
                  </a:schemeClr>
                </a:solidFill>
              </a:rPr>
              <a:t> human capital </a:t>
            </a:r>
            <a:r>
              <a:rPr lang="es-ES" sz="1400" dirty="0" err="1">
                <a:solidFill>
                  <a:schemeClr val="tx1">
                    <a:lumMod val="75000"/>
                    <a:lumOff val="25000"/>
                  </a:schemeClr>
                </a:solidFill>
              </a:rPr>
              <a:t>receives</a:t>
            </a:r>
            <a:r>
              <a:rPr lang="es-ES" sz="1400" dirty="0">
                <a:solidFill>
                  <a:schemeClr val="tx1">
                    <a:lumMod val="75000"/>
                    <a:lumOff val="25000"/>
                  </a:schemeClr>
                </a:solidFill>
              </a:rPr>
              <a:t> </a:t>
            </a:r>
            <a:r>
              <a:rPr lang="es-ES" sz="1400" dirty="0" err="1">
                <a:solidFill>
                  <a:schemeClr val="tx1">
                    <a:lumMod val="75000"/>
                    <a:lumOff val="25000"/>
                  </a:schemeClr>
                </a:solidFill>
              </a:rPr>
              <a:t>with</a:t>
            </a:r>
            <a:r>
              <a:rPr lang="es-ES" sz="1400" dirty="0">
                <a:solidFill>
                  <a:schemeClr val="tx1">
                    <a:lumMod val="75000"/>
                    <a:lumOff val="25000"/>
                  </a:schemeClr>
                </a:solidFill>
              </a:rPr>
              <a:t> </a:t>
            </a:r>
            <a:r>
              <a:rPr lang="es-ES" sz="1400" dirty="0" err="1">
                <a:solidFill>
                  <a:schemeClr val="tx1">
                    <a:lumMod val="75000"/>
                    <a:lumOff val="25000"/>
                  </a:schemeClr>
                </a:solidFill>
              </a:rPr>
              <a:t>the</a:t>
            </a:r>
            <a:r>
              <a:rPr lang="es-ES" sz="1400" dirty="0">
                <a:solidFill>
                  <a:schemeClr val="tx1">
                    <a:lumMod val="75000"/>
                    <a:lumOff val="25000"/>
                  </a:schemeClr>
                </a:solidFill>
              </a:rPr>
              <a:t> </a:t>
            </a:r>
            <a:r>
              <a:rPr lang="es-ES" sz="1400" dirty="0" err="1">
                <a:solidFill>
                  <a:schemeClr val="tx1">
                    <a:lumMod val="75000"/>
                    <a:lumOff val="25000"/>
                  </a:schemeClr>
                </a:solidFill>
              </a:rPr>
              <a:t>industry’s</a:t>
            </a:r>
            <a:r>
              <a:rPr lang="es-ES" sz="1400" dirty="0">
                <a:solidFill>
                  <a:schemeClr val="tx1">
                    <a:lumMod val="75000"/>
                    <a:lumOff val="25000"/>
                  </a:schemeClr>
                </a:solidFill>
              </a:rPr>
              <a:t> new </a:t>
            </a:r>
            <a:r>
              <a:rPr lang="es-ES" sz="1400" dirty="0" err="1">
                <a:solidFill>
                  <a:schemeClr val="tx1">
                    <a:lumMod val="75000"/>
                    <a:lumOff val="25000"/>
                  </a:schemeClr>
                </a:solidFill>
              </a:rPr>
              <a:t>needs</a:t>
            </a:r>
            <a:r>
              <a:rPr lang="es-ES" sz="1400" dirty="0">
                <a:solidFill>
                  <a:schemeClr val="tx1">
                    <a:lumMod val="75000"/>
                    <a:lumOff val="25000"/>
                  </a:schemeClr>
                </a:solidFill>
              </a:rPr>
              <a:t>.</a:t>
            </a:r>
          </a:p>
        </p:txBody>
      </p:sp>
      <p:sp>
        <p:nvSpPr>
          <p:cNvPr id="8" name="CuadroTexto 7"/>
          <p:cNvSpPr txBox="1"/>
          <p:nvPr/>
        </p:nvSpPr>
        <p:spPr>
          <a:xfrm>
            <a:off x="3782792" y="3448913"/>
            <a:ext cx="4854584" cy="1015663"/>
          </a:xfrm>
          <a:prstGeom prst="rect">
            <a:avLst/>
          </a:prstGeom>
          <a:noFill/>
        </p:spPr>
        <p:txBody>
          <a:bodyPr wrap="square" rtlCol="0">
            <a:spAutoFit/>
          </a:bodyPr>
          <a:lstStyle/>
          <a:p>
            <a:pPr marL="285750" indent="-285750">
              <a:buFont typeface="Arial"/>
              <a:buChar char="•"/>
            </a:pPr>
            <a:r>
              <a:rPr lang="es-ES" sz="1400" dirty="0" err="1" smtClean="0">
                <a:solidFill>
                  <a:srgbClr val="2271C4"/>
                </a:solidFill>
              </a:rPr>
              <a:t>Specialized</a:t>
            </a:r>
            <a:r>
              <a:rPr lang="es-ES" sz="1400" dirty="0" smtClean="0">
                <a:solidFill>
                  <a:srgbClr val="2271C4"/>
                </a:solidFill>
              </a:rPr>
              <a:t> human capital</a:t>
            </a:r>
          </a:p>
          <a:p>
            <a:endParaRPr lang="es-ES" sz="1400" dirty="0" smtClean="0">
              <a:solidFill>
                <a:srgbClr val="2271C4"/>
              </a:solidFill>
            </a:endParaRPr>
          </a:p>
          <a:p>
            <a:pPr marL="285750" indent="-285750">
              <a:buFont typeface="Arial"/>
              <a:buChar char="•"/>
            </a:pPr>
            <a:r>
              <a:rPr lang="es-ES" sz="1400" dirty="0" err="1" smtClean="0">
                <a:solidFill>
                  <a:srgbClr val="2271C4"/>
                </a:solidFill>
              </a:rPr>
              <a:t>Advanced</a:t>
            </a:r>
            <a:r>
              <a:rPr lang="es-ES" sz="1400" dirty="0" smtClean="0">
                <a:solidFill>
                  <a:srgbClr val="2271C4"/>
                </a:solidFill>
              </a:rPr>
              <a:t> human Capital</a:t>
            </a:r>
            <a:endParaRPr lang="es-ES" dirty="0" smtClean="0">
              <a:solidFill>
                <a:srgbClr val="2271C4"/>
              </a:solidFill>
            </a:endParaRPr>
          </a:p>
          <a:p>
            <a:endParaRPr lang="es-ES" dirty="0"/>
          </a:p>
        </p:txBody>
      </p:sp>
    </p:spTree>
    <p:extLst>
      <p:ext uri="{BB962C8B-B14F-4D97-AF65-F5344CB8AC3E}">
        <p14:creationId xmlns:p14="http://schemas.microsoft.com/office/powerpoint/2010/main" val="219664757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aptura de pantalla 2016-09-19 a la(s) 18.15.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507" y="1936700"/>
            <a:ext cx="4410493" cy="2340113"/>
          </a:xfrm>
          <a:prstGeom prst="rect">
            <a:avLst/>
          </a:prstGeom>
        </p:spPr>
      </p:pic>
      <p:pic>
        <p:nvPicPr>
          <p:cNvPr id="4" name="Imagen 3" descr="Captura de pantalla 2016-09-19 a la(s) 18.15.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1671"/>
            <a:ext cx="4836570" cy="2867234"/>
          </a:xfrm>
          <a:prstGeom prst="rect">
            <a:avLst/>
          </a:prstGeom>
        </p:spPr>
      </p:pic>
      <p:sp>
        <p:nvSpPr>
          <p:cNvPr id="5" name="Rectángulo 4"/>
          <p:cNvSpPr/>
          <p:nvPr/>
        </p:nvSpPr>
        <p:spPr>
          <a:xfrm>
            <a:off x="161506" y="191407"/>
            <a:ext cx="7863417" cy="646331"/>
          </a:xfrm>
          <a:prstGeom prst="rect">
            <a:avLst/>
          </a:prstGeom>
        </p:spPr>
        <p:txBody>
          <a:bodyPr wrap="square">
            <a:spAutoFit/>
          </a:bodyPr>
          <a:lstStyle/>
          <a:p>
            <a:r>
              <a:rPr lang="es-ES" b="1" dirty="0">
                <a:solidFill>
                  <a:schemeClr val="tx1">
                    <a:lumMod val="75000"/>
                    <a:lumOff val="25000"/>
                  </a:schemeClr>
                </a:solidFill>
              </a:rPr>
              <a:t>DEVELOPMENT OF HUMAN CAPITAL IN LINE WITH THE INDUSTRY’S CURRENT AND FUTURE NEEDS</a:t>
            </a:r>
          </a:p>
        </p:txBody>
      </p:sp>
    </p:spTree>
    <p:extLst>
      <p:ext uri="{BB962C8B-B14F-4D97-AF65-F5344CB8AC3E}">
        <p14:creationId xmlns:p14="http://schemas.microsoft.com/office/powerpoint/2010/main" val="19912072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3" descr="910-1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20638"/>
            <a:ext cx="9251951" cy="520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71438" y="1338248"/>
            <a:ext cx="9251951" cy="1384995"/>
          </a:xfrm>
          <a:prstGeom prst="rect">
            <a:avLst/>
          </a:prstGeom>
          <a:noFill/>
        </p:spPr>
        <p:txBody>
          <a:bodyPr wrap="square" rtlCol="0">
            <a:spAutoFit/>
          </a:bodyPr>
          <a:lstStyle/>
          <a:p>
            <a:pPr algn="ctr"/>
            <a:r>
              <a:rPr lang="es-ES" sz="3200" b="1" dirty="0" err="1" smtClean="0">
                <a:solidFill>
                  <a:schemeClr val="bg1"/>
                </a:solidFill>
              </a:rPr>
              <a:t>Chilean</a:t>
            </a:r>
            <a:r>
              <a:rPr lang="es-ES" sz="3200" b="1" dirty="0" smtClean="0">
                <a:solidFill>
                  <a:schemeClr val="bg1"/>
                </a:solidFill>
              </a:rPr>
              <a:t> </a:t>
            </a:r>
            <a:r>
              <a:rPr lang="es-ES" sz="3200" b="1" dirty="0" err="1" smtClean="0">
                <a:solidFill>
                  <a:schemeClr val="bg1"/>
                </a:solidFill>
              </a:rPr>
              <a:t>Mining</a:t>
            </a:r>
            <a:r>
              <a:rPr lang="es-ES" sz="3200" b="1" dirty="0" smtClean="0">
                <a:solidFill>
                  <a:schemeClr val="bg1"/>
                </a:solidFill>
              </a:rPr>
              <a:t> </a:t>
            </a:r>
            <a:r>
              <a:rPr lang="es-ES" sz="3200" b="1" dirty="0" err="1" smtClean="0">
                <a:solidFill>
                  <a:schemeClr val="bg1"/>
                </a:solidFill>
              </a:rPr>
              <a:t>Challenges</a:t>
            </a:r>
            <a:endParaRPr lang="es-ES" sz="3200" b="1" dirty="0" smtClean="0">
              <a:solidFill>
                <a:schemeClr val="bg1"/>
              </a:solidFill>
            </a:endParaRPr>
          </a:p>
          <a:p>
            <a:pPr algn="ctr"/>
            <a:r>
              <a:rPr lang="es-ES" sz="2000" b="1" dirty="0" err="1" smtClean="0">
                <a:solidFill>
                  <a:schemeClr val="bg1"/>
                </a:solidFill>
              </a:rPr>
              <a:t>Innovation</a:t>
            </a:r>
            <a:r>
              <a:rPr lang="es-ES" sz="2000" b="1" dirty="0" smtClean="0">
                <a:solidFill>
                  <a:schemeClr val="bg1"/>
                </a:solidFill>
              </a:rPr>
              <a:t> and </a:t>
            </a:r>
            <a:r>
              <a:rPr lang="es-ES" sz="2000" b="1" dirty="0" err="1" smtClean="0">
                <a:solidFill>
                  <a:schemeClr val="bg1"/>
                </a:solidFill>
              </a:rPr>
              <a:t>Sustainability</a:t>
            </a:r>
            <a:r>
              <a:rPr lang="es-ES" sz="2000" b="1" dirty="0" smtClean="0">
                <a:solidFill>
                  <a:schemeClr val="bg1"/>
                </a:solidFill>
              </a:rPr>
              <a:t> in </a:t>
            </a:r>
            <a:r>
              <a:rPr lang="es-ES" sz="2000" b="1" dirty="0" err="1" smtClean="0">
                <a:solidFill>
                  <a:schemeClr val="bg1"/>
                </a:solidFill>
              </a:rPr>
              <a:t>the</a:t>
            </a:r>
            <a:r>
              <a:rPr lang="es-ES" sz="2000" b="1" dirty="0" smtClean="0">
                <a:solidFill>
                  <a:schemeClr val="bg1"/>
                </a:solidFill>
              </a:rPr>
              <a:t> </a:t>
            </a:r>
            <a:r>
              <a:rPr lang="es-ES" sz="2000" b="1" dirty="0" err="1" smtClean="0">
                <a:solidFill>
                  <a:schemeClr val="bg1"/>
                </a:solidFill>
              </a:rPr>
              <a:t>Chilean</a:t>
            </a:r>
            <a:r>
              <a:rPr lang="es-ES" sz="2000" b="1" dirty="0" smtClean="0">
                <a:solidFill>
                  <a:schemeClr val="bg1"/>
                </a:solidFill>
              </a:rPr>
              <a:t> </a:t>
            </a:r>
            <a:r>
              <a:rPr lang="es-ES" sz="2000" b="1" dirty="0" err="1" smtClean="0">
                <a:solidFill>
                  <a:schemeClr val="bg1"/>
                </a:solidFill>
              </a:rPr>
              <a:t>Mining</a:t>
            </a:r>
            <a:r>
              <a:rPr lang="es-ES" sz="2000" b="1" dirty="0" smtClean="0">
                <a:solidFill>
                  <a:schemeClr val="bg1"/>
                </a:solidFill>
              </a:rPr>
              <a:t> </a:t>
            </a:r>
            <a:r>
              <a:rPr lang="es-ES" sz="2000" b="1" dirty="0" err="1" smtClean="0">
                <a:solidFill>
                  <a:schemeClr val="bg1"/>
                </a:solidFill>
              </a:rPr>
              <a:t>Industry</a:t>
            </a:r>
            <a:endParaRPr lang="es-ES" sz="2000" b="1" dirty="0" smtClean="0">
              <a:solidFill>
                <a:schemeClr val="bg1"/>
              </a:solidFill>
            </a:endParaRPr>
          </a:p>
          <a:p>
            <a:pPr algn="ctr"/>
            <a:endParaRPr lang="es-ES" sz="3200" b="1" dirty="0" smtClean="0">
              <a:solidFill>
                <a:schemeClr val="bg1"/>
              </a:solidFill>
            </a:endParaRPr>
          </a:p>
        </p:txBody>
      </p:sp>
      <p:sp>
        <p:nvSpPr>
          <p:cNvPr id="5" name="CuadroTexto 4"/>
          <p:cNvSpPr txBox="1"/>
          <p:nvPr/>
        </p:nvSpPr>
        <p:spPr>
          <a:xfrm>
            <a:off x="-71438" y="2537629"/>
            <a:ext cx="9251951" cy="877163"/>
          </a:xfrm>
          <a:prstGeom prst="rect">
            <a:avLst/>
          </a:prstGeom>
          <a:noFill/>
        </p:spPr>
        <p:txBody>
          <a:bodyPr wrap="square" rtlCol="0">
            <a:spAutoFit/>
          </a:bodyPr>
          <a:lstStyle/>
          <a:p>
            <a:pPr algn="ctr"/>
            <a:r>
              <a:rPr lang="es-ES" sz="1400" dirty="0" smtClean="0">
                <a:solidFill>
                  <a:srgbClr val="FFFFFF"/>
                </a:solidFill>
              </a:rPr>
              <a:t>Francisco Klima</a:t>
            </a:r>
          </a:p>
          <a:p>
            <a:pPr algn="ctr"/>
            <a:r>
              <a:rPr lang="es-ES" sz="1400" dirty="0" err="1" smtClean="0">
                <a:solidFill>
                  <a:srgbClr val="FFFFFF"/>
                </a:solidFill>
              </a:rPr>
              <a:t>Francisco.klima@fch.cl</a:t>
            </a:r>
            <a:endParaRPr lang="es-ES" sz="1400" dirty="0" smtClean="0">
              <a:solidFill>
                <a:srgbClr val="FFFFFF"/>
              </a:solidFill>
            </a:endParaRPr>
          </a:p>
          <a:p>
            <a:pPr algn="ctr"/>
            <a:endParaRPr lang="es-ES" sz="1200" dirty="0" smtClean="0">
              <a:solidFill>
                <a:srgbClr val="FFFFFF"/>
              </a:solidFill>
            </a:endParaRPr>
          </a:p>
          <a:p>
            <a:pPr algn="ctr"/>
            <a:r>
              <a:rPr lang="es-ES" sz="1100" i="1" dirty="0" err="1" smtClean="0">
                <a:solidFill>
                  <a:srgbClr val="FFFFFF"/>
                </a:solidFill>
              </a:rPr>
              <a:t>Septembre</a:t>
            </a:r>
            <a:r>
              <a:rPr lang="es-ES" sz="1100" i="1" dirty="0" smtClean="0">
                <a:solidFill>
                  <a:srgbClr val="FFFFFF"/>
                </a:solidFill>
              </a:rPr>
              <a:t> 21st</a:t>
            </a:r>
          </a:p>
        </p:txBody>
      </p:sp>
      <p:pic>
        <p:nvPicPr>
          <p:cNvPr id="7" name="Imagen 6" descr="777-0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5669" y="3847281"/>
            <a:ext cx="2217737"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5979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179388" y="86916"/>
            <a:ext cx="8280400"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Calibri" charset="0"/>
                <a:ea typeface="MS PGothic" charset="0"/>
                <a:cs typeface="MS PGothic" charset="0"/>
              </a:defRPr>
            </a:lvl1pPr>
            <a:lvl2pPr marL="742950" indent="-285750" defTabSz="457200" eaLnBrk="0" hangingPunct="0">
              <a:defRPr>
                <a:solidFill>
                  <a:schemeClr val="tx1"/>
                </a:solidFill>
                <a:latin typeface="Calibri" charset="0"/>
                <a:ea typeface="MS PGothic" charset="0"/>
                <a:cs typeface="MS PGothic" charset="0"/>
              </a:defRPr>
            </a:lvl2pPr>
            <a:lvl3pPr marL="1143000" indent="-228600" defTabSz="457200" eaLnBrk="0" hangingPunct="0">
              <a:defRPr>
                <a:solidFill>
                  <a:schemeClr val="tx1"/>
                </a:solidFill>
                <a:latin typeface="Calibri" charset="0"/>
                <a:ea typeface="MS PGothic" charset="0"/>
                <a:cs typeface="MS PGothic" charset="0"/>
              </a:defRPr>
            </a:lvl3pPr>
            <a:lvl4pPr marL="1600200" indent="-228600" defTabSz="457200" eaLnBrk="0" hangingPunct="0">
              <a:defRPr>
                <a:solidFill>
                  <a:schemeClr val="tx1"/>
                </a:solidFill>
                <a:latin typeface="Calibri" charset="0"/>
                <a:ea typeface="MS PGothic" charset="0"/>
                <a:cs typeface="MS PGothic" charset="0"/>
              </a:defRPr>
            </a:lvl4pPr>
            <a:lvl5pPr marL="2057400" indent="-228600" defTabSz="4572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lnSpc>
                <a:spcPct val="130000"/>
              </a:lnSpc>
            </a:pPr>
            <a:r>
              <a:rPr lang="es-ES_tradnl" sz="2400" b="1" dirty="0" err="1" smtClean="0">
                <a:solidFill>
                  <a:schemeClr val="tx1">
                    <a:lumMod val="75000"/>
                    <a:lumOff val="25000"/>
                  </a:schemeClr>
                </a:solidFill>
                <a:latin typeface="Roboto Condensed Light" charset="0"/>
              </a:rPr>
              <a:t>National</a:t>
            </a:r>
            <a:r>
              <a:rPr lang="es-ES_tradnl" sz="2400" b="1" dirty="0" smtClean="0">
                <a:solidFill>
                  <a:schemeClr val="tx1">
                    <a:lumMod val="75000"/>
                    <a:lumOff val="25000"/>
                  </a:schemeClr>
                </a:solidFill>
                <a:latin typeface="Roboto Condensed Light" charset="0"/>
              </a:rPr>
              <a:t> </a:t>
            </a:r>
            <a:r>
              <a:rPr lang="es-ES_tradnl" sz="2400" b="1" dirty="0" err="1" smtClean="0">
                <a:solidFill>
                  <a:schemeClr val="tx1">
                    <a:lumMod val="75000"/>
                    <a:lumOff val="25000"/>
                  </a:schemeClr>
                </a:solidFill>
                <a:latin typeface="Roboto Condensed Light" charset="0"/>
              </a:rPr>
              <a:t>Impact</a:t>
            </a:r>
            <a:r>
              <a:rPr lang="es-ES_tradnl" sz="2400" b="1" dirty="0" smtClean="0">
                <a:solidFill>
                  <a:schemeClr val="tx1">
                    <a:lumMod val="75000"/>
                    <a:lumOff val="25000"/>
                  </a:schemeClr>
                </a:solidFill>
                <a:latin typeface="Roboto Condensed Light" charset="0"/>
              </a:rPr>
              <a:t> of </a:t>
            </a:r>
            <a:r>
              <a:rPr lang="es-ES_tradnl" sz="2400" b="1" dirty="0" err="1" smtClean="0">
                <a:solidFill>
                  <a:schemeClr val="tx1">
                    <a:lumMod val="75000"/>
                    <a:lumOff val="25000"/>
                  </a:schemeClr>
                </a:solidFill>
                <a:latin typeface="Roboto Condensed Light" charset="0"/>
              </a:rPr>
              <a:t>Copper</a:t>
            </a:r>
            <a:endParaRPr lang="es-ES_tradnl" sz="2400" b="1" dirty="0">
              <a:solidFill>
                <a:schemeClr val="tx1">
                  <a:lumMod val="75000"/>
                  <a:lumOff val="25000"/>
                </a:schemeClr>
              </a:solidFill>
              <a:latin typeface="Roboto Condensed Light" charset="0"/>
            </a:endParaRPr>
          </a:p>
        </p:txBody>
      </p:sp>
      <p:sp>
        <p:nvSpPr>
          <p:cNvPr id="5" name="Rectángulo 4"/>
          <p:cNvSpPr/>
          <p:nvPr/>
        </p:nvSpPr>
        <p:spPr>
          <a:xfrm>
            <a:off x="179388" y="818631"/>
            <a:ext cx="8169396" cy="1938992"/>
          </a:xfrm>
          <a:prstGeom prst="rect">
            <a:avLst/>
          </a:prstGeom>
        </p:spPr>
        <p:txBody>
          <a:bodyPr wrap="square">
            <a:spAutoFit/>
          </a:bodyPr>
          <a:lstStyle/>
          <a:p>
            <a:pPr marL="285750" indent="-285750" hangingPunct="0">
              <a:buClr>
                <a:srgbClr val="DE4923"/>
              </a:buClr>
              <a:buFont typeface="Arial"/>
              <a:buChar char="•"/>
            </a:pPr>
            <a:r>
              <a:rPr lang="en-US" sz="1200" dirty="0"/>
              <a:t>The national impact of copper production has increased considerably over the last two decades, influencing the design of public policies and the country's macroeconomic stability. </a:t>
            </a:r>
            <a:endParaRPr lang="en-US" sz="1200" dirty="0" smtClean="0"/>
          </a:p>
          <a:p>
            <a:pPr marL="285750" indent="-285750" hangingPunct="0">
              <a:buClr>
                <a:srgbClr val="DE4923"/>
              </a:buClr>
              <a:buFont typeface="Arial"/>
              <a:buChar char="•"/>
            </a:pPr>
            <a:endParaRPr lang="en-US" sz="1200" dirty="0"/>
          </a:p>
          <a:p>
            <a:pPr marL="285750" indent="-285750" hangingPunct="0">
              <a:buClr>
                <a:srgbClr val="DE4923"/>
              </a:buClr>
              <a:buFont typeface="Arial"/>
              <a:buChar char="•"/>
            </a:pPr>
            <a:r>
              <a:rPr lang="en-US" sz="1200" dirty="0" smtClean="0"/>
              <a:t> </a:t>
            </a:r>
            <a:r>
              <a:rPr lang="en-US" sz="1200" dirty="0"/>
              <a:t>Certain fundamental questions arise when this is taken into account:  </a:t>
            </a:r>
            <a:endParaRPr lang="en-US" sz="1200" dirty="0" smtClean="0"/>
          </a:p>
          <a:p>
            <a:pPr marL="742950" lvl="1" indent="-285750" hangingPunct="0">
              <a:buClr>
                <a:srgbClr val="DE4923"/>
              </a:buClr>
              <a:buFont typeface="Arial"/>
              <a:buChar char="•"/>
            </a:pPr>
            <a:endParaRPr lang="en-US" sz="1200" dirty="0"/>
          </a:p>
          <a:p>
            <a:pPr marL="742950" lvl="1" indent="-285750" hangingPunct="0">
              <a:buClr>
                <a:srgbClr val="DE4923"/>
              </a:buClr>
              <a:buFont typeface="Arial"/>
              <a:buChar char="•"/>
            </a:pPr>
            <a:r>
              <a:rPr lang="en-US" sz="1200" dirty="0" smtClean="0"/>
              <a:t>Will </a:t>
            </a:r>
            <a:r>
              <a:rPr lang="en-US" sz="1200" dirty="0"/>
              <a:t>copper continue to be the engine of the Chilean economy?  </a:t>
            </a:r>
            <a:endParaRPr lang="en-US" sz="1200" dirty="0" smtClean="0"/>
          </a:p>
          <a:p>
            <a:pPr marL="742950" lvl="1" indent="-285750" hangingPunct="0">
              <a:buClr>
                <a:srgbClr val="DE4923"/>
              </a:buClr>
              <a:buFont typeface="Arial"/>
              <a:buChar char="•"/>
            </a:pPr>
            <a:endParaRPr lang="en-US" sz="1200" dirty="0"/>
          </a:p>
          <a:p>
            <a:pPr marL="742950" lvl="1" indent="-285750" hangingPunct="0">
              <a:buClr>
                <a:srgbClr val="DE4923"/>
              </a:buClr>
              <a:buFont typeface="Arial"/>
              <a:buChar char="•"/>
            </a:pPr>
            <a:r>
              <a:rPr lang="en-US" sz="1200" dirty="0" smtClean="0"/>
              <a:t>How </a:t>
            </a:r>
            <a:r>
              <a:rPr lang="en-US" sz="1200" dirty="0"/>
              <a:t>long can it continue playing that role?  </a:t>
            </a:r>
            <a:endParaRPr lang="en-US" sz="1200" dirty="0" smtClean="0"/>
          </a:p>
          <a:p>
            <a:pPr marL="742950" lvl="1" indent="-285750" hangingPunct="0">
              <a:buClr>
                <a:srgbClr val="DE4923"/>
              </a:buClr>
              <a:buFont typeface="Arial"/>
              <a:buChar char="•"/>
            </a:pPr>
            <a:endParaRPr lang="en-US" sz="1200" dirty="0"/>
          </a:p>
          <a:p>
            <a:pPr marL="742950" lvl="1" indent="-285750" hangingPunct="0">
              <a:buClr>
                <a:srgbClr val="DE4923"/>
              </a:buClr>
              <a:buFont typeface="Arial"/>
              <a:buChar char="•"/>
            </a:pPr>
            <a:r>
              <a:rPr lang="en-US" sz="1200" dirty="0" smtClean="0"/>
              <a:t>Does </a:t>
            </a:r>
            <a:r>
              <a:rPr lang="en-US" sz="1200" dirty="0"/>
              <a:t>the leap to development depend on this mineral? </a:t>
            </a:r>
            <a:endParaRPr lang="es-ES_tradnl" sz="1200" dirty="0"/>
          </a:p>
        </p:txBody>
      </p:sp>
      <p:sp>
        <p:nvSpPr>
          <p:cNvPr id="6" name="Rectángulo 5"/>
          <p:cNvSpPr/>
          <p:nvPr/>
        </p:nvSpPr>
        <p:spPr>
          <a:xfrm>
            <a:off x="278818" y="3077679"/>
            <a:ext cx="8171189" cy="1369606"/>
          </a:xfrm>
          <a:prstGeom prst="rect">
            <a:avLst/>
          </a:prstGeom>
        </p:spPr>
        <p:txBody>
          <a:bodyPr wrap="square">
            <a:spAutoFit/>
          </a:bodyPr>
          <a:lstStyle/>
          <a:p>
            <a:pPr algn="ctr"/>
            <a:endParaRPr lang="es-ES" sz="1100" dirty="0" smtClean="0"/>
          </a:p>
          <a:p>
            <a:pPr algn="ctr"/>
            <a:r>
              <a:rPr lang="es-ES" sz="2400" b="1" dirty="0">
                <a:solidFill>
                  <a:srgbClr val="2271C4"/>
                </a:solidFill>
                <a:latin typeface="Calibri"/>
                <a:ea typeface="+mj-ea"/>
                <a:cs typeface="Calibri"/>
              </a:rPr>
              <a:t>Can </a:t>
            </a:r>
            <a:r>
              <a:rPr lang="es-ES" sz="2400" b="1" dirty="0" err="1">
                <a:solidFill>
                  <a:srgbClr val="2271C4"/>
                </a:solidFill>
                <a:latin typeface="Calibri"/>
                <a:ea typeface="+mj-ea"/>
                <a:cs typeface="Calibri"/>
              </a:rPr>
              <a:t>copper</a:t>
            </a:r>
            <a:r>
              <a:rPr lang="es-ES" sz="2400" b="1" dirty="0">
                <a:solidFill>
                  <a:srgbClr val="2271C4"/>
                </a:solidFill>
                <a:latin typeface="Calibri"/>
                <a:ea typeface="+mj-ea"/>
                <a:cs typeface="Calibri"/>
              </a:rPr>
              <a:t> </a:t>
            </a:r>
            <a:r>
              <a:rPr lang="es-ES" sz="2400" b="1" dirty="0" err="1">
                <a:solidFill>
                  <a:srgbClr val="2271C4"/>
                </a:solidFill>
                <a:latin typeface="Calibri"/>
                <a:ea typeface="+mj-ea"/>
                <a:cs typeface="Calibri"/>
              </a:rPr>
              <a:t>assume</a:t>
            </a:r>
            <a:r>
              <a:rPr lang="es-ES" sz="2400" b="1" dirty="0">
                <a:solidFill>
                  <a:srgbClr val="2271C4"/>
                </a:solidFill>
                <a:latin typeface="Calibri"/>
                <a:ea typeface="+mj-ea"/>
                <a:cs typeface="Calibri"/>
              </a:rPr>
              <a:t> a new role in </a:t>
            </a:r>
            <a:r>
              <a:rPr lang="es-ES" sz="2400" b="1" dirty="0" err="1">
                <a:solidFill>
                  <a:srgbClr val="2271C4"/>
                </a:solidFill>
                <a:latin typeface="Calibri"/>
                <a:ea typeface="+mj-ea"/>
                <a:cs typeface="Calibri"/>
              </a:rPr>
              <a:t>the</a:t>
            </a:r>
            <a:r>
              <a:rPr lang="es-ES" sz="2400" b="1" dirty="0">
                <a:solidFill>
                  <a:srgbClr val="2271C4"/>
                </a:solidFill>
                <a:latin typeface="Calibri"/>
                <a:ea typeface="+mj-ea"/>
                <a:cs typeface="Calibri"/>
              </a:rPr>
              <a:t> </a:t>
            </a:r>
            <a:r>
              <a:rPr lang="es-ES" sz="2400" b="1" dirty="0" err="1">
                <a:solidFill>
                  <a:srgbClr val="2271C4"/>
                </a:solidFill>
                <a:latin typeface="Calibri"/>
                <a:ea typeface="+mj-ea"/>
                <a:cs typeface="Calibri"/>
              </a:rPr>
              <a:t>country's</a:t>
            </a:r>
            <a:r>
              <a:rPr lang="es-ES" sz="2400" b="1" dirty="0">
                <a:solidFill>
                  <a:srgbClr val="2271C4"/>
                </a:solidFill>
                <a:latin typeface="Calibri"/>
                <a:ea typeface="+mj-ea"/>
                <a:cs typeface="Calibri"/>
              </a:rPr>
              <a:t> </a:t>
            </a:r>
            <a:r>
              <a:rPr lang="es-ES" sz="2400" b="1" dirty="0" err="1">
                <a:solidFill>
                  <a:srgbClr val="2271C4"/>
                </a:solidFill>
                <a:latin typeface="Calibri"/>
                <a:ea typeface="+mj-ea"/>
                <a:cs typeface="Calibri"/>
              </a:rPr>
              <a:t>development</a:t>
            </a:r>
            <a:r>
              <a:rPr lang="es-ES" sz="2400" b="1" dirty="0">
                <a:solidFill>
                  <a:srgbClr val="2271C4"/>
                </a:solidFill>
                <a:latin typeface="Calibri"/>
                <a:ea typeface="+mj-ea"/>
                <a:cs typeface="Calibri"/>
              </a:rPr>
              <a:t> and </a:t>
            </a:r>
            <a:r>
              <a:rPr lang="es-ES" sz="2400" b="1" dirty="0" err="1">
                <a:solidFill>
                  <a:srgbClr val="2271C4"/>
                </a:solidFill>
                <a:latin typeface="Calibri"/>
                <a:ea typeface="+mj-ea"/>
                <a:cs typeface="Calibri"/>
              </a:rPr>
              <a:t>contribute</a:t>
            </a:r>
            <a:r>
              <a:rPr lang="es-ES" sz="2400" b="1" dirty="0">
                <a:solidFill>
                  <a:srgbClr val="2271C4"/>
                </a:solidFill>
                <a:latin typeface="Calibri"/>
                <a:ea typeface="+mj-ea"/>
                <a:cs typeface="Calibri"/>
              </a:rPr>
              <a:t> </a:t>
            </a:r>
            <a:r>
              <a:rPr lang="es-ES" sz="2400" b="1" dirty="0" err="1">
                <a:solidFill>
                  <a:srgbClr val="2271C4"/>
                </a:solidFill>
                <a:latin typeface="Calibri"/>
                <a:ea typeface="+mj-ea"/>
                <a:cs typeface="Calibri"/>
              </a:rPr>
              <a:t>to</a:t>
            </a:r>
            <a:r>
              <a:rPr lang="es-ES" sz="2400" b="1" dirty="0">
                <a:solidFill>
                  <a:srgbClr val="2271C4"/>
                </a:solidFill>
                <a:latin typeface="Calibri"/>
                <a:ea typeface="+mj-ea"/>
                <a:cs typeface="Calibri"/>
              </a:rPr>
              <a:t> </a:t>
            </a:r>
            <a:r>
              <a:rPr lang="es-ES" sz="2400" b="1" dirty="0" err="1">
                <a:solidFill>
                  <a:srgbClr val="2271C4"/>
                </a:solidFill>
                <a:latin typeface="Calibri"/>
                <a:ea typeface="+mj-ea"/>
                <a:cs typeface="Calibri"/>
              </a:rPr>
              <a:t>the</a:t>
            </a:r>
            <a:r>
              <a:rPr lang="es-ES" sz="2400" b="1" dirty="0">
                <a:solidFill>
                  <a:srgbClr val="2271C4"/>
                </a:solidFill>
                <a:latin typeface="Calibri"/>
                <a:ea typeface="+mj-ea"/>
                <a:cs typeface="Calibri"/>
              </a:rPr>
              <a:t> </a:t>
            </a:r>
            <a:r>
              <a:rPr lang="es-ES" sz="2400" b="1" dirty="0" err="1">
                <a:solidFill>
                  <a:srgbClr val="2271C4"/>
                </a:solidFill>
                <a:latin typeface="Calibri"/>
                <a:ea typeface="+mj-ea"/>
                <a:cs typeface="Calibri"/>
              </a:rPr>
              <a:t>generation</a:t>
            </a:r>
            <a:r>
              <a:rPr lang="es-ES" sz="2400" b="1" dirty="0">
                <a:solidFill>
                  <a:srgbClr val="2271C4"/>
                </a:solidFill>
                <a:latin typeface="Calibri"/>
                <a:ea typeface="+mj-ea"/>
                <a:cs typeface="Calibri"/>
              </a:rPr>
              <a:t> of </a:t>
            </a:r>
            <a:r>
              <a:rPr lang="es-ES" sz="2400" b="1" dirty="0" err="1">
                <a:solidFill>
                  <a:srgbClr val="2271C4"/>
                </a:solidFill>
                <a:latin typeface="Calibri"/>
                <a:ea typeface="+mj-ea"/>
                <a:cs typeface="Calibri"/>
              </a:rPr>
              <a:t>technological</a:t>
            </a:r>
            <a:r>
              <a:rPr lang="es-ES" sz="2400" b="1" dirty="0">
                <a:solidFill>
                  <a:srgbClr val="2271C4"/>
                </a:solidFill>
                <a:latin typeface="Calibri"/>
                <a:ea typeface="+mj-ea"/>
                <a:cs typeface="Calibri"/>
              </a:rPr>
              <a:t> </a:t>
            </a:r>
            <a:r>
              <a:rPr lang="es-ES" sz="2400" b="1" dirty="0" err="1">
                <a:solidFill>
                  <a:srgbClr val="2271C4"/>
                </a:solidFill>
                <a:latin typeface="Calibri"/>
                <a:ea typeface="+mj-ea"/>
                <a:cs typeface="Calibri"/>
              </a:rPr>
              <a:t>innovation</a:t>
            </a:r>
            <a:r>
              <a:rPr lang="es-ES" sz="2400" b="1" dirty="0">
                <a:solidFill>
                  <a:srgbClr val="2271C4"/>
                </a:solidFill>
                <a:latin typeface="Calibri"/>
                <a:ea typeface="+mj-ea"/>
                <a:cs typeface="Calibri"/>
              </a:rPr>
              <a:t> and </a:t>
            </a:r>
            <a:r>
              <a:rPr lang="es-ES" sz="2400" b="1" dirty="0" err="1">
                <a:solidFill>
                  <a:srgbClr val="2271C4"/>
                </a:solidFill>
                <a:latin typeface="Calibri"/>
                <a:ea typeface="+mj-ea"/>
                <a:cs typeface="Calibri"/>
              </a:rPr>
              <a:t>productive</a:t>
            </a:r>
            <a:r>
              <a:rPr lang="es-ES" sz="2400" b="1" dirty="0">
                <a:solidFill>
                  <a:srgbClr val="2271C4"/>
                </a:solidFill>
                <a:latin typeface="Calibri"/>
                <a:ea typeface="+mj-ea"/>
                <a:cs typeface="Calibri"/>
              </a:rPr>
              <a:t> </a:t>
            </a:r>
            <a:r>
              <a:rPr lang="es-ES" sz="2400" b="1" dirty="0" err="1">
                <a:solidFill>
                  <a:srgbClr val="2271C4"/>
                </a:solidFill>
                <a:latin typeface="Calibri"/>
                <a:ea typeface="+mj-ea"/>
                <a:cs typeface="Calibri"/>
              </a:rPr>
              <a:t>diversification</a:t>
            </a:r>
            <a:r>
              <a:rPr lang="es-ES" sz="2400" b="1" dirty="0">
                <a:solidFill>
                  <a:srgbClr val="2271C4"/>
                </a:solidFill>
                <a:latin typeface="Calibri"/>
                <a:ea typeface="+mj-ea"/>
                <a:cs typeface="Calibri"/>
              </a:rPr>
              <a:t>?</a:t>
            </a:r>
          </a:p>
        </p:txBody>
      </p:sp>
    </p:spTree>
    <p:extLst>
      <p:ext uri="{BB962C8B-B14F-4D97-AF65-F5344CB8AC3E}">
        <p14:creationId xmlns:p14="http://schemas.microsoft.com/office/powerpoint/2010/main" val="315107713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702976957"/>
              </p:ext>
            </p:extLst>
          </p:nvPr>
        </p:nvGraphicFramePr>
        <p:xfrm>
          <a:off x="179388" y="1021319"/>
          <a:ext cx="8748464"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1139" name="CuadroTexto 3"/>
          <p:cNvSpPr txBox="1">
            <a:spLocks noChangeArrowheads="1"/>
          </p:cNvSpPr>
          <p:nvPr/>
        </p:nvSpPr>
        <p:spPr bwMode="auto">
          <a:xfrm>
            <a:off x="395288" y="1869787"/>
            <a:ext cx="12239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s-ES" b="1" dirty="0">
                <a:solidFill>
                  <a:srgbClr val="2271C4"/>
                </a:solidFill>
              </a:rPr>
              <a:t>MAY</a:t>
            </a:r>
          </a:p>
          <a:p>
            <a:pPr algn="ctr" eaLnBrk="1" hangingPunct="1"/>
            <a:r>
              <a:rPr lang="es-ES" b="1" dirty="0">
                <a:solidFill>
                  <a:srgbClr val="2271C4"/>
                </a:solidFill>
              </a:rPr>
              <a:t>2014</a:t>
            </a:r>
          </a:p>
        </p:txBody>
      </p:sp>
      <p:sp>
        <p:nvSpPr>
          <p:cNvPr id="91140" name="CuadroTexto 4"/>
          <p:cNvSpPr txBox="1">
            <a:spLocks noChangeArrowheads="1"/>
          </p:cNvSpPr>
          <p:nvPr/>
        </p:nvSpPr>
        <p:spPr bwMode="auto">
          <a:xfrm>
            <a:off x="2366963" y="1869787"/>
            <a:ext cx="8366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s-ES" b="1">
                <a:solidFill>
                  <a:srgbClr val="2271C4"/>
                </a:solidFill>
              </a:rPr>
              <a:t>JUNE</a:t>
            </a:r>
          </a:p>
          <a:p>
            <a:pPr algn="ctr" eaLnBrk="1" hangingPunct="1"/>
            <a:r>
              <a:rPr lang="es-ES" b="1">
                <a:solidFill>
                  <a:srgbClr val="2271C4"/>
                </a:solidFill>
              </a:rPr>
              <a:t>2014</a:t>
            </a:r>
          </a:p>
        </p:txBody>
      </p:sp>
      <p:sp>
        <p:nvSpPr>
          <p:cNvPr id="91141" name="CuadroTexto 5"/>
          <p:cNvSpPr txBox="1">
            <a:spLocks noChangeArrowheads="1"/>
          </p:cNvSpPr>
          <p:nvPr/>
        </p:nvSpPr>
        <p:spPr bwMode="auto">
          <a:xfrm>
            <a:off x="3851275" y="1869787"/>
            <a:ext cx="12969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s-ES" b="1">
                <a:solidFill>
                  <a:srgbClr val="2271C4"/>
                </a:solidFill>
              </a:rPr>
              <a:t>DECEMBER2014</a:t>
            </a:r>
          </a:p>
        </p:txBody>
      </p:sp>
      <p:sp>
        <p:nvSpPr>
          <p:cNvPr id="91142" name="CuadroTexto 6"/>
          <p:cNvSpPr txBox="1">
            <a:spLocks noChangeArrowheads="1"/>
          </p:cNvSpPr>
          <p:nvPr/>
        </p:nvSpPr>
        <p:spPr bwMode="auto">
          <a:xfrm>
            <a:off x="5580064" y="1869787"/>
            <a:ext cx="11144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s-ES" b="1">
                <a:solidFill>
                  <a:srgbClr val="2271C4"/>
                </a:solidFill>
              </a:rPr>
              <a:t>JANUARY</a:t>
            </a:r>
          </a:p>
          <a:p>
            <a:pPr algn="ctr" eaLnBrk="1" hangingPunct="1"/>
            <a:r>
              <a:rPr lang="es-ES" b="1">
                <a:solidFill>
                  <a:srgbClr val="2271C4"/>
                </a:solidFill>
              </a:rPr>
              <a:t>2015</a:t>
            </a:r>
          </a:p>
        </p:txBody>
      </p:sp>
      <p:sp>
        <p:nvSpPr>
          <p:cNvPr id="91143" name="CuadroTexto 7"/>
          <p:cNvSpPr txBox="1">
            <a:spLocks noChangeArrowheads="1"/>
          </p:cNvSpPr>
          <p:nvPr/>
        </p:nvSpPr>
        <p:spPr bwMode="auto">
          <a:xfrm>
            <a:off x="7129464" y="1869787"/>
            <a:ext cx="1258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s-ES" b="1" dirty="0">
                <a:solidFill>
                  <a:srgbClr val="DE4923"/>
                </a:solidFill>
              </a:rPr>
              <a:t>DECEMBER</a:t>
            </a:r>
          </a:p>
          <a:p>
            <a:pPr algn="ctr" eaLnBrk="1" hangingPunct="1"/>
            <a:r>
              <a:rPr lang="es-ES" b="1" dirty="0">
                <a:solidFill>
                  <a:srgbClr val="DE4923"/>
                </a:solidFill>
              </a:rPr>
              <a:t>2015</a:t>
            </a:r>
          </a:p>
        </p:txBody>
      </p:sp>
      <p:sp>
        <p:nvSpPr>
          <p:cNvPr id="91145" name="Título 1"/>
          <p:cNvSpPr txBox="1">
            <a:spLocks/>
          </p:cNvSpPr>
          <p:nvPr/>
        </p:nvSpPr>
        <p:spPr bwMode="auto">
          <a:xfrm>
            <a:off x="179388" y="86916"/>
            <a:ext cx="8280400"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Calibri" charset="0"/>
                <a:ea typeface="MS PGothic" charset="0"/>
                <a:cs typeface="MS PGothic" charset="0"/>
              </a:defRPr>
            </a:lvl1pPr>
            <a:lvl2pPr marL="742950" indent="-285750" defTabSz="457200" eaLnBrk="0" hangingPunct="0">
              <a:defRPr>
                <a:solidFill>
                  <a:schemeClr val="tx1"/>
                </a:solidFill>
                <a:latin typeface="Calibri" charset="0"/>
                <a:ea typeface="MS PGothic" charset="0"/>
                <a:cs typeface="MS PGothic" charset="0"/>
              </a:defRPr>
            </a:lvl2pPr>
            <a:lvl3pPr marL="1143000" indent="-228600" defTabSz="457200" eaLnBrk="0" hangingPunct="0">
              <a:defRPr>
                <a:solidFill>
                  <a:schemeClr val="tx1"/>
                </a:solidFill>
                <a:latin typeface="Calibri" charset="0"/>
                <a:ea typeface="MS PGothic" charset="0"/>
                <a:cs typeface="MS PGothic" charset="0"/>
              </a:defRPr>
            </a:lvl3pPr>
            <a:lvl4pPr marL="1600200" indent="-228600" defTabSz="457200" eaLnBrk="0" hangingPunct="0">
              <a:defRPr>
                <a:solidFill>
                  <a:schemeClr val="tx1"/>
                </a:solidFill>
                <a:latin typeface="Calibri" charset="0"/>
                <a:ea typeface="MS PGothic" charset="0"/>
                <a:cs typeface="MS PGothic" charset="0"/>
              </a:defRPr>
            </a:lvl4pPr>
            <a:lvl5pPr marL="2057400" indent="-228600" defTabSz="4572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lnSpc>
                <a:spcPct val="130000"/>
              </a:lnSpc>
            </a:pPr>
            <a:r>
              <a:rPr lang="es-ES_tradnl" sz="2400" b="1" dirty="0" err="1">
                <a:solidFill>
                  <a:schemeClr val="tx1">
                    <a:lumMod val="75000"/>
                    <a:lumOff val="25000"/>
                  </a:schemeClr>
                </a:solidFill>
                <a:latin typeface="Roboto Condensed Light" charset="0"/>
              </a:rPr>
              <a:t>The</a:t>
            </a:r>
            <a:r>
              <a:rPr lang="es-ES_tradnl" sz="2400" b="1" dirty="0">
                <a:solidFill>
                  <a:schemeClr val="tx1">
                    <a:lumMod val="75000"/>
                    <a:lumOff val="25000"/>
                  </a:schemeClr>
                </a:solidFill>
                <a:latin typeface="Roboto Condensed Light" charset="0"/>
              </a:rPr>
              <a:t> </a:t>
            </a:r>
            <a:r>
              <a:rPr lang="es-ES_tradnl" sz="2400" b="1" dirty="0" err="1">
                <a:solidFill>
                  <a:schemeClr val="tx1">
                    <a:lumMod val="75000"/>
                    <a:lumOff val="25000"/>
                  </a:schemeClr>
                </a:solidFill>
                <a:latin typeface="Roboto Condensed Light" charset="0"/>
              </a:rPr>
              <a:t>future</a:t>
            </a:r>
            <a:r>
              <a:rPr lang="es-ES_tradnl" sz="2400" b="1" dirty="0">
                <a:solidFill>
                  <a:schemeClr val="tx1">
                    <a:lumMod val="75000"/>
                    <a:lumOff val="25000"/>
                  </a:schemeClr>
                </a:solidFill>
                <a:latin typeface="Roboto Condensed Light" charset="0"/>
              </a:rPr>
              <a:t> of </a:t>
            </a:r>
            <a:r>
              <a:rPr lang="es-ES_tradnl" sz="2400" b="1" dirty="0" err="1">
                <a:solidFill>
                  <a:schemeClr val="tx1">
                    <a:lumMod val="75000"/>
                    <a:lumOff val="25000"/>
                  </a:schemeClr>
                </a:solidFill>
                <a:latin typeface="Roboto Condensed Light" charset="0"/>
              </a:rPr>
              <a:t>mining</a:t>
            </a:r>
            <a:r>
              <a:rPr lang="es-ES_tradnl" sz="2400" b="1" dirty="0">
                <a:solidFill>
                  <a:schemeClr val="tx1">
                    <a:lumMod val="75000"/>
                    <a:lumOff val="25000"/>
                  </a:schemeClr>
                </a:solidFill>
                <a:latin typeface="Roboto Condensed Light" charset="0"/>
              </a:rPr>
              <a:t> </a:t>
            </a:r>
            <a:r>
              <a:rPr lang="es-ES_tradnl" sz="2400" b="1" dirty="0" err="1">
                <a:solidFill>
                  <a:schemeClr val="tx1">
                    <a:lumMod val="75000"/>
                    <a:lumOff val="25000"/>
                  </a:schemeClr>
                </a:solidFill>
                <a:latin typeface="Roboto Condensed Light" charset="0"/>
              </a:rPr>
              <a:t>is</a:t>
            </a:r>
            <a:r>
              <a:rPr lang="es-ES_tradnl" sz="2400" b="1" dirty="0">
                <a:solidFill>
                  <a:schemeClr val="tx1">
                    <a:lumMod val="75000"/>
                    <a:lumOff val="25000"/>
                  </a:schemeClr>
                </a:solidFill>
                <a:latin typeface="Roboto Condensed Light" charset="0"/>
              </a:rPr>
              <a:t> </a:t>
            </a:r>
            <a:r>
              <a:rPr lang="es-ES_tradnl" sz="2400" b="1" dirty="0" err="1">
                <a:solidFill>
                  <a:schemeClr val="tx1">
                    <a:lumMod val="75000"/>
                    <a:lumOff val="25000"/>
                  </a:schemeClr>
                </a:solidFill>
                <a:latin typeface="Roboto Condensed Light" charset="0"/>
              </a:rPr>
              <a:t>today’s</a:t>
            </a:r>
            <a:r>
              <a:rPr lang="es-ES_tradnl" sz="2400" b="1" dirty="0">
                <a:solidFill>
                  <a:schemeClr val="tx1">
                    <a:lumMod val="75000"/>
                    <a:lumOff val="25000"/>
                  </a:schemeClr>
                </a:solidFill>
                <a:latin typeface="Roboto Condensed Light" charset="0"/>
              </a:rPr>
              <a:t> </a:t>
            </a:r>
            <a:r>
              <a:rPr lang="es-ES_tradnl" sz="2400" b="1" dirty="0" err="1">
                <a:solidFill>
                  <a:schemeClr val="tx1">
                    <a:lumMod val="75000"/>
                    <a:lumOff val="25000"/>
                  </a:schemeClr>
                </a:solidFill>
                <a:latin typeface="Roboto Condensed Light" charset="0"/>
              </a:rPr>
              <a:t>task</a:t>
            </a:r>
            <a:endParaRPr lang="es-ES_tradnl" sz="2400" b="1" dirty="0">
              <a:solidFill>
                <a:schemeClr val="tx1">
                  <a:lumMod val="75000"/>
                  <a:lumOff val="25000"/>
                </a:schemeClr>
              </a:solidFill>
              <a:latin typeface="Roboto Condensed Light" charset="0"/>
            </a:endParaRPr>
          </a:p>
        </p:txBody>
      </p:sp>
    </p:spTree>
    <p:extLst>
      <p:ext uri="{BB962C8B-B14F-4D97-AF65-F5344CB8AC3E}">
        <p14:creationId xmlns:p14="http://schemas.microsoft.com/office/powerpoint/2010/main" val="6764837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79388" y="188913"/>
            <a:ext cx="738028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Calibri" charset="0"/>
                <a:ea typeface="MS PGothic" charset="0"/>
                <a:cs typeface="MS PGothic" charset="0"/>
              </a:defRPr>
            </a:lvl1pPr>
            <a:lvl2pPr marL="742950" indent="-285750" defTabSz="457200" eaLnBrk="0" hangingPunct="0">
              <a:defRPr>
                <a:solidFill>
                  <a:schemeClr val="tx1"/>
                </a:solidFill>
                <a:latin typeface="Calibri" charset="0"/>
                <a:ea typeface="MS PGothic" charset="0"/>
                <a:cs typeface="MS PGothic" charset="0"/>
              </a:defRPr>
            </a:lvl2pPr>
            <a:lvl3pPr marL="1143000" indent="-228600" defTabSz="457200" eaLnBrk="0" hangingPunct="0">
              <a:defRPr>
                <a:solidFill>
                  <a:schemeClr val="tx1"/>
                </a:solidFill>
                <a:latin typeface="Calibri" charset="0"/>
                <a:ea typeface="MS PGothic" charset="0"/>
                <a:cs typeface="MS PGothic" charset="0"/>
              </a:defRPr>
            </a:lvl3pPr>
            <a:lvl4pPr marL="1600200" indent="-228600" defTabSz="457200" eaLnBrk="0" hangingPunct="0">
              <a:defRPr>
                <a:solidFill>
                  <a:schemeClr val="tx1"/>
                </a:solidFill>
                <a:latin typeface="Calibri" charset="0"/>
                <a:ea typeface="MS PGothic" charset="0"/>
                <a:cs typeface="MS PGothic" charset="0"/>
              </a:defRPr>
            </a:lvl4pPr>
            <a:lvl5pPr marL="2057400" indent="-228600" defTabSz="4572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s-CL" sz="2900" dirty="0">
                <a:solidFill>
                  <a:srgbClr val="404040"/>
                </a:solidFill>
                <a:latin typeface="Roboto Condensed Light" charset="0"/>
              </a:rPr>
              <a:t>An Inclusive and Inspiring Vision</a:t>
            </a:r>
          </a:p>
        </p:txBody>
      </p:sp>
      <p:sp>
        <p:nvSpPr>
          <p:cNvPr id="5" name="CuadroTexto 1"/>
          <p:cNvSpPr txBox="1">
            <a:spLocks noChangeArrowheads="1"/>
          </p:cNvSpPr>
          <p:nvPr/>
        </p:nvSpPr>
        <p:spPr bwMode="auto">
          <a:xfrm>
            <a:off x="391054" y="1435096"/>
            <a:ext cx="6408738"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just" eaLnBrk="1" hangingPunct="1"/>
            <a:r>
              <a:rPr lang="es-ES" sz="2400" b="1" dirty="0">
                <a:solidFill>
                  <a:srgbClr val="193C88"/>
                </a:solidFill>
              </a:rPr>
              <a:t>VIRTUOUS MINING</a:t>
            </a:r>
            <a:r>
              <a:rPr lang="es-ES" dirty="0"/>
              <a:t>, </a:t>
            </a:r>
            <a:r>
              <a:rPr lang="es-ES" dirty="0" err="1"/>
              <a:t>by</a:t>
            </a:r>
            <a:r>
              <a:rPr lang="es-ES" dirty="0"/>
              <a:t> </a:t>
            </a:r>
            <a:r>
              <a:rPr lang="es-ES" dirty="0" err="1"/>
              <a:t>strengthening</a:t>
            </a:r>
            <a:r>
              <a:rPr lang="es-ES" dirty="0"/>
              <a:t> </a:t>
            </a:r>
            <a:r>
              <a:rPr lang="es-ES" b="1" dirty="0" err="1">
                <a:solidFill>
                  <a:srgbClr val="226FAF"/>
                </a:solidFill>
              </a:rPr>
              <a:t>competitiveness</a:t>
            </a:r>
            <a:r>
              <a:rPr lang="es-ES" dirty="0"/>
              <a:t> and </a:t>
            </a:r>
            <a:r>
              <a:rPr lang="es-ES" b="1" dirty="0" err="1">
                <a:solidFill>
                  <a:srgbClr val="226FAF"/>
                </a:solidFill>
              </a:rPr>
              <a:t>productivity</a:t>
            </a:r>
            <a:r>
              <a:rPr lang="es-ES" dirty="0"/>
              <a:t> </a:t>
            </a:r>
            <a:r>
              <a:rPr lang="es-ES" dirty="0" err="1"/>
              <a:t>it</a:t>
            </a:r>
            <a:r>
              <a:rPr lang="es-ES" dirty="0"/>
              <a:t> </a:t>
            </a:r>
            <a:r>
              <a:rPr lang="es-ES" dirty="0" err="1"/>
              <a:t>generates</a:t>
            </a:r>
            <a:r>
              <a:rPr lang="es-ES" dirty="0"/>
              <a:t> </a:t>
            </a:r>
            <a:r>
              <a:rPr lang="es-ES" dirty="0" err="1"/>
              <a:t>conditions</a:t>
            </a:r>
            <a:r>
              <a:rPr lang="es-ES" dirty="0"/>
              <a:t> </a:t>
            </a:r>
            <a:r>
              <a:rPr lang="es-ES" dirty="0" err="1"/>
              <a:t>that</a:t>
            </a:r>
            <a:r>
              <a:rPr lang="es-ES" dirty="0"/>
              <a:t> </a:t>
            </a:r>
            <a:r>
              <a:rPr lang="es-ES" dirty="0" err="1"/>
              <a:t>enable</a:t>
            </a:r>
            <a:r>
              <a:rPr lang="es-ES" dirty="0"/>
              <a:t> </a:t>
            </a:r>
            <a:r>
              <a:rPr lang="es-ES" dirty="0" err="1"/>
              <a:t>the</a:t>
            </a:r>
            <a:r>
              <a:rPr lang="es-ES" dirty="0"/>
              <a:t> </a:t>
            </a:r>
            <a:r>
              <a:rPr lang="es-ES" dirty="0" err="1"/>
              <a:t>emergence</a:t>
            </a:r>
            <a:r>
              <a:rPr lang="es-ES" dirty="0"/>
              <a:t> of a </a:t>
            </a:r>
            <a:r>
              <a:rPr lang="es-ES" dirty="0" err="1"/>
              <a:t>robust</a:t>
            </a:r>
            <a:r>
              <a:rPr lang="es-ES" dirty="0"/>
              <a:t> </a:t>
            </a:r>
            <a:r>
              <a:rPr lang="es-ES" b="1" dirty="0" err="1">
                <a:solidFill>
                  <a:srgbClr val="226FAF"/>
                </a:solidFill>
              </a:rPr>
              <a:t>innovation</a:t>
            </a:r>
            <a:r>
              <a:rPr lang="es-ES" dirty="0"/>
              <a:t> </a:t>
            </a:r>
            <a:r>
              <a:rPr lang="es-ES" b="1" dirty="0" err="1">
                <a:solidFill>
                  <a:srgbClr val="226FAF"/>
                </a:solidFill>
              </a:rPr>
              <a:t>ecosystem</a:t>
            </a:r>
            <a:r>
              <a:rPr lang="es-ES" dirty="0"/>
              <a:t> </a:t>
            </a:r>
            <a:r>
              <a:rPr lang="es-ES" dirty="0" err="1"/>
              <a:t>fostering</a:t>
            </a:r>
            <a:r>
              <a:rPr lang="es-ES" dirty="0"/>
              <a:t> and </a:t>
            </a:r>
            <a:r>
              <a:rPr lang="es-ES" dirty="0" err="1"/>
              <a:t>accelerating</a:t>
            </a:r>
            <a:r>
              <a:rPr lang="es-ES" dirty="0"/>
              <a:t> a </a:t>
            </a:r>
            <a:r>
              <a:rPr lang="es-ES" b="1" dirty="0" err="1">
                <a:solidFill>
                  <a:srgbClr val="226FAF"/>
                </a:solidFill>
              </a:rPr>
              <a:t>knowledge</a:t>
            </a:r>
            <a:r>
              <a:rPr lang="es-ES" b="1" dirty="0">
                <a:solidFill>
                  <a:srgbClr val="226FAF"/>
                </a:solidFill>
              </a:rPr>
              <a:t> </a:t>
            </a:r>
            <a:r>
              <a:rPr lang="es-ES" b="1" dirty="0" err="1">
                <a:solidFill>
                  <a:srgbClr val="226FAF"/>
                </a:solidFill>
              </a:rPr>
              <a:t>economy</a:t>
            </a:r>
            <a:r>
              <a:rPr lang="es-ES" dirty="0"/>
              <a:t>. </a:t>
            </a:r>
            <a:endParaRPr lang="es-ES" sz="1600" b="1" dirty="0">
              <a:solidFill>
                <a:srgbClr val="226FAF"/>
              </a:solidFill>
            </a:endParaRPr>
          </a:p>
        </p:txBody>
      </p:sp>
      <p:sp>
        <p:nvSpPr>
          <p:cNvPr id="6" name="CuadroTexto 24"/>
          <p:cNvSpPr txBox="1">
            <a:spLocks noChangeArrowheads="1"/>
          </p:cNvSpPr>
          <p:nvPr/>
        </p:nvSpPr>
        <p:spPr bwMode="auto">
          <a:xfrm>
            <a:off x="391054" y="4126205"/>
            <a:ext cx="69135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es-ES" sz="2400" b="1" dirty="0">
                <a:solidFill>
                  <a:srgbClr val="F78D2F"/>
                </a:solidFill>
              </a:rPr>
              <a:t>INCLUSIVE MINING</a:t>
            </a:r>
            <a:r>
              <a:rPr lang="es-ES" dirty="0">
                <a:solidFill>
                  <a:srgbClr val="F78D2F"/>
                </a:solidFill>
              </a:rPr>
              <a:t>, </a:t>
            </a:r>
            <a:r>
              <a:rPr lang="es-ES" dirty="0" err="1"/>
              <a:t>favors</a:t>
            </a:r>
            <a:r>
              <a:rPr lang="es-ES" dirty="0"/>
              <a:t> </a:t>
            </a:r>
            <a:r>
              <a:rPr lang="es-ES" dirty="0" err="1"/>
              <a:t>the</a:t>
            </a:r>
            <a:r>
              <a:rPr lang="es-ES" dirty="0"/>
              <a:t> </a:t>
            </a:r>
            <a:r>
              <a:rPr lang="es-ES" sz="2000" b="1" dirty="0" err="1">
                <a:solidFill>
                  <a:srgbClr val="BD6F1F"/>
                </a:solidFill>
              </a:rPr>
              <a:t>participation</a:t>
            </a:r>
            <a:r>
              <a:rPr lang="es-ES" dirty="0"/>
              <a:t> of </a:t>
            </a:r>
            <a:r>
              <a:rPr lang="es-ES" sz="2000" b="1" dirty="0" err="1">
                <a:solidFill>
                  <a:srgbClr val="BD6F1F"/>
                </a:solidFill>
              </a:rPr>
              <a:t>communities</a:t>
            </a:r>
            <a:r>
              <a:rPr lang="es-ES" dirty="0"/>
              <a:t> </a:t>
            </a:r>
            <a:r>
              <a:rPr lang="es-ES" dirty="0" err="1"/>
              <a:t>on</a:t>
            </a:r>
            <a:r>
              <a:rPr lang="es-ES" dirty="0"/>
              <a:t> </a:t>
            </a:r>
            <a:r>
              <a:rPr lang="es-ES" dirty="0" err="1"/>
              <a:t>generated</a:t>
            </a:r>
            <a:r>
              <a:rPr lang="es-ES" dirty="0"/>
              <a:t> </a:t>
            </a:r>
            <a:r>
              <a:rPr lang="es-ES" sz="2000" b="1" dirty="0" err="1">
                <a:solidFill>
                  <a:srgbClr val="BD6F1F"/>
                </a:solidFill>
              </a:rPr>
              <a:t>benefits</a:t>
            </a:r>
            <a:r>
              <a:rPr lang="es-ES" dirty="0"/>
              <a:t>. </a:t>
            </a:r>
          </a:p>
        </p:txBody>
      </p:sp>
      <p:sp>
        <p:nvSpPr>
          <p:cNvPr id="7" name="CuadroTexto 25"/>
          <p:cNvSpPr txBox="1">
            <a:spLocks noChangeArrowheads="1"/>
          </p:cNvSpPr>
          <p:nvPr/>
        </p:nvSpPr>
        <p:spPr bwMode="auto">
          <a:xfrm>
            <a:off x="391054" y="3135308"/>
            <a:ext cx="66675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es-ES" sz="2400" b="1" dirty="0">
                <a:solidFill>
                  <a:srgbClr val="92A42A"/>
                </a:solidFill>
              </a:rPr>
              <a:t>SUSTAINABLE MINING</a:t>
            </a:r>
            <a:r>
              <a:rPr lang="es-ES" sz="1600" dirty="0">
                <a:solidFill>
                  <a:srgbClr val="92A42A"/>
                </a:solidFill>
              </a:rPr>
              <a:t>, </a:t>
            </a:r>
            <a:r>
              <a:rPr lang="es-ES" sz="2000" b="1" dirty="0" err="1">
                <a:solidFill>
                  <a:srgbClr val="C0CF35"/>
                </a:solidFill>
              </a:rPr>
              <a:t>incorporates</a:t>
            </a:r>
            <a:r>
              <a:rPr lang="es-ES" dirty="0"/>
              <a:t> </a:t>
            </a:r>
            <a:r>
              <a:rPr lang="es-ES" dirty="0" err="1"/>
              <a:t>design</a:t>
            </a:r>
            <a:r>
              <a:rPr lang="es-ES" dirty="0"/>
              <a:t> </a:t>
            </a:r>
            <a:r>
              <a:rPr lang="es-ES" dirty="0" err="1"/>
              <a:t>into</a:t>
            </a:r>
            <a:r>
              <a:rPr lang="es-ES" dirty="0"/>
              <a:t> </a:t>
            </a:r>
            <a:r>
              <a:rPr lang="es-ES" dirty="0" err="1"/>
              <a:t>all</a:t>
            </a:r>
            <a:r>
              <a:rPr lang="es-ES" dirty="0"/>
              <a:t> </a:t>
            </a:r>
            <a:r>
              <a:rPr lang="es-ES" dirty="0" err="1"/>
              <a:t>critical</a:t>
            </a:r>
            <a:r>
              <a:rPr lang="es-ES" dirty="0"/>
              <a:t> </a:t>
            </a:r>
            <a:r>
              <a:rPr lang="es-ES" dirty="0" err="1"/>
              <a:t>operation</a:t>
            </a:r>
            <a:r>
              <a:rPr lang="es-ES" dirty="0"/>
              <a:t> variables </a:t>
            </a:r>
            <a:r>
              <a:rPr lang="es-ES" dirty="0" err="1"/>
              <a:t>affecting</a:t>
            </a:r>
            <a:r>
              <a:rPr lang="es-ES" dirty="0"/>
              <a:t> </a:t>
            </a:r>
            <a:r>
              <a:rPr lang="es-ES" dirty="0" err="1"/>
              <a:t>the</a:t>
            </a:r>
            <a:r>
              <a:rPr lang="es-ES" dirty="0"/>
              <a:t> </a:t>
            </a:r>
            <a:r>
              <a:rPr lang="es-ES" sz="2000" b="1" dirty="0">
                <a:solidFill>
                  <a:srgbClr val="C0CF35"/>
                </a:solidFill>
              </a:rPr>
              <a:t>social-</a:t>
            </a:r>
            <a:r>
              <a:rPr lang="es-ES" sz="2000" b="1" dirty="0" err="1">
                <a:solidFill>
                  <a:srgbClr val="C0CF35"/>
                </a:solidFill>
              </a:rPr>
              <a:t>environmental</a:t>
            </a:r>
            <a:r>
              <a:rPr lang="es-ES" dirty="0"/>
              <a:t> </a:t>
            </a:r>
            <a:r>
              <a:rPr lang="es-ES" dirty="0" err="1"/>
              <a:t>system</a:t>
            </a:r>
            <a:r>
              <a:rPr lang="es-ES" dirty="0"/>
              <a:t>.</a:t>
            </a:r>
          </a:p>
        </p:txBody>
      </p:sp>
      <p:pic>
        <p:nvPicPr>
          <p:cNvPr id="8" name="Imagen 5" descr="LOGOTIPOS SLOGANS.jpg"/>
          <p:cNvPicPr>
            <a:picLocks noChangeAspect="1"/>
          </p:cNvPicPr>
          <p:nvPr/>
        </p:nvPicPr>
        <p:blipFill>
          <a:blip r:embed="rId2">
            <a:extLst>
              <a:ext uri="{28A0092B-C50C-407E-A947-70E740481C1C}">
                <a14:useLocalDpi xmlns:a14="http://schemas.microsoft.com/office/drawing/2010/main" val="0"/>
              </a:ext>
            </a:extLst>
          </a:blip>
          <a:srcRect r="72791" b="34280"/>
          <a:stretch>
            <a:fillRect/>
          </a:stretch>
        </p:blipFill>
        <p:spPr bwMode="auto">
          <a:xfrm>
            <a:off x="7410978" y="3085736"/>
            <a:ext cx="1231275" cy="18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descr="LOGOTIPOS SLOGANS.jpg"/>
          <p:cNvPicPr>
            <a:picLocks noChangeAspect="1"/>
          </p:cNvPicPr>
          <p:nvPr/>
        </p:nvPicPr>
        <p:blipFill>
          <a:blip r:embed="rId3">
            <a:extLst>
              <a:ext uri="{28A0092B-C50C-407E-A947-70E740481C1C}">
                <a14:useLocalDpi xmlns:a14="http://schemas.microsoft.com/office/drawing/2010/main" val="0"/>
              </a:ext>
            </a:extLst>
          </a:blip>
          <a:srcRect l="57707" r="7687" b="42751"/>
          <a:stretch>
            <a:fillRect/>
          </a:stretch>
        </p:blipFill>
        <p:spPr bwMode="auto">
          <a:xfrm>
            <a:off x="7191265" y="1202868"/>
            <a:ext cx="1442933" cy="145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3161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Gráfico"/>
          <p:cNvGraphicFramePr>
            <a:graphicFrameLocks/>
          </p:cNvGraphicFramePr>
          <p:nvPr>
            <p:extLst>
              <p:ext uri="{D42A27DB-BD31-4B8C-83A1-F6EECF244321}">
                <p14:modId xmlns:p14="http://schemas.microsoft.com/office/powerpoint/2010/main" val="1426776459"/>
              </p:ext>
            </p:extLst>
          </p:nvPr>
        </p:nvGraphicFramePr>
        <p:xfrm>
          <a:off x="0" y="943375"/>
          <a:ext cx="5832648" cy="4104455"/>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Conector recto de flecha 9"/>
          <p:cNvCxnSpPr/>
          <p:nvPr/>
        </p:nvCxnSpPr>
        <p:spPr>
          <a:xfrm flipV="1">
            <a:off x="5624419" y="1969716"/>
            <a:ext cx="0" cy="757743"/>
          </a:xfrm>
          <a:prstGeom prst="straightConnector1">
            <a:avLst/>
          </a:prstGeom>
          <a:ln w="38100" cmpd="sng">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Conector recto de flecha 10"/>
          <p:cNvCxnSpPr/>
          <p:nvPr/>
        </p:nvCxnSpPr>
        <p:spPr>
          <a:xfrm>
            <a:off x="5624419" y="2833716"/>
            <a:ext cx="0" cy="1243939"/>
          </a:xfrm>
          <a:prstGeom prst="straightConnector1">
            <a:avLst/>
          </a:prstGeom>
          <a:ln w="38100" cmpd="sng">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Conector recto 11"/>
          <p:cNvCxnSpPr/>
          <p:nvPr/>
        </p:nvCxnSpPr>
        <p:spPr>
          <a:xfrm>
            <a:off x="5616278" y="2773284"/>
            <a:ext cx="2756051" cy="0"/>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5" name="CuadroTexto 14"/>
          <p:cNvSpPr txBox="1"/>
          <p:nvPr/>
        </p:nvSpPr>
        <p:spPr>
          <a:xfrm>
            <a:off x="885446" y="4435863"/>
            <a:ext cx="1287918" cy="246221"/>
          </a:xfrm>
          <a:prstGeom prst="rect">
            <a:avLst/>
          </a:prstGeom>
          <a:solidFill>
            <a:schemeClr val="bg1"/>
          </a:solidFill>
        </p:spPr>
        <p:txBody>
          <a:bodyPr wrap="square" rtlCol="0">
            <a:spAutoFit/>
          </a:bodyPr>
          <a:lstStyle/>
          <a:p>
            <a:r>
              <a:rPr lang="es-ES" sz="1000" dirty="0" smtClean="0">
                <a:solidFill>
                  <a:schemeClr val="bg1">
                    <a:lumMod val="50000"/>
                  </a:schemeClr>
                </a:solidFill>
              </a:rPr>
              <a:t>BASE/</a:t>
            </a:r>
            <a:r>
              <a:rPr lang="es-ES" sz="1000" dirty="0" err="1" smtClean="0">
                <a:solidFill>
                  <a:schemeClr val="bg1">
                    <a:lumMod val="50000"/>
                  </a:schemeClr>
                </a:solidFill>
              </a:rPr>
              <a:t>Operations</a:t>
            </a:r>
            <a:endParaRPr lang="es-ES" sz="1000" dirty="0">
              <a:solidFill>
                <a:schemeClr val="bg1">
                  <a:lumMod val="50000"/>
                </a:schemeClr>
              </a:solidFill>
            </a:endParaRPr>
          </a:p>
        </p:txBody>
      </p:sp>
      <p:sp>
        <p:nvSpPr>
          <p:cNvPr id="16" name="CuadroTexto 15"/>
          <p:cNvSpPr txBox="1"/>
          <p:nvPr/>
        </p:nvSpPr>
        <p:spPr>
          <a:xfrm>
            <a:off x="2343652" y="4453749"/>
            <a:ext cx="1287918" cy="246221"/>
          </a:xfrm>
          <a:prstGeom prst="rect">
            <a:avLst/>
          </a:prstGeom>
          <a:solidFill>
            <a:schemeClr val="bg1"/>
          </a:solidFill>
        </p:spPr>
        <p:txBody>
          <a:bodyPr wrap="square" rtlCol="0">
            <a:spAutoFit/>
          </a:bodyPr>
          <a:lstStyle/>
          <a:p>
            <a:r>
              <a:rPr lang="es-ES" sz="1000" dirty="0" smtClean="0">
                <a:solidFill>
                  <a:schemeClr val="bg1">
                    <a:lumMod val="50000"/>
                  </a:schemeClr>
                </a:solidFill>
              </a:rPr>
              <a:t>BASE/</a:t>
            </a:r>
            <a:r>
              <a:rPr lang="es-ES" sz="1000" dirty="0" err="1" smtClean="0">
                <a:solidFill>
                  <a:schemeClr val="bg1">
                    <a:lumMod val="50000"/>
                  </a:schemeClr>
                </a:solidFill>
              </a:rPr>
              <a:t>Projects</a:t>
            </a:r>
            <a:endParaRPr lang="es-ES" sz="1000" dirty="0">
              <a:solidFill>
                <a:schemeClr val="bg1">
                  <a:lumMod val="50000"/>
                </a:schemeClr>
              </a:solidFill>
            </a:endParaRPr>
          </a:p>
        </p:txBody>
      </p:sp>
      <p:sp>
        <p:nvSpPr>
          <p:cNvPr id="17" name="CuadroTexto 16"/>
          <p:cNvSpPr txBox="1"/>
          <p:nvPr/>
        </p:nvSpPr>
        <p:spPr>
          <a:xfrm>
            <a:off x="3774673" y="4471635"/>
            <a:ext cx="1287918" cy="246221"/>
          </a:xfrm>
          <a:prstGeom prst="rect">
            <a:avLst/>
          </a:prstGeom>
          <a:solidFill>
            <a:schemeClr val="bg1"/>
          </a:solidFill>
        </p:spPr>
        <p:txBody>
          <a:bodyPr wrap="square" rtlCol="0">
            <a:spAutoFit/>
          </a:bodyPr>
          <a:lstStyle/>
          <a:p>
            <a:r>
              <a:rPr lang="es-ES" sz="1000" dirty="0" smtClean="0">
                <a:solidFill>
                  <a:schemeClr val="bg1">
                    <a:lumMod val="50000"/>
                  </a:schemeClr>
                </a:solidFill>
              </a:rPr>
              <a:t>PROBABLE/</a:t>
            </a:r>
            <a:r>
              <a:rPr lang="es-ES" sz="1000" dirty="0" err="1" smtClean="0">
                <a:solidFill>
                  <a:schemeClr val="bg1">
                    <a:lumMod val="50000"/>
                  </a:schemeClr>
                </a:solidFill>
              </a:rPr>
              <a:t>Projects</a:t>
            </a:r>
            <a:endParaRPr lang="es-ES" sz="1000" dirty="0">
              <a:solidFill>
                <a:schemeClr val="bg1">
                  <a:lumMod val="50000"/>
                </a:schemeClr>
              </a:solidFill>
            </a:endParaRPr>
          </a:p>
        </p:txBody>
      </p:sp>
      <p:sp>
        <p:nvSpPr>
          <p:cNvPr id="18" name="CuadroTexto 17"/>
          <p:cNvSpPr txBox="1"/>
          <p:nvPr/>
        </p:nvSpPr>
        <p:spPr>
          <a:xfrm>
            <a:off x="885446" y="4724700"/>
            <a:ext cx="715154" cy="246221"/>
          </a:xfrm>
          <a:prstGeom prst="rect">
            <a:avLst/>
          </a:prstGeom>
          <a:solidFill>
            <a:schemeClr val="bg1"/>
          </a:solidFill>
        </p:spPr>
        <p:txBody>
          <a:bodyPr wrap="square" rtlCol="0">
            <a:spAutoFit/>
          </a:bodyPr>
          <a:lstStyle/>
          <a:p>
            <a:r>
              <a:rPr lang="es-ES" sz="1000" dirty="0" smtClean="0">
                <a:solidFill>
                  <a:schemeClr val="bg1">
                    <a:lumMod val="50000"/>
                  </a:schemeClr>
                </a:solidFill>
              </a:rPr>
              <a:t>POSSIBLE</a:t>
            </a:r>
            <a:endParaRPr lang="es-ES" sz="1000" dirty="0">
              <a:solidFill>
                <a:schemeClr val="bg1">
                  <a:lumMod val="50000"/>
                </a:schemeClr>
              </a:solidFill>
            </a:endParaRPr>
          </a:p>
        </p:txBody>
      </p:sp>
      <p:sp>
        <p:nvSpPr>
          <p:cNvPr id="19" name="CuadroTexto 18"/>
          <p:cNvSpPr txBox="1"/>
          <p:nvPr/>
        </p:nvSpPr>
        <p:spPr>
          <a:xfrm>
            <a:off x="2343653" y="4718998"/>
            <a:ext cx="1725813" cy="246221"/>
          </a:xfrm>
          <a:prstGeom prst="rect">
            <a:avLst/>
          </a:prstGeom>
          <a:solidFill>
            <a:schemeClr val="bg1"/>
          </a:solidFill>
        </p:spPr>
        <p:txBody>
          <a:bodyPr wrap="square" rtlCol="0">
            <a:spAutoFit/>
          </a:bodyPr>
          <a:lstStyle/>
          <a:p>
            <a:r>
              <a:rPr lang="es-ES" sz="1000" dirty="0" smtClean="0">
                <a:solidFill>
                  <a:schemeClr val="bg1">
                    <a:lumMod val="50000"/>
                  </a:schemeClr>
                </a:solidFill>
              </a:rPr>
              <a:t>POTENTIAL/ Cu Project</a:t>
            </a:r>
            <a:endParaRPr lang="es-ES" sz="1000" dirty="0">
              <a:solidFill>
                <a:schemeClr val="bg1">
                  <a:lumMod val="50000"/>
                </a:schemeClr>
              </a:solidFill>
            </a:endParaRPr>
          </a:p>
        </p:txBody>
      </p:sp>
      <p:sp>
        <p:nvSpPr>
          <p:cNvPr id="20" name="CuadroTexto 3"/>
          <p:cNvSpPr txBox="1">
            <a:spLocks noChangeArrowheads="1"/>
          </p:cNvSpPr>
          <p:nvPr/>
        </p:nvSpPr>
        <p:spPr bwMode="auto">
          <a:xfrm>
            <a:off x="2195513" y="6551613"/>
            <a:ext cx="48974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s-ES" sz="1100" b="1" dirty="0">
                <a:solidFill>
                  <a:srgbClr val="7F7F7F"/>
                </a:solidFill>
              </a:rPr>
              <a:t>SOURCE: FCH (BASED IN COCHILCO’S DATA)</a:t>
            </a:r>
          </a:p>
        </p:txBody>
      </p:sp>
      <p:sp>
        <p:nvSpPr>
          <p:cNvPr id="21" name="CuadroTexto 3"/>
          <p:cNvSpPr txBox="1">
            <a:spLocks noChangeArrowheads="1"/>
          </p:cNvSpPr>
          <p:nvPr/>
        </p:nvSpPr>
        <p:spPr bwMode="auto">
          <a:xfrm>
            <a:off x="2347913" y="6704013"/>
            <a:ext cx="48974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s-ES" sz="1100" b="1" dirty="0">
                <a:solidFill>
                  <a:srgbClr val="7F7F7F"/>
                </a:solidFill>
              </a:rPr>
              <a:t>SOURCE: FCH (BASED IN COCHILCO’S DATA)</a:t>
            </a:r>
          </a:p>
        </p:txBody>
      </p:sp>
      <p:sp>
        <p:nvSpPr>
          <p:cNvPr id="22" name="CuadroTexto 3"/>
          <p:cNvSpPr txBox="1">
            <a:spLocks noChangeArrowheads="1"/>
          </p:cNvSpPr>
          <p:nvPr/>
        </p:nvSpPr>
        <p:spPr bwMode="auto">
          <a:xfrm>
            <a:off x="2500313" y="6856413"/>
            <a:ext cx="48974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s-ES" sz="1100" b="1" dirty="0">
                <a:solidFill>
                  <a:srgbClr val="7F7F7F"/>
                </a:solidFill>
              </a:rPr>
              <a:t>SOURCE: FCH (BASED IN COCHILCO’S DATA)</a:t>
            </a:r>
          </a:p>
        </p:txBody>
      </p:sp>
      <p:sp>
        <p:nvSpPr>
          <p:cNvPr id="23" name="Rectángulo 22"/>
          <p:cNvSpPr/>
          <p:nvPr/>
        </p:nvSpPr>
        <p:spPr>
          <a:xfrm>
            <a:off x="1382021" y="4951315"/>
            <a:ext cx="2498313" cy="246221"/>
          </a:xfrm>
          <a:prstGeom prst="rect">
            <a:avLst/>
          </a:prstGeom>
        </p:spPr>
        <p:txBody>
          <a:bodyPr wrap="none">
            <a:spAutoFit/>
          </a:bodyPr>
          <a:lstStyle/>
          <a:p>
            <a:pPr algn="ctr"/>
            <a:r>
              <a:rPr lang="es-ES" sz="1000" dirty="0" smtClean="0">
                <a:solidFill>
                  <a:srgbClr val="7F7F7F"/>
                </a:solidFill>
              </a:rPr>
              <a:t>SOURCE: FCH (BASED IN COCHILCO’S DATA)</a:t>
            </a:r>
            <a:endParaRPr lang="es-ES" sz="1000" dirty="0">
              <a:solidFill>
                <a:srgbClr val="7F7F7F"/>
              </a:solidFill>
            </a:endParaRPr>
          </a:p>
        </p:txBody>
      </p:sp>
      <p:sp>
        <p:nvSpPr>
          <p:cNvPr id="26" name="1 Título"/>
          <p:cNvSpPr txBox="1">
            <a:spLocks/>
          </p:cNvSpPr>
          <p:nvPr/>
        </p:nvSpPr>
        <p:spPr bwMode="auto">
          <a:xfrm>
            <a:off x="179388" y="188913"/>
            <a:ext cx="738028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Calibri" charset="0"/>
                <a:ea typeface="MS PGothic" charset="0"/>
                <a:cs typeface="MS PGothic" charset="0"/>
              </a:defRPr>
            </a:lvl1pPr>
            <a:lvl2pPr marL="742950" indent="-285750" defTabSz="457200" eaLnBrk="0" hangingPunct="0">
              <a:defRPr>
                <a:solidFill>
                  <a:schemeClr val="tx1"/>
                </a:solidFill>
                <a:latin typeface="Calibri" charset="0"/>
                <a:ea typeface="MS PGothic" charset="0"/>
                <a:cs typeface="MS PGothic" charset="0"/>
              </a:defRPr>
            </a:lvl2pPr>
            <a:lvl3pPr marL="1143000" indent="-228600" defTabSz="457200" eaLnBrk="0" hangingPunct="0">
              <a:defRPr>
                <a:solidFill>
                  <a:schemeClr val="tx1"/>
                </a:solidFill>
                <a:latin typeface="Calibri" charset="0"/>
                <a:ea typeface="MS PGothic" charset="0"/>
                <a:cs typeface="MS PGothic" charset="0"/>
              </a:defRPr>
            </a:lvl3pPr>
            <a:lvl4pPr marL="1600200" indent="-228600" defTabSz="457200" eaLnBrk="0" hangingPunct="0">
              <a:defRPr>
                <a:solidFill>
                  <a:schemeClr val="tx1"/>
                </a:solidFill>
                <a:latin typeface="Calibri" charset="0"/>
                <a:ea typeface="MS PGothic" charset="0"/>
                <a:cs typeface="MS PGothic" charset="0"/>
              </a:defRPr>
            </a:lvl4pPr>
            <a:lvl5pPr marL="2057400" indent="-228600" defTabSz="4572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s-CL" sz="2900" dirty="0" smtClean="0">
                <a:solidFill>
                  <a:srgbClr val="404040"/>
                </a:solidFill>
                <a:latin typeface="Roboto Condensed Light" charset="0"/>
              </a:rPr>
              <a:t>Long-term Scenarios</a:t>
            </a:r>
            <a:endParaRPr lang="es-CL" sz="2900" dirty="0">
              <a:solidFill>
                <a:srgbClr val="404040"/>
              </a:solidFill>
              <a:latin typeface="Roboto Condensed Light" charset="0"/>
            </a:endParaRPr>
          </a:p>
        </p:txBody>
      </p:sp>
      <p:sp>
        <p:nvSpPr>
          <p:cNvPr id="27" name="Rectángulo 26"/>
          <p:cNvSpPr/>
          <p:nvPr/>
        </p:nvSpPr>
        <p:spPr>
          <a:xfrm>
            <a:off x="5859833" y="2077101"/>
            <a:ext cx="3109734" cy="584776"/>
          </a:xfrm>
          <a:prstGeom prst="rect">
            <a:avLst/>
          </a:prstGeom>
        </p:spPr>
        <p:txBody>
          <a:bodyPr wrap="square">
            <a:spAutoFit/>
          </a:bodyPr>
          <a:lstStyle/>
          <a:p>
            <a:r>
              <a:rPr lang="es-ES" sz="1600" b="1" dirty="0" err="1" smtClean="0">
                <a:solidFill>
                  <a:srgbClr val="E62E25"/>
                </a:solidFill>
              </a:rPr>
              <a:t>Scenario</a:t>
            </a:r>
            <a:r>
              <a:rPr lang="es-ES" sz="1600" b="1" dirty="0" smtClean="0">
                <a:solidFill>
                  <a:srgbClr val="E62E25"/>
                </a:solidFill>
              </a:rPr>
              <a:t> A </a:t>
            </a:r>
          </a:p>
          <a:p>
            <a:r>
              <a:rPr lang="es-ES" sz="1600" b="1" dirty="0" err="1" smtClean="0">
                <a:solidFill>
                  <a:schemeClr val="tx1">
                    <a:lumMod val="75000"/>
                    <a:lumOff val="25000"/>
                  </a:schemeClr>
                </a:solidFill>
              </a:rPr>
              <a:t>Fully</a:t>
            </a:r>
            <a:r>
              <a:rPr lang="es-ES" sz="1600" b="1" dirty="0" smtClean="0">
                <a:solidFill>
                  <a:schemeClr val="tx1">
                    <a:lumMod val="75000"/>
                    <a:lumOff val="25000"/>
                  </a:schemeClr>
                </a:solidFill>
              </a:rPr>
              <a:t> </a:t>
            </a:r>
            <a:r>
              <a:rPr lang="es-ES" sz="1600" b="1" dirty="0" err="1" smtClean="0">
                <a:solidFill>
                  <a:schemeClr val="tx1">
                    <a:lumMod val="75000"/>
                    <a:lumOff val="25000"/>
                  </a:schemeClr>
                </a:solidFill>
              </a:rPr>
              <a:t>Leveraged</a:t>
            </a:r>
            <a:r>
              <a:rPr lang="es-ES" sz="1600" b="1" dirty="0" smtClean="0">
                <a:solidFill>
                  <a:schemeClr val="tx1">
                    <a:lumMod val="75000"/>
                    <a:lumOff val="25000"/>
                  </a:schemeClr>
                </a:solidFill>
              </a:rPr>
              <a:t> </a:t>
            </a:r>
            <a:r>
              <a:rPr lang="es-ES" sz="1600" b="1" dirty="0" err="1" smtClean="0">
                <a:solidFill>
                  <a:schemeClr val="tx1">
                    <a:lumMod val="75000"/>
                    <a:lumOff val="25000"/>
                  </a:schemeClr>
                </a:solidFill>
              </a:rPr>
              <a:t>Mining</a:t>
            </a:r>
            <a:r>
              <a:rPr lang="es-ES" sz="1600" b="1" dirty="0" smtClean="0">
                <a:solidFill>
                  <a:schemeClr val="tx1">
                    <a:lumMod val="75000"/>
                    <a:lumOff val="25000"/>
                  </a:schemeClr>
                </a:solidFill>
              </a:rPr>
              <a:t> </a:t>
            </a:r>
            <a:r>
              <a:rPr lang="es-ES" sz="1600" b="1" dirty="0" err="1" smtClean="0">
                <a:solidFill>
                  <a:schemeClr val="tx1">
                    <a:lumMod val="75000"/>
                    <a:lumOff val="25000"/>
                  </a:schemeClr>
                </a:solidFill>
              </a:rPr>
              <a:t>Potential</a:t>
            </a:r>
            <a:endParaRPr lang="es-ES" sz="1600" b="1" dirty="0">
              <a:solidFill>
                <a:schemeClr val="tx1">
                  <a:lumMod val="75000"/>
                  <a:lumOff val="25000"/>
                </a:schemeClr>
              </a:solidFill>
            </a:endParaRPr>
          </a:p>
        </p:txBody>
      </p:sp>
      <p:sp>
        <p:nvSpPr>
          <p:cNvPr id="28" name="Rectángulo 27"/>
          <p:cNvSpPr/>
          <p:nvPr/>
        </p:nvSpPr>
        <p:spPr>
          <a:xfrm>
            <a:off x="5832648" y="3176306"/>
            <a:ext cx="3109734" cy="584776"/>
          </a:xfrm>
          <a:prstGeom prst="rect">
            <a:avLst/>
          </a:prstGeom>
        </p:spPr>
        <p:txBody>
          <a:bodyPr wrap="square">
            <a:spAutoFit/>
          </a:bodyPr>
          <a:lstStyle/>
          <a:p>
            <a:r>
              <a:rPr lang="es-ES" sz="1600" b="1" dirty="0" err="1">
                <a:solidFill>
                  <a:srgbClr val="E62E25"/>
                </a:solidFill>
              </a:rPr>
              <a:t>Scenario</a:t>
            </a:r>
            <a:r>
              <a:rPr lang="es-ES" sz="1600" b="1" dirty="0">
                <a:solidFill>
                  <a:srgbClr val="E62E25"/>
                </a:solidFill>
              </a:rPr>
              <a:t> B</a:t>
            </a:r>
          </a:p>
          <a:p>
            <a:r>
              <a:rPr lang="es-ES" sz="1600" b="1" dirty="0" err="1">
                <a:solidFill>
                  <a:schemeClr val="tx1">
                    <a:lumMod val="75000"/>
                    <a:lumOff val="25000"/>
                  </a:schemeClr>
                </a:solidFill>
              </a:rPr>
              <a:t>Wasted</a:t>
            </a:r>
            <a:r>
              <a:rPr lang="es-ES" sz="1600" b="1" dirty="0">
                <a:solidFill>
                  <a:schemeClr val="tx1">
                    <a:lumMod val="75000"/>
                    <a:lumOff val="25000"/>
                  </a:schemeClr>
                </a:solidFill>
              </a:rPr>
              <a:t> </a:t>
            </a:r>
            <a:r>
              <a:rPr lang="es-ES" sz="1600" b="1" dirty="0" err="1">
                <a:solidFill>
                  <a:schemeClr val="tx1">
                    <a:lumMod val="75000"/>
                    <a:lumOff val="25000"/>
                  </a:schemeClr>
                </a:solidFill>
              </a:rPr>
              <a:t>Mining</a:t>
            </a:r>
            <a:r>
              <a:rPr lang="es-ES" sz="1600" b="1" dirty="0">
                <a:solidFill>
                  <a:schemeClr val="tx1">
                    <a:lumMod val="75000"/>
                    <a:lumOff val="25000"/>
                  </a:schemeClr>
                </a:solidFill>
              </a:rPr>
              <a:t> </a:t>
            </a:r>
            <a:r>
              <a:rPr lang="es-ES" sz="1600" b="1" dirty="0" err="1">
                <a:solidFill>
                  <a:schemeClr val="tx1">
                    <a:lumMod val="75000"/>
                    <a:lumOff val="25000"/>
                  </a:schemeClr>
                </a:solidFill>
              </a:rPr>
              <a:t>Potential</a:t>
            </a:r>
            <a:endParaRPr lang="es-ES" sz="1600" b="1" dirty="0">
              <a:solidFill>
                <a:schemeClr val="tx1">
                  <a:lumMod val="75000"/>
                  <a:lumOff val="25000"/>
                </a:schemeClr>
              </a:solidFill>
            </a:endParaRPr>
          </a:p>
        </p:txBody>
      </p:sp>
    </p:spTree>
    <p:extLst>
      <p:ext uri="{BB962C8B-B14F-4D97-AF65-F5344CB8AC3E}">
        <p14:creationId xmlns:p14="http://schemas.microsoft.com/office/powerpoint/2010/main" val="40292974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6-08-29 a la(s) 11.53.05.png"/>
          <p:cNvPicPr>
            <a:picLocks noChangeAspect="1"/>
          </p:cNvPicPr>
          <p:nvPr/>
        </p:nvPicPr>
        <p:blipFill rotWithShape="1">
          <a:blip r:embed="rId2">
            <a:extLst>
              <a:ext uri="{28A0092B-C50C-407E-A947-70E740481C1C}">
                <a14:useLocalDpi xmlns:a14="http://schemas.microsoft.com/office/drawing/2010/main" val="0"/>
              </a:ext>
            </a:extLst>
          </a:blip>
          <a:srcRect l="1805" t="1388" r="1782" b="1543"/>
          <a:stretch/>
        </p:blipFill>
        <p:spPr>
          <a:xfrm>
            <a:off x="325473" y="97013"/>
            <a:ext cx="3672442" cy="4914822"/>
          </a:xfrm>
          <a:prstGeom prst="rect">
            <a:avLst/>
          </a:prstGeom>
        </p:spPr>
      </p:pic>
      <p:sp>
        <p:nvSpPr>
          <p:cNvPr id="6" name="1 Título"/>
          <p:cNvSpPr txBox="1">
            <a:spLocks/>
          </p:cNvSpPr>
          <p:nvPr/>
        </p:nvSpPr>
        <p:spPr bwMode="auto">
          <a:xfrm>
            <a:off x="4069466" y="250410"/>
            <a:ext cx="4983838" cy="131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Calibri" charset="0"/>
                <a:ea typeface="MS PGothic" charset="0"/>
                <a:cs typeface="MS PGothic" charset="0"/>
              </a:defRPr>
            </a:lvl1pPr>
            <a:lvl2pPr marL="742950" indent="-285750" defTabSz="457200" eaLnBrk="0" hangingPunct="0">
              <a:defRPr>
                <a:solidFill>
                  <a:schemeClr val="tx1"/>
                </a:solidFill>
                <a:latin typeface="Calibri" charset="0"/>
                <a:ea typeface="MS PGothic" charset="0"/>
                <a:cs typeface="MS PGothic" charset="0"/>
              </a:defRPr>
            </a:lvl2pPr>
            <a:lvl3pPr marL="1143000" indent="-228600" defTabSz="457200" eaLnBrk="0" hangingPunct="0">
              <a:defRPr>
                <a:solidFill>
                  <a:schemeClr val="tx1"/>
                </a:solidFill>
                <a:latin typeface="Calibri" charset="0"/>
                <a:ea typeface="MS PGothic" charset="0"/>
                <a:cs typeface="MS PGothic" charset="0"/>
              </a:defRPr>
            </a:lvl3pPr>
            <a:lvl4pPr marL="1600200" indent="-228600" defTabSz="457200" eaLnBrk="0" hangingPunct="0">
              <a:defRPr>
                <a:solidFill>
                  <a:schemeClr val="tx1"/>
                </a:solidFill>
                <a:latin typeface="Calibri" charset="0"/>
                <a:ea typeface="MS PGothic" charset="0"/>
                <a:cs typeface="MS PGothic" charset="0"/>
              </a:defRPr>
            </a:lvl4pPr>
            <a:lvl5pPr marL="2057400" indent="-228600" defTabSz="4572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s-CL" sz="2900" b="1" dirty="0" smtClean="0">
                <a:solidFill>
                  <a:srgbClr val="404040"/>
                </a:solidFill>
                <a:latin typeface="Roboto Condensed Light" charset="0"/>
              </a:rPr>
              <a:t>From Copper to Innovation</a:t>
            </a:r>
          </a:p>
          <a:p>
            <a:pPr algn="ctr" eaLnBrk="1" hangingPunct="1"/>
            <a:r>
              <a:rPr lang="es-CL" sz="2900" dirty="0" smtClean="0">
                <a:solidFill>
                  <a:srgbClr val="404040"/>
                </a:solidFill>
                <a:latin typeface="Roboto Condensed Light" charset="0"/>
              </a:rPr>
              <a:t>Technology Roadmap 2015-2035</a:t>
            </a:r>
            <a:endParaRPr lang="es-CL" sz="2900" dirty="0">
              <a:solidFill>
                <a:srgbClr val="404040"/>
              </a:solidFill>
              <a:latin typeface="Roboto Condensed Light" charset="0"/>
            </a:endParaRPr>
          </a:p>
        </p:txBody>
      </p:sp>
      <p:sp>
        <p:nvSpPr>
          <p:cNvPr id="7" name="Rectángulo 6"/>
          <p:cNvSpPr/>
          <p:nvPr/>
        </p:nvSpPr>
        <p:spPr>
          <a:xfrm>
            <a:off x="4271541" y="2240369"/>
            <a:ext cx="4572000" cy="1384995"/>
          </a:xfrm>
          <a:prstGeom prst="rect">
            <a:avLst/>
          </a:prstGeom>
        </p:spPr>
        <p:txBody>
          <a:bodyPr>
            <a:spAutoFit/>
          </a:bodyPr>
          <a:lstStyle/>
          <a:p>
            <a:pPr marL="171450" indent="-171450" hangingPunct="0">
              <a:buClr>
                <a:srgbClr val="DE4923"/>
              </a:buClr>
              <a:buFont typeface="Arial"/>
              <a:buChar char="•"/>
            </a:pPr>
            <a:r>
              <a:rPr lang="en-US" sz="1200" dirty="0">
                <a:solidFill>
                  <a:schemeClr val="tx1">
                    <a:lumMod val="75000"/>
                    <a:lumOff val="25000"/>
                  </a:schemeClr>
                </a:solidFill>
              </a:rPr>
              <a:t>The essential premise of a road map is that the future can be built, in contrast to a passive attitude in which the future simply happens.  </a:t>
            </a:r>
            <a:endParaRPr lang="en-US" sz="1200" dirty="0" smtClean="0">
              <a:solidFill>
                <a:schemeClr val="tx1">
                  <a:lumMod val="75000"/>
                  <a:lumOff val="25000"/>
                </a:schemeClr>
              </a:solidFill>
            </a:endParaRPr>
          </a:p>
          <a:p>
            <a:pPr marL="171450" indent="-171450" hangingPunct="0">
              <a:buClr>
                <a:srgbClr val="DE4923"/>
              </a:buClr>
              <a:buFont typeface="Arial"/>
              <a:buChar char="•"/>
            </a:pPr>
            <a:endParaRPr lang="en-US" sz="1200" dirty="0">
              <a:solidFill>
                <a:schemeClr val="tx1">
                  <a:lumMod val="75000"/>
                  <a:lumOff val="25000"/>
                </a:schemeClr>
              </a:solidFill>
            </a:endParaRPr>
          </a:p>
          <a:p>
            <a:pPr marL="171450" indent="-171450" hangingPunct="0">
              <a:buClr>
                <a:srgbClr val="DE4923"/>
              </a:buClr>
              <a:buFont typeface="Arial"/>
              <a:buChar char="•"/>
            </a:pPr>
            <a:r>
              <a:rPr lang="en-US" sz="1200" dirty="0" smtClean="0">
                <a:solidFill>
                  <a:schemeClr val="tx1">
                    <a:lumMod val="75000"/>
                    <a:lumOff val="25000"/>
                  </a:schemeClr>
                </a:solidFill>
              </a:rPr>
              <a:t>The </a:t>
            </a:r>
            <a:r>
              <a:rPr lang="en-US" sz="1200" dirty="0">
                <a:solidFill>
                  <a:schemeClr val="tx1">
                    <a:lumMod val="75000"/>
                    <a:lumOff val="25000"/>
                  </a:schemeClr>
                </a:solidFill>
              </a:rPr>
              <a:t>initial stage before drafting a road map consists on reaching a consensus on a vision for the future and specifying the objectives and dilemmas of a given sector, in this case mining, over a 20-year period. </a:t>
            </a:r>
            <a:endParaRPr lang="es-ES_tradnl" sz="1200" dirty="0">
              <a:solidFill>
                <a:schemeClr val="tx1">
                  <a:lumMod val="75000"/>
                  <a:lumOff val="25000"/>
                </a:schemeClr>
              </a:solidFill>
            </a:endParaRPr>
          </a:p>
        </p:txBody>
      </p:sp>
    </p:spTree>
    <p:extLst>
      <p:ext uri="{BB962C8B-B14F-4D97-AF65-F5344CB8AC3E}">
        <p14:creationId xmlns:p14="http://schemas.microsoft.com/office/powerpoint/2010/main" val="22301319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40705" y="-50884"/>
            <a:ext cx="9297788" cy="5243236"/>
          </a:xfrm>
          <a:prstGeom prst="rect">
            <a:avLst/>
          </a:prstGeom>
        </p:spPr>
      </p:pic>
      <p:sp>
        <p:nvSpPr>
          <p:cNvPr id="7" name="Título 1"/>
          <p:cNvSpPr txBox="1">
            <a:spLocks/>
          </p:cNvSpPr>
          <p:nvPr/>
        </p:nvSpPr>
        <p:spPr>
          <a:xfrm>
            <a:off x="250649" y="220040"/>
            <a:ext cx="2935742" cy="11025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s-ES" sz="2000" dirty="0" smtClean="0">
                <a:solidFill>
                  <a:schemeClr val="bg1"/>
                </a:solidFill>
                <a:latin typeface="Calibri Light"/>
                <a:cs typeface="Calibri Light"/>
              </a:rPr>
              <a:t>ROADMAP</a:t>
            </a:r>
            <a:endParaRPr lang="es-ES" sz="2000" dirty="0">
              <a:solidFill>
                <a:schemeClr val="bg1"/>
              </a:solidFill>
              <a:latin typeface="Calibri Light"/>
              <a:cs typeface="Calibri Light"/>
            </a:endParaRPr>
          </a:p>
        </p:txBody>
      </p:sp>
      <p:pic>
        <p:nvPicPr>
          <p:cNvPr id="9" name="Imagen 8" descr="888-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2938"/>
            <a:ext cx="9144000" cy="2734804"/>
          </a:xfrm>
          <a:prstGeom prst="rect">
            <a:avLst/>
          </a:prstGeom>
        </p:spPr>
      </p:pic>
    </p:spTree>
    <p:extLst>
      <p:ext uri="{BB962C8B-B14F-4D97-AF65-F5344CB8AC3E}">
        <p14:creationId xmlns:p14="http://schemas.microsoft.com/office/powerpoint/2010/main" val="3006887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p:nvPr/>
        </p:nvCxnSpPr>
        <p:spPr>
          <a:xfrm>
            <a:off x="2267508" y="4391147"/>
            <a:ext cx="649287" cy="0"/>
          </a:xfrm>
          <a:prstGeom prst="line">
            <a:avLst/>
          </a:prstGeom>
          <a:ln w="9525" cmpd="sng">
            <a:solidFill>
              <a:srgbClr val="2271C4"/>
            </a:solidFill>
          </a:ln>
          <a:effectLst/>
        </p:spPr>
        <p:style>
          <a:lnRef idx="2">
            <a:schemeClr val="accent1"/>
          </a:lnRef>
          <a:fillRef idx="0">
            <a:schemeClr val="accent1"/>
          </a:fillRef>
          <a:effectRef idx="1">
            <a:schemeClr val="accent1"/>
          </a:effectRef>
          <a:fontRef idx="minor">
            <a:schemeClr val="tx1"/>
          </a:fontRef>
        </p:style>
      </p:cxnSp>
      <p:cxnSp>
        <p:nvCxnSpPr>
          <p:cNvPr id="7" name="Conector recto 6"/>
          <p:cNvCxnSpPr/>
          <p:nvPr/>
        </p:nvCxnSpPr>
        <p:spPr>
          <a:xfrm>
            <a:off x="2321264" y="3311647"/>
            <a:ext cx="2178269" cy="0"/>
          </a:xfrm>
          <a:prstGeom prst="line">
            <a:avLst/>
          </a:prstGeom>
          <a:ln w="9525" cmpd="sng">
            <a:solidFill>
              <a:srgbClr val="E62E25"/>
            </a:solidFill>
          </a:ln>
          <a:effectLst/>
        </p:spPr>
        <p:style>
          <a:lnRef idx="2">
            <a:schemeClr val="accent1"/>
          </a:lnRef>
          <a:fillRef idx="0">
            <a:schemeClr val="accent1"/>
          </a:fillRef>
          <a:effectRef idx="1">
            <a:schemeClr val="accent1"/>
          </a:effectRef>
          <a:fontRef idx="minor">
            <a:schemeClr val="tx1"/>
          </a:fontRef>
        </p:style>
      </p:cxnSp>
      <p:cxnSp>
        <p:nvCxnSpPr>
          <p:cNvPr id="8" name="Conector recto 7"/>
          <p:cNvCxnSpPr/>
          <p:nvPr/>
        </p:nvCxnSpPr>
        <p:spPr>
          <a:xfrm>
            <a:off x="2321264" y="1384238"/>
            <a:ext cx="2178269" cy="1"/>
          </a:xfrm>
          <a:prstGeom prst="line">
            <a:avLst/>
          </a:prstGeom>
          <a:ln w="9525" cmpd="sng">
            <a:solidFill>
              <a:srgbClr val="2271C4"/>
            </a:solidFill>
          </a:ln>
          <a:effectLst/>
        </p:spPr>
        <p:style>
          <a:lnRef idx="2">
            <a:schemeClr val="accent1"/>
          </a:lnRef>
          <a:fillRef idx="0">
            <a:schemeClr val="accent1"/>
          </a:fillRef>
          <a:effectRef idx="1">
            <a:schemeClr val="accent1"/>
          </a:effectRef>
          <a:fontRef idx="minor">
            <a:schemeClr val="tx1"/>
          </a:fontRef>
        </p:style>
      </p:cxnSp>
      <p:cxnSp>
        <p:nvCxnSpPr>
          <p:cNvPr id="9" name="Conector recto 8"/>
          <p:cNvCxnSpPr/>
          <p:nvPr/>
        </p:nvCxnSpPr>
        <p:spPr>
          <a:xfrm>
            <a:off x="2321264" y="2415817"/>
            <a:ext cx="665381" cy="0"/>
          </a:xfrm>
          <a:prstGeom prst="line">
            <a:avLst/>
          </a:prstGeom>
          <a:ln w="9525" cmpd="sng">
            <a:solidFill>
              <a:srgbClr val="DE491B"/>
            </a:solidFill>
          </a:ln>
          <a:effectLst/>
        </p:spPr>
        <p:style>
          <a:lnRef idx="2">
            <a:schemeClr val="accent1"/>
          </a:lnRef>
          <a:fillRef idx="0">
            <a:schemeClr val="accent1"/>
          </a:fillRef>
          <a:effectRef idx="1">
            <a:schemeClr val="accent1"/>
          </a:effectRef>
          <a:fontRef idx="minor">
            <a:schemeClr val="tx1"/>
          </a:fontRef>
        </p:style>
      </p:cxnSp>
      <p:grpSp>
        <p:nvGrpSpPr>
          <p:cNvPr id="10" name="Agrupar 6"/>
          <p:cNvGrpSpPr>
            <a:grpSpLocks/>
          </p:cNvGrpSpPr>
          <p:nvPr/>
        </p:nvGrpSpPr>
        <p:grpSpPr bwMode="auto">
          <a:xfrm>
            <a:off x="4499533" y="557519"/>
            <a:ext cx="1655762" cy="1655763"/>
            <a:chOff x="3851920" y="3068960"/>
            <a:chExt cx="1656184" cy="1656184"/>
          </a:xfrm>
        </p:grpSpPr>
        <p:sp>
          <p:nvSpPr>
            <p:cNvPr id="11" name="Elipse 10"/>
            <p:cNvSpPr/>
            <p:nvPr/>
          </p:nvSpPr>
          <p:spPr>
            <a:xfrm>
              <a:off x="3851920" y="3068960"/>
              <a:ext cx="1656184" cy="1656184"/>
            </a:xfrm>
            <a:prstGeom prst="ellipse">
              <a:avLst/>
            </a:prstGeom>
            <a:solidFill>
              <a:schemeClr val="bg1"/>
            </a:solidFill>
            <a:ln w="76200" cmpd="sng">
              <a:solidFill>
                <a:srgbClr val="2271C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 sz="1800"/>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l="24989" t="45227" r="58565" b="35532"/>
            <a:stretch>
              <a:fillRect/>
            </a:stretch>
          </p:blipFill>
          <p:spPr bwMode="auto">
            <a:xfrm>
              <a:off x="4391980" y="3212976"/>
              <a:ext cx="576064" cy="42182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15" name="Elipse 14"/>
          <p:cNvSpPr/>
          <p:nvPr/>
        </p:nvSpPr>
        <p:spPr bwMode="auto">
          <a:xfrm>
            <a:off x="2915208" y="3454522"/>
            <a:ext cx="1655762" cy="1655763"/>
          </a:xfrm>
          <a:prstGeom prst="ellipse">
            <a:avLst/>
          </a:prstGeom>
          <a:solidFill>
            <a:schemeClr val="bg1"/>
          </a:solidFill>
          <a:ln w="76200" cmpd="sng">
            <a:solidFill>
              <a:srgbClr val="2271C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 sz="1800"/>
          </a:p>
        </p:txBody>
      </p:sp>
      <p:sp>
        <p:nvSpPr>
          <p:cNvPr id="16" name="CuadroTexto 16"/>
          <p:cNvSpPr txBox="1">
            <a:spLocks noChangeArrowheads="1"/>
          </p:cNvSpPr>
          <p:nvPr/>
        </p:nvSpPr>
        <p:spPr bwMode="auto">
          <a:xfrm>
            <a:off x="2986645" y="4030785"/>
            <a:ext cx="15128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s-ES" sz="1200" b="1" dirty="0">
                <a:solidFill>
                  <a:srgbClr val="2271C4"/>
                </a:solidFill>
              </a:rPr>
              <a:t>80% </a:t>
            </a:r>
            <a:r>
              <a:rPr lang="es-ES" sz="1000" dirty="0"/>
              <a:t>of</a:t>
            </a:r>
            <a:r>
              <a:rPr lang="es-ES" sz="1200" b="1" dirty="0">
                <a:solidFill>
                  <a:srgbClr val="905A19"/>
                </a:solidFill>
              </a:rPr>
              <a:t> </a:t>
            </a:r>
            <a:r>
              <a:rPr lang="es-ES" sz="1200" b="1" dirty="0" err="1">
                <a:solidFill>
                  <a:srgbClr val="2271C4"/>
                </a:solidFill>
              </a:rPr>
              <a:t>production</a:t>
            </a:r>
            <a:r>
              <a:rPr lang="es-ES" sz="1200" b="1" dirty="0">
                <a:solidFill>
                  <a:srgbClr val="2271C4"/>
                </a:solidFill>
              </a:rPr>
              <a:t> </a:t>
            </a:r>
            <a:r>
              <a:rPr lang="es-ES" sz="1000" dirty="0"/>
              <a:t>at </a:t>
            </a:r>
            <a:r>
              <a:rPr lang="es-ES" sz="1200" b="1" dirty="0" err="1">
                <a:solidFill>
                  <a:srgbClr val="2271C4"/>
                </a:solidFill>
              </a:rPr>
              <a:t>first</a:t>
            </a:r>
            <a:r>
              <a:rPr lang="es-ES" sz="1200" b="1" dirty="0">
                <a:solidFill>
                  <a:srgbClr val="2271C4"/>
                </a:solidFill>
              </a:rPr>
              <a:t>  global </a:t>
            </a:r>
            <a:r>
              <a:rPr lang="es-ES" sz="1200" b="1" dirty="0" err="1">
                <a:solidFill>
                  <a:srgbClr val="2271C4"/>
                </a:solidFill>
              </a:rPr>
              <a:t>cost</a:t>
            </a:r>
            <a:r>
              <a:rPr lang="es-ES" sz="1200" b="1" dirty="0">
                <a:solidFill>
                  <a:srgbClr val="2271C4"/>
                </a:solidFill>
              </a:rPr>
              <a:t> </a:t>
            </a:r>
            <a:r>
              <a:rPr lang="es-ES" sz="1200" b="1" dirty="0" err="1">
                <a:solidFill>
                  <a:srgbClr val="2271C4"/>
                </a:solidFill>
              </a:rPr>
              <a:t>industry</a:t>
            </a:r>
            <a:r>
              <a:rPr lang="es-ES" sz="1200" b="1" dirty="0">
                <a:solidFill>
                  <a:srgbClr val="2271C4"/>
                </a:solidFill>
              </a:rPr>
              <a:t> </a:t>
            </a:r>
            <a:r>
              <a:rPr lang="es-ES" sz="1200" b="1" dirty="0" err="1">
                <a:solidFill>
                  <a:srgbClr val="2271C4"/>
                </a:solidFill>
              </a:rPr>
              <a:t>quartiles</a:t>
            </a:r>
            <a:r>
              <a:rPr lang="es-ES" sz="1200" b="1" dirty="0">
                <a:solidFill>
                  <a:srgbClr val="2271C4"/>
                </a:solidFill>
              </a:rPr>
              <a:t>  </a:t>
            </a:r>
          </a:p>
        </p:txBody>
      </p:sp>
      <p:pic>
        <p:nvPicPr>
          <p:cNvPr id="17" name="Imagen 3" descr="Captura de pantalla 2015-07-02 a la(s) 18.43.0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7146" y="3637906"/>
            <a:ext cx="821691" cy="44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Elipse 17"/>
          <p:cNvSpPr/>
          <p:nvPr/>
        </p:nvSpPr>
        <p:spPr>
          <a:xfrm>
            <a:off x="4499533" y="2590922"/>
            <a:ext cx="1655762" cy="1655763"/>
          </a:xfrm>
          <a:prstGeom prst="ellipse">
            <a:avLst/>
          </a:prstGeom>
          <a:solidFill>
            <a:schemeClr val="bg1"/>
          </a:solidFill>
          <a:ln w="76200" cmpd="sng">
            <a:solidFill>
              <a:srgbClr val="FF4F00"/>
            </a:solidFill>
          </a:ln>
          <a:effectLst/>
        </p:spPr>
        <p:style>
          <a:lnRef idx="1">
            <a:schemeClr val="accent1"/>
          </a:lnRef>
          <a:fillRef idx="3">
            <a:schemeClr val="accent1"/>
          </a:fillRef>
          <a:effectRef idx="2">
            <a:schemeClr val="accent1"/>
          </a:effectRef>
          <a:fontRef idx="minor">
            <a:schemeClr val="lt1"/>
          </a:fontRef>
        </p:style>
        <p:txBody>
          <a:bodyPr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s-ES"/>
          </a:p>
        </p:txBody>
      </p:sp>
      <p:pic>
        <p:nvPicPr>
          <p:cNvPr id="19" name="Imagen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91658" y="2714747"/>
            <a:ext cx="6588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uadroTexto 17"/>
          <p:cNvSpPr txBox="1">
            <a:spLocks noChangeArrowheads="1"/>
          </p:cNvSpPr>
          <p:nvPr/>
        </p:nvSpPr>
        <p:spPr bwMode="auto">
          <a:xfrm>
            <a:off x="4570970" y="3094160"/>
            <a:ext cx="1584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s-ES" sz="1200" b="1" dirty="0">
                <a:solidFill>
                  <a:srgbClr val="DE4923"/>
                </a:solidFill>
              </a:rPr>
              <a:t>US$ 4</a:t>
            </a:r>
            <a:r>
              <a:rPr lang="es-ES" sz="1200" b="1" dirty="0" smtClean="0">
                <a:solidFill>
                  <a:srgbClr val="DE4923"/>
                </a:solidFill>
              </a:rPr>
              <a:t> </a:t>
            </a:r>
            <a:r>
              <a:rPr lang="es-ES" sz="1200" b="1" dirty="0">
                <a:solidFill>
                  <a:srgbClr val="DE4923"/>
                </a:solidFill>
              </a:rPr>
              <a:t>b </a:t>
            </a:r>
            <a:r>
              <a:rPr lang="es-ES" sz="1000" dirty="0"/>
              <a:t>in </a:t>
            </a:r>
            <a:r>
              <a:rPr lang="es-ES" sz="1200" b="1" dirty="0" err="1">
                <a:solidFill>
                  <a:srgbClr val="DE4923"/>
                </a:solidFill>
              </a:rPr>
              <a:t>goods</a:t>
            </a:r>
            <a:r>
              <a:rPr lang="es-ES" sz="1000" dirty="0">
                <a:solidFill>
                  <a:srgbClr val="DE4923"/>
                </a:solidFill>
              </a:rPr>
              <a:t> </a:t>
            </a:r>
            <a:r>
              <a:rPr lang="es-ES" sz="1000" dirty="0"/>
              <a:t>and </a:t>
            </a:r>
            <a:r>
              <a:rPr lang="es-ES" sz="1200" b="1" dirty="0" err="1">
                <a:solidFill>
                  <a:srgbClr val="DE4923"/>
                </a:solidFill>
              </a:rPr>
              <a:t>services</a:t>
            </a:r>
            <a:r>
              <a:rPr lang="es-ES" sz="1000" dirty="0">
                <a:solidFill>
                  <a:srgbClr val="DE4923"/>
                </a:solidFill>
              </a:rPr>
              <a:t> </a:t>
            </a:r>
            <a:r>
              <a:rPr lang="es-ES" sz="1200" b="1" dirty="0" err="1">
                <a:solidFill>
                  <a:srgbClr val="DE4923"/>
                </a:solidFill>
              </a:rPr>
              <a:t>exports</a:t>
            </a:r>
            <a:r>
              <a:rPr lang="es-ES" sz="1200" b="1" dirty="0">
                <a:solidFill>
                  <a:srgbClr val="DE4923"/>
                </a:solidFill>
              </a:rPr>
              <a:t> </a:t>
            </a:r>
            <a:endParaRPr lang="es-ES" sz="1000" dirty="0">
              <a:solidFill>
                <a:srgbClr val="DE4923"/>
              </a:solidFill>
            </a:endParaRPr>
          </a:p>
        </p:txBody>
      </p:sp>
      <p:grpSp>
        <p:nvGrpSpPr>
          <p:cNvPr id="21" name="Agrupar 8"/>
          <p:cNvGrpSpPr>
            <a:grpSpLocks/>
          </p:cNvGrpSpPr>
          <p:nvPr/>
        </p:nvGrpSpPr>
        <p:grpSpPr bwMode="auto">
          <a:xfrm>
            <a:off x="2986645" y="1600138"/>
            <a:ext cx="1655763" cy="1655762"/>
            <a:chOff x="3851920" y="5013176"/>
            <a:chExt cx="1656184" cy="1656184"/>
          </a:xfrm>
        </p:grpSpPr>
        <p:sp>
          <p:nvSpPr>
            <p:cNvPr id="22" name="Elipse 21"/>
            <p:cNvSpPr/>
            <p:nvPr/>
          </p:nvSpPr>
          <p:spPr>
            <a:xfrm>
              <a:off x="3851920" y="5013176"/>
              <a:ext cx="1656184" cy="1656184"/>
            </a:xfrm>
            <a:prstGeom prst="ellipse">
              <a:avLst/>
            </a:prstGeom>
            <a:solidFill>
              <a:schemeClr val="bg1"/>
            </a:solidFill>
            <a:ln w="76200" cmpd="sng">
              <a:solidFill>
                <a:srgbClr val="DE491B"/>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 sz="1800"/>
            </a:p>
          </p:txBody>
        </p:sp>
        <p:sp>
          <p:nvSpPr>
            <p:cNvPr id="23" name="CuadroTexto 18"/>
            <p:cNvSpPr txBox="1">
              <a:spLocks noChangeArrowheads="1"/>
            </p:cNvSpPr>
            <p:nvPr/>
          </p:nvSpPr>
          <p:spPr bwMode="auto">
            <a:xfrm>
              <a:off x="3851920" y="5661248"/>
              <a:ext cx="1656184" cy="52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1400" b="1" dirty="0">
                  <a:solidFill>
                    <a:srgbClr val="DE491B"/>
                  </a:solidFill>
                </a:rPr>
                <a:t>250</a:t>
              </a:r>
              <a:r>
                <a:rPr lang="es-ES" sz="1100" dirty="0">
                  <a:solidFill>
                    <a:srgbClr val="DE491B"/>
                  </a:solidFill>
                </a:rPr>
                <a:t> </a:t>
              </a:r>
              <a:r>
                <a:rPr lang="es-ES" sz="1400" b="1" dirty="0" err="1">
                  <a:solidFill>
                    <a:srgbClr val="DE491B"/>
                  </a:solidFill>
                </a:rPr>
                <a:t>world</a:t>
              </a:r>
              <a:r>
                <a:rPr lang="es-ES" sz="1400" b="1" dirty="0">
                  <a:solidFill>
                    <a:srgbClr val="DE491B"/>
                  </a:solidFill>
                </a:rPr>
                <a:t> </a:t>
              </a:r>
              <a:r>
                <a:rPr lang="es-ES" sz="1400" b="1" dirty="0" err="1">
                  <a:solidFill>
                    <a:srgbClr val="DE491B"/>
                  </a:solidFill>
                </a:rPr>
                <a:t>class</a:t>
              </a:r>
              <a:r>
                <a:rPr lang="es-ES" sz="1400" b="1" dirty="0">
                  <a:solidFill>
                    <a:srgbClr val="DE491B"/>
                  </a:solidFill>
                </a:rPr>
                <a:t> </a:t>
              </a:r>
              <a:r>
                <a:rPr lang="es-ES" sz="1400" b="1" dirty="0" err="1">
                  <a:solidFill>
                    <a:srgbClr val="DE491B"/>
                  </a:solidFill>
                </a:rPr>
                <a:t>suppliers</a:t>
              </a:r>
              <a:endParaRPr lang="es-ES" sz="1400" b="1" dirty="0">
                <a:solidFill>
                  <a:srgbClr val="DE491B"/>
                </a:solidFill>
              </a:endParaRPr>
            </a:p>
          </p:txBody>
        </p:sp>
        <p:pic>
          <p:nvPicPr>
            <p:cNvPr id="24" name="Imagen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5157192"/>
              <a:ext cx="1057870" cy="56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1" name="Conector recto 30"/>
          <p:cNvCxnSpPr/>
          <p:nvPr/>
        </p:nvCxnSpPr>
        <p:spPr>
          <a:xfrm>
            <a:off x="6155295" y="1383032"/>
            <a:ext cx="451872" cy="0"/>
          </a:xfrm>
          <a:prstGeom prst="line">
            <a:avLst/>
          </a:prstGeom>
          <a:ln w="9525" cmpd="sng">
            <a:solidFill>
              <a:srgbClr val="2271C4"/>
            </a:solidFill>
          </a:ln>
          <a:effectLst/>
        </p:spPr>
        <p:style>
          <a:lnRef idx="2">
            <a:schemeClr val="accent1"/>
          </a:lnRef>
          <a:fillRef idx="0">
            <a:schemeClr val="accent1"/>
          </a:fillRef>
          <a:effectRef idx="1">
            <a:schemeClr val="accent1"/>
          </a:effectRef>
          <a:fontRef idx="minor">
            <a:schemeClr val="tx1"/>
          </a:fontRef>
        </p:style>
      </p:cxnSp>
      <p:cxnSp>
        <p:nvCxnSpPr>
          <p:cNvPr id="34" name="Conector recto 33"/>
          <p:cNvCxnSpPr/>
          <p:nvPr/>
        </p:nvCxnSpPr>
        <p:spPr>
          <a:xfrm>
            <a:off x="6604845" y="1013699"/>
            <a:ext cx="0" cy="713140"/>
          </a:xfrm>
          <a:prstGeom prst="line">
            <a:avLst/>
          </a:prstGeom>
          <a:ln w="9525" cmpd="sng">
            <a:solidFill>
              <a:srgbClr val="2271C4"/>
            </a:solidFill>
          </a:ln>
          <a:effectLst/>
        </p:spPr>
        <p:style>
          <a:lnRef idx="2">
            <a:schemeClr val="accent1"/>
          </a:lnRef>
          <a:fillRef idx="0">
            <a:schemeClr val="accent1"/>
          </a:fillRef>
          <a:effectRef idx="1">
            <a:schemeClr val="accent1"/>
          </a:effectRef>
          <a:fontRef idx="minor">
            <a:schemeClr val="tx1"/>
          </a:fontRef>
        </p:style>
      </p:cxnSp>
      <p:sp>
        <p:nvSpPr>
          <p:cNvPr id="36" name="CuadroTexto 15"/>
          <p:cNvSpPr txBox="1">
            <a:spLocks noChangeArrowheads="1"/>
          </p:cNvSpPr>
          <p:nvPr/>
        </p:nvSpPr>
        <p:spPr bwMode="auto">
          <a:xfrm>
            <a:off x="6614701" y="1013699"/>
            <a:ext cx="24211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sz="1200" dirty="0" err="1"/>
              <a:t>Average</a:t>
            </a:r>
            <a:r>
              <a:rPr lang="es-ES" sz="1200" dirty="0"/>
              <a:t> </a:t>
            </a:r>
            <a:r>
              <a:rPr lang="es-ES" sz="1200" dirty="0" err="1"/>
              <a:t>production</a:t>
            </a:r>
            <a:r>
              <a:rPr lang="es-ES" sz="1200" dirty="0"/>
              <a:t> per </a:t>
            </a:r>
            <a:r>
              <a:rPr lang="es-ES" sz="1200" dirty="0" err="1"/>
              <a:t>year</a:t>
            </a:r>
            <a:r>
              <a:rPr lang="es-ES" sz="1200" dirty="0"/>
              <a:t> </a:t>
            </a:r>
            <a:r>
              <a:rPr lang="es-ES" sz="1200" dirty="0" err="1"/>
              <a:t>last</a:t>
            </a:r>
            <a:r>
              <a:rPr lang="es-ES" sz="1200" dirty="0"/>
              <a:t> 10 </a:t>
            </a:r>
            <a:r>
              <a:rPr lang="es-ES" sz="1200" dirty="0" err="1"/>
              <a:t>years</a:t>
            </a:r>
            <a:r>
              <a:rPr lang="es-ES" sz="1200" dirty="0"/>
              <a:t> of </a:t>
            </a:r>
            <a:r>
              <a:rPr lang="es-ES" sz="1200" b="1" dirty="0">
                <a:solidFill>
                  <a:srgbClr val="2271C4"/>
                </a:solidFill>
              </a:rPr>
              <a:t>5.5 </a:t>
            </a:r>
            <a:r>
              <a:rPr lang="es-ES" sz="1200" b="1" dirty="0" err="1">
                <a:solidFill>
                  <a:srgbClr val="2271C4"/>
                </a:solidFill>
              </a:rPr>
              <a:t>million</a:t>
            </a:r>
            <a:r>
              <a:rPr lang="es-ES" sz="1200" b="1" dirty="0">
                <a:solidFill>
                  <a:srgbClr val="2271C4"/>
                </a:solidFill>
              </a:rPr>
              <a:t> </a:t>
            </a:r>
            <a:r>
              <a:rPr lang="es-ES" sz="1200" b="1" dirty="0" err="1">
                <a:solidFill>
                  <a:srgbClr val="2271C4"/>
                </a:solidFill>
              </a:rPr>
              <a:t>metric</a:t>
            </a:r>
            <a:r>
              <a:rPr lang="es-ES" sz="1200" b="1" dirty="0">
                <a:solidFill>
                  <a:srgbClr val="2271C4"/>
                </a:solidFill>
              </a:rPr>
              <a:t> </a:t>
            </a:r>
            <a:r>
              <a:rPr lang="es-ES" sz="1200" b="1" dirty="0" err="1">
                <a:solidFill>
                  <a:srgbClr val="2271C4"/>
                </a:solidFill>
              </a:rPr>
              <a:t>tons</a:t>
            </a:r>
            <a:r>
              <a:rPr lang="es-ES" sz="1200" b="1" dirty="0">
                <a:solidFill>
                  <a:srgbClr val="2271C4"/>
                </a:solidFill>
              </a:rPr>
              <a:t> of </a:t>
            </a:r>
            <a:r>
              <a:rPr lang="es-ES" sz="1200" b="1" dirty="0" err="1" smtClean="0">
                <a:solidFill>
                  <a:srgbClr val="2271C4"/>
                </a:solidFill>
              </a:rPr>
              <a:t>copper</a:t>
            </a:r>
            <a:endParaRPr lang="es-ES" sz="1200" b="1" dirty="0">
              <a:solidFill>
                <a:srgbClr val="2271C4"/>
              </a:solidFill>
            </a:endParaRPr>
          </a:p>
        </p:txBody>
      </p:sp>
      <p:cxnSp>
        <p:nvCxnSpPr>
          <p:cNvPr id="39" name="Conector recto 38"/>
          <p:cNvCxnSpPr/>
          <p:nvPr/>
        </p:nvCxnSpPr>
        <p:spPr>
          <a:xfrm flipV="1">
            <a:off x="4651048" y="2409135"/>
            <a:ext cx="1972293" cy="4787"/>
          </a:xfrm>
          <a:prstGeom prst="line">
            <a:avLst/>
          </a:prstGeom>
          <a:ln w="9525" cmpd="sng">
            <a:solidFill>
              <a:srgbClr val="E62E25"/>
            </a:solidFill>
          </a:ln>
          <a:effectLst/>
        </p:spPr>
        <p:style>
          <a:lnRef idx="2">
            <a:schemeClr val="accent1"/>
          </a:lnRef>
          <a:fillRef idx="0">
            <a:schemeClr val="accent1"/>
          </a:fillRef>
          <a:effectRef idx="1">
            <a:schemeClr val="accent1"/>
          </a:effectRef>
          <a:fontRef idx="minor">
            <a:schemeClr val="tx1"/>
          </a:fontRef>
        </p:style>
      </p:cxnSp>
      <p:cxnSp>
        <p:nvCxnSpPr>
          <p:cNvPr id="40" name="Conector recto 39"/>
          <p:cNvCxnSpPr/>
          <p:nvPr/>
        </p:nvCxnSpPr>
        <p:spPr>
          <a:xfrm>
            <a:off x="6613485" y="2039802"/>
            <a:ext cx="0" cy="713140"/>
          </a:xfrm>
          <a:prstGeom prst="line">
            <a:avLst/>
          </a:prstGeom>
          <a:ln w="9525" cmpd="sng">
            <a:solidFill>
              <a:srgbClr val="E62E25"/>
            </a:solidFill>
          </a:ln>
          <a:effectLst/>
        </p:spPr>
        <p:style>
          <a:lnRef idx="2">
            <a:schemeClr val="accent1"/>
          </a:lnRef>
          <a:fillRef idx="0">
            <a:schemeClr val="accent1"/>
          </a:fillRef>
          <a:effectRef idx="1">
            <a:schemeClr val="accent1"/>
          </a:effectRef>
          <a:fontRef idx="minor">
            <a:schemeClr val="tx1"/>
          </a:fontRef>
        </p:style>
      </p:cxnSp>
      <p:cxnSp>
        <p:nvCxnSpPr>
          <p:cNvPr id="42" name="Conector recto 41"/>
          <p:cNvCxnSpPr/>
          <p:nvPr/>
        </p:nvCxnSpPr>
        <p:spPr>
          <a:xfrm>
            <a:off x="6162829" y="3436434"/>
            <a:ext cx="451872" cy="0"/>
          </a:xfrm>
          <a:prstGeom prst="line">
            <a:avLst/>
          </a:prstGeom>
          <a:ln w="9525" cmpd="sng">
            <a:solidFill>
              <a:srgbClr val="E62E25"/>
            </a:solidFill>
          </a:ln>
          <a:effectLst/>
        </p:spPr>
        <p:style>
          <a:lnRef idx="2">
            <a:schemeClr val="accent1"/>
          </a:lnRef>
          <a:fillRef idx="0">
            <a:schemeClr val="accent1"/>
          </a:fillRef>
          <a:effectRef idx="1">
            <a:schemeClr val="accent1"/>
          </a:effectRef>
          <a:fontRef idx="minor">
            <a:schemeClr val="tx1"/>
          </a:fontRef>
        </p:style>
      </p:cxnSp>
      <p:cxnSp>
        <p:nvCxnSpPr>
          <p:cNvPr id="43" name="Conector recto 42"/>
          <p:cNvCxnSpPr/>
          <p:nvPr/>
        </p:nvCxnSpPr>
        <p:spPr>
          <a:xfrm>
            <a:off x="6604845" y="3067101"/>
            <a:ext cx="0" cy="713140"/>
          </a:xfrm>
          <a:prstGeom prst="line">
            <a:avLst/>
          </a:prstGeom>
          <a:ln w="9525" cmpd="sng">
            <a:solidFill>
              <a:srgbClr val="E62E25"/>
            </a:solidFill>
          </a:ln>
          <a:effectLst/>
        </p:spPr>
        <p:style>
          <a:lnRef idx="2">
            <a:schemeClr val="accent1"/>
          </a:lnRef>
          <a:fillRef idx="0">
            <a:schemeClr val="accent1"/>
          </a:fillRef>
          <a:effectRef idx="1">
            <a:schemeClr val="accent1"/>
          </a:effectRef>
          <a:fontRef idx="minor">
            <a:schemeClr val="tx1"/>
          </a:fontRef>
        </p:style>
      </p:cxnSp>
      <p:cxnSp>
        <p:nvCxnSpPr>
          <p:cNvPr id="44" name="Conector recto 43"/>
          <p:cNvCxnSpPr/>
          <p:nvPr/>
        </p:nvCxnSpPr>
        <p:spPr>
          <a:xfrm flipV="1">
            <a:off x="4570970" y="4415384"/>
            <a:ext cx="2033875" cy="1"/>
          </a:xfrm>
          <a:prstGeom prst="line">
            <a:avLst/>
          </a:prstGeom>
          <a:ln w="9525" cmpd="sng">
            <a:solidFill>
              <a:srgbClr val="2271C4"/>
            </a:solidFill>
          </a:ln>
          <a:effectLst/>
        </p:spPr>
        <p:style>
          <a:lnRef idx="2">
            <a:schemeClr val="accent1"/>
          </a:lnRef>
          <a:fillRef idx="0">
            <a:schemeClr val="accent1"/>
          </a:fillRef>
          <a:effectRef idx="1">
            <a:schemeClr val="accent1"/>
          </a:effectRef>
          <a:fontRef idx="minor">
            <a:schemeClr val="tx1"/>
          </a:fontRef>
        </p:style>
      </p:cxnSp>
      <p:cxnSp>
        <p:nvCxnSpPr>
          <p:cNvPr id="45" name="Conector recto 44"/>
          <p:cNvCxnSpPr/>
          <p:nvPr/>
        </p:nvCxnSpPr>
        <p:spPr>
          <a:xfrm>
            <a:off x="6604845" y="4041264"/>
            <a:ext cx="0" cy="713140"/>
          </a:xfrm>
          <a:prstGeom prst="line">
            <a:avLst/>
          </a:prstGeom>
          <a:ln w="9525" cmpd="sng">
            <a:solidFill>
              <a:srgbClr val="2271C4"/>
            </a:solidFill>
          </a:ln>
          <a:effectLst/>
        </p:spPr>
        <p:style>
          <a:lnRef idx="2">
            <a:schemeClr val="accent1"/>
          </a:lnRef>
          <a:fillRef idx="0">
            <a:schemeClr val="accent1"/>
          </a:fillRef>
          <a:effectRef idx="1">
            <a:schemeClr val="accent1"/>
          </a:effectRef>
          <a:fontRef idx="minor">
            <a:schemeClr val="tx1"/>
          </a:fontRef>
        </p:style>
      </p:cxnSp>
      <p:sp>
        <p:nvSpPr>
          <p:cNvPr id="48" name="CuadroTexto 16"/>
          <p:cNvSpPr txBox="1">
            <a:spLocks noChangeArrowheads="1"/>
          </p:cNvSpPr>
          <p:nvPr/>
        </p:nvSpPr>
        <p:spPr bwMode="auto">
          <a:xfrm>
            <a:off x="6604845" y="4184551"/>
            <a:ext cx="25292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sz="1200" b="1" dirty="0" smtClean="0">
                <a:solidFill>
                  <a:srgbClr val="2271C4"/>
                </a:solidFill>
              </a:rPr>
              <a:t>40</a:t>
            </a:r>
            <a:r>
              <a:rPr lang="es-ES" sz="1200" b="1" dirty="0">
                <a:solidFill>
                  <a:srgbClr val="2271C4"/>
                </a:solidFill>
              </a:rPr>
              <a:t>% </a:t>
            </a:r>
            <a:r>
              <a:rPr lang="es-ES" sz="1000" dirty="0"/>
              <a:t>of</a:t>
            </a:r>
            <a:r>
              <a:rPr lang="es-ES" sz="1200" b="1" dirty="0">
                <a:solidFill>
                  <a:srgbClr val="905A19"/>
                </a:solidFill>
              </a:rPr>
              <a:t> </a:t>
            </a:r>
            <a:r>
              <a:rPr lang="es-ES" sz="1200" b="1" dirty="0" err="1">
                <a:solidFill>
                  <a:srgbClr val="2271C4"/>
                </a:solidFill>
              </a:rPr>
              <a:t>production</a:t>
            </a:r>
            <a:r>
              <a:rPr lang="es-ES" sz="1200" b="1" dirty="0">
                <a:solidFill>
                  <a:srgbClr val="2271C4"/>
                </a:solidFill>
              </a:rPr>
              <a:t> </a:t>
            </a:r>
            <a:r>
              <a:rPr lang="es-ES" sz="1000" dirty="0"/>
              <a:t>at </a:t>
            </a:r>
            <a:r>
              <a:rPr lang="es-ES" sz="1200" b="1" dirty="0" err="1">
                <a:solidFill>
                  <a:srgbClr val="2271C4"/>
                </a:solidFill>
              </a:rPr>
              <a:t>first</a:t>
            </a:r>
            <a:r>
              <a:rPr lang="es-ES" sz="1200" b="1" dirty="0">
                <a:solidFill>
                  <a:srgbClr val="2271C4"/>
                </a:solidFill>
              </a:rPr>
              <a:t>  global </a:t>
            </a:r>
            <a:r>
              <a:rPr lang="es-ES" sz="1200" b="1" dirty="0" err="1">
                <a:solidFill>
                  <a:srgbClr val="2271C4"/>
                </a:solidFill>
              </a:rPr>
              <a:t>cost</a:t>
            </a:r>
            <a:r>
              <a:rPr lang="es-ES" sz="1200" b="1" dirty="0">
                <a:solidFill>
                  <a:srgbClr val="2271C4"/>
                </a:solidFill>
              </a:rPr>
              <a:t> </a:t>
            </a:r>
            <a:r>
              <a:rPr lang="es-ES" sz="1200" b="1" dirty="0" err="1">
                <a:solidFill>
                  <a:srgbClr val="2271C4"/>
                </a:solidFill>
              </a:rPr>
              <a:t>industry</a:t>
            </a:r>
            <a:r>
              <a:rPr lang="es-ES" sz="1200" b="1" dirty="0">
                <a:solidFill>
                  <a:srgbClr val="2271C4"/>
                </a:solidFill>
              </a:rPr>
              <a:t> </a:t>
            </a:r>
            <a:r>
              <a:rPr lang="es-ES" sz="1200" b="1" dirty="0" err="1">
                <a:solidFill>
                  <a:srgbClr val="2271C4"/>
                </a:solidFill>
              </a:rPr>
              <a:t>quartiles</a:t>
            </a:r>
            <a:r>
              <a:rPr lang="es-ES" sz="1200" b="1" dirty="0">
                <a:solidFill>
                  <a:srgbClr val="2271C4"/>
                </a:solidFill>
              </a:rPr>
              <a:t>  </a:t>
            </a:r>
          </a:p>
        </p:txBody>
      </p:sp>
      <p:sp>
        <p:nvSpPr>
          <p:cNvPr id="49" name="CuadroTexto 18"/>
          <p:cNvSpPr txBox="1">
            <a:spLocks noChangeArrowheads="1"/>
          </p:cNvSpPr>
          <p:nvPr/>
        </p:nvSpPr>
        <p:spPr bwMode="auto">
          <a:xfrm>
            <a:off x="6623341" y="2270635"/>
            <a:ext cx="21604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s-ES" sz="1200" b="1" dirty="0" smtClean="0">
                <a:solidFill>
                  <a:srgbClr val="DE491B"/>
                </a:solidFill>
                <a:ea typeface="ＭＳ Ｐゴシック" charset="0"/>
                <a:cs typeface="ＭＳ Ｐゴシック" charset="0"/>
              </a:rPr>
              <a:t>65</a:t>
            </a:r>
            <a:r>
              <a:rPr lang="es-ES" sz="1200" dirty="0" smtClean="0">
                <a:solidFill>
                  <a:srgbClr val="DE491B"/>
                </a:solidFill>
                <a:ea typeface="ＭＳ Ｐゴシック" charset="0"/>
                <a:cs typeface="ＭＳ Ｐゴシック" charset="0"/>
              </a:rPr>
              <a:t> </a:t>
            </a:r>
            <a:r>
              <a:rPr lang="es-ES" sz="1200" b="1" dirty="0" err="1" smtClean="0">
                <a:solidFill>
                  <a:srgbClr val="DE491B"/>
                </a:solidFill>
                <a:ea typeface="ＭＳ Ｐゴシック" charset="0"/>
                <a:cs typeface="ＭＳ Ｐゴシック" charset="0"/>
              </a:rPr>
              <a:t>world</a:t>
            </a:r>
            <a:r>
              <a:rPr lang="es-ES" sz="1200" b="1" dirty="0" smtClean="0">
                <a:solidFill>
                  <a:srgbClr val="DE491B"/>
                </a:solidFill>
                <a:ea typeface="ＭＳ Ｐゴシック" charset="0"/>
                <a:cs typeface="ＭＳ Ｐゴシック" charset="0"/>
              </a:rPr>
              <a:t> </a:t>
            </a:r>
            <a:r>
              <a:rPr lang="es-ES" sz="1200" b="1" dirty="0" err="1" smtClean="0">
                <a:solidFill>
                  <a:srgbClr val="DE491B"/>
                </a:solidFill>
                <a:ea typeface="ＭＳ Ｐゴシック" charset="0"/>
                <a:cs typeface="ＭＳ Ｐゴシック" charset="0"/>
              </a:rPr>
              <a:t>class</a:t>
            </a:r>
            <a:r>
              <a:rPr lang="es-ES" sz="1200" b="1" dirty="0" smtClean="0">
                <a:solidFill>
                  <a:srgbClr val="DE491B"/>
                </a:solidFill>
                <a:ea typeface="ＭＳ Ｐゴシック" charset="0"/>
                <a:cs typeface="ＭＳ Ｐゴシック" charset="0"/>
              </a:rPr>
              <a:t> </a:t>
            </a:r>
            <a:r>
              <a:rPr lang="es-ES" sz="1200" b="1" dirty="0" err="1" smtClean="0">
                <a:solidFill>
                  <a:srgbClr val="DE491B"/>
                </a:solidFill>
                <a:ea typeface="ＭＳ Ｐゴシック" charset="0"/>
                <a:cs typeface="ＭＳ Ｐゴシック" charset="0"/>
              </a:rPr>
              <a:t>suppliers</a:t>
            </a:r>
            <a:endParaRPr lang="es-ES" sz="1200" b="1" dirty="0">
              <a:solidFill>
                <a:srgbClr val="E84D25"/>
              </a:solidFill>
              <a:ea typeface="ＭＳ Ｐゴシック" charset="0"/>
              <a:cs typeface="ＭＳ Ｐゴシック" charset="0"/>
            </a:endParaRPr>
          </a:p>
        </p:txBody>
      </p:sp>
      <p:sp>
        <p:nvSpPr>
          <p:cNvPr id="50" name="CuadroTexto 24"/>
          <p:cNvSpPr txBox="1">
            <a:spLocks noChangeArrowheads="1"/>
          </p:cNvSpPr>
          <p:nvPr/>
        </p:nvSpPr>
        <p:spPr bwMode="auto">
          <a:xfrm>
            <a:off x="6604845" y="3223689"/>
            <a:ext cx="25391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s-ES" sz="1200" b="1" dirty="0">
                <a:solidFill>
                  <a:srgbClr val="E84D25"/>
                </a:solidFill>
                <a:ea typeface="ＭＳ Ｐゴシック" charset="0"/>
                <a:cs typeface="ＭＳ Ｐゴシック" charset="0"/>
              </a:rPr>
              <a:t>US$ 537 </a:t>
            </a:r>
            <a:r>
              <a:rPr lang="es-ES" sz="1200" b="1" dirty="0" smtClean="0">
                <a:solidFill>
                  <a:srgbClr val="E84D25"/>
                </a:solidFill>
                <a:ea typeface="ＭＳ Ｐゴシック" charset="0"/>
                <a:cs typeface="ＭＳ Ｐゴシック" charset="0"/>
              </a:rPr>
              <a:t>m in </a:t>
            </a:r>
            <a:r>
              <a:rPr lang="es-ES" sz="1200" b="1" dirty="0" err="1" smtClean="0">
                <a:solidFill>
                  <a:srgbClr val="E84D25"/>
                </a:solidFill>
                <a:ea typeface="ＭＳ Ｐゴシック" charset="0"/>
                <a:cs typeface="ＭＳ Ｐゴシック" charset="0"/>
              </a:rPr>
              <a:t>goods</a:t>
            </a:r>
            <a:r>
              <a:rPr lang="es-ES" sz="1200" b="1" dirty="0" smtClean="0">
                <a:solidFill>
                  <a:srgbClr val="E84D25"/>
                </a:solidFill>
                <a:ea typeface="ＭＳ Ｐゴシック" charset="0"/>
                <a:cs typeface="ＭＳ Ｐゴシック" charset="0"/>
              </a:rPr>
              <a:t> and </a:t>
            </a:r>
            <a:r>
              <a:rPr lang="es-ES" sz="1200" b="1" dirty="0" err="1" smtClean="0">
                <a:solidFill>
                  <a:srgbClr val="E84D25"/>
                </a:solidFill>
                <a:ea typeface="ＭＳ Ｐゴシック" charset="0"/>
                <a:cs typeface="ＭＳ Ｐゴシック" charset="0"/>
              </a:rPr>
              <a:t>services</a:t>
            </a:r>
            <a:r>
              <a:rPr lang="es-ES" sz="1200" b="1" dirty="0" smtClean="0">
                <a:solidFill>
                  <a:srgbClr val="E84D25"/>
                </a:solidFill>
                <a:ea typeface="ＭＳ Ｐゴシック" charset="0"/>
                <a:cs typeface="ＭＳ Ｐゴシック" charset="0"/>
              </a:rPr>
              <a:t> </a:t>
            </a:r>
            <a:r>
              <a:rPr lang="es-ES" sz="1200" b="1" dirty="0" err="1" smtClean="0">
                <a:solidFill>
                  <a:srgbClr val="E84D25"/>
                </a:solidFill>
                <a:ea typeface="ＭＳ Ｐゴシック" charset="0"/>
                <a:cs typeface="ＭＳ Ｐゴシック" charset="0"/>
              </a:rPr>
              <a:t>exports</a:t>
            </a:r>
            <a:endParaRPr lang="es-ES" sz="1200" dirty="0">
              <a:ea typeface="ＭＳ Ｐゴシック" charset="0"/>
              <a:cs typeface="ＭＳ Ｐゴシック" charset="0"/>
            </a:endParaRPr>
          </a:p>
        </p:txBody>
      </p:sp>
      <p:sp>
        <p:nvSpPr>
          <p:cNvPr id="35" name="CuadroTexto 15"/>
          <p:cNvSpPr txBox="1">
            <a:spLocks noChangeArrowheads="1"/>
          </p:cNvSpPr>
          <p:nvPr/>
        </p:nvSpPr>
        <p:spPr bwMode="auto">
          <a:xfrm>
            <a:off x="4642408" y="1136602"/>
            <a:ext cx="158377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s-ES" sz="1100" dirty="0" err="1"/>
              <a:t>Export</a:t>
            </a:r>
            <a:r>
              <a:rPr lang="es-ES" sz="1100" dirty="0"/>
              <a:t> </a:t>
            </a:r>
            <a:r>
              <a:rPr lang="es-ES" sz="1400" b="1" dirty="0">
                <a:solidFill>
                  <a:srgbClr val="2271C4"/>
                </a:solidFill>
              </a:rPr>
              <a:t>130 </a:t>
            </a:r>
            <a:r>
              <a:rPr lang="es-ES" sz="1400" b="1" dirty="0" err="1">
                <a:solidFill>
                  <a:srgbClr val="2271C4"/>
                </a:solidFill>
              </a:rPr>
              <a:t>to</a:t>
            </a:r>
            <a:r>
              <a:rPr lang="es-ES" sz="1400" b="1" dirty="0">
                <a:solidFill>
                  <a:srgbClr val="2271C4"/>
                </a:solidFill>
              </a:rPr>
              <a:t> 150 </a:t>
            </a:r>
            <a:r>
              <a:rPr lang="es-ES" sz="1400" b="1" dirty="0" err="1">
                <a:solidFill>
                  <a:srgbClr val="2271C4"/>
                </a:solidFill>
              </a:rPr>
              <a:t>millon</a:t>
            </a:r>
            <a:r>
              <a:rPr lang="es-ES" sz="1400" b="1" dirty="0">
                <a:solidFill>
                  <a:srgbClr val="2271C4"/>
                </a:solidFill>
              </a:rPr>
              <a:t> Cu </a:t>
            </a:r>
            <a:r>
              <a:rPr lang="es-ES" sz="1400" b="1" dirty="0" err="1">
                <a:solidFill>
                  <a:srgbClr val="2271C4"/>
                </a:solidFill>
              </a:rPr>
              <a:t>tons</a:t>
            </a:r>
            <a:r>
              <a:rPr lang="es-ES" sz="1400" b="1" dirty="0">
                <a:solidFill>
                  <a:srgbClr val="90A52A"/>
                </a:solidFill>
              </a:rPr>
              <a:t> </a:t>
            </a:r>
            <a:r>
              <a:rPr lang="es-ES" sz="1100" dirty="0"/>
              <a:t>and </a:t>
            </a:r>
            <a:r>
              <a:rPr lang="es-ES" sz="1100" dirty="0" err="1"/>
              <a:t>other</a:t>
            </a:r>
            <a:r>
              <a:rPr lang="es-ES" sz="1100" dirty="0"/>
              <a:t> </a:t>
            </a:r>
            <a:r>
              <a:rPr lang="es-ES" sz="1100" dirty="0" err="1"/>
              <a:t>minerals</a:t>
            </a:r>
            <a:endParaRPr lang="es-ES" sz="1100" b="1" dirty="0">
              <a:solidFill>
                <a:srgbClr val="08426D"/>
              </a:solidFill>
            </a:endParaRPr>
          </a:p>
        </p:txBody>
      </p:sp>
      <p:sp>
        <p:nvSpPr>
          <p:cNvPr id="37" name="CuadroTexto 18"/>
          <p:cNvSpPr txBox="1">
            <a:spLocks noChangeArrowheads="1"/>
          </p:cNvSpPr>
          <p:nvPr/>
        </p:nvSpPr>
        <p:spPr bwMode="auto">
          <a:xfrm>
            <a:off x="0" y="1340131"/>
            <a:ext cx="2321264" cy="3077765"/>
          </a:xfrm>
          <a:prstGeom prst="rect">
            <a:avLst/>
          </a:prstGeom>
          <a:solidFill>
            <a:srgbClr val="349DEB"/>
          </a:solidFill>
          <a:ln>
            <a:noFill/>
          </a:ln>
          <a:extLst/>
        </p:spPr>
        <p:txBody>
          <a:bodyPr wrap="square">
            <a:spAutoFit/>
          </a:bodyPr>
          <a:lstStyle>
            <a:lvl1pPr>
              <a:tabLst>
                <a:tab pos="358775" algn="l"/>
              </a:tabLst>
              <a:defRPr>
                <a:solidFill>
                  <a:schemeClr val="tx1"/>
                </a:solidFill>
                <a:latin typeface="Calibri" charset="0"/>
                <a:ea typeface="ＭＳ Ｐゴシック" charset="0"/>
                <a:cs typeface="ＭＳ Ｐゴシック" charset="0"/>
              </a:defRPr>
            </a:lvl1pPr>
            <a:lvl2pPr marL="742950" indent="-285750">
              <a:tabLst>
                <a:tab pos="358775" algn="l"/>
              </a:tabLst>
              <a:defRPr>
                <a:solidFill>
                  <a:schemeClr val="tx1"/>
                </a:solidFill>
                <a:latin typeface="Calibri" charset="0"/>
                <a:ea typeface="ＭＳ Ｐゴシック" charset="0"/>
              </a:defRPr>
            </a:lvl2pPr>
            <a:lvl3pPr marL="1143000" indent="-228600">
              <a:tabLst>
                <a:tab pos="358775" algn="l"/>
              </a:tabLst>
              <a:defRPr>
                <a:solidFill>
                  <a:schemeClr val="tx1"/>
                </a:solidFill>
                <a:latin typeface="Calibri" charset="0"/>
                <a:ea typeface="ＭＳ Ｐゴシック" charset="0"/>
              </a:defRPr>
            </a:lvl3pPr>
            <a:lvl4pPr marL="1600200" indent="-228600">
              <a:tabLst>
                <a:tab pos="358775" algn="l"/>
              </a:tabLst>
              <a:defRPr>
                <a:solidFill>
                  <a:schemeClr val="tx1"/>
                </a:solidFill>
                <a:latin typeface="Calibri" charset="0"/>
                <a:ea typeface="ＭＳ Ｐゴシック" charset="0"/>
              </a:defRPr>
            </a:lvl4pPr>
            <a:lvl5pPr marL="2057400" indent="-228600">
              <a:tabLst>
                <a:tab pos="358775" algn="l"/>
              </a:tabLst>
              <a:defRPr>
                <a:solidFill>
                  <a:schemeClr val="tx1"/>
                </a:solidFill>
                <a:latin typeface="Calibri" charset="0"/>
                <a:ea typeface="ＭＳ Ｐゴシック" charset="0"/>
              </a:defRPr>
            </a:lvl5pPr>
            <a:lvl6pPr marL="2514600" indent="-228600" fontAlgn="base">
              <a:spcBef>
                <a:spcPct val="0"/>
              </a:spcBef>
              <a:spcAft>
                <a:spcPct val="0"/>
              </a:spcAft>
              <a:tabLst>
                <a:tab pos="358775" algn="l"/>
              </a:tabLst>
              <a:defRPr>
                <a:solidFill>
                  <a:schemeClr val="tx1"/>
                </a:solidFill>
                <a:latin typeface="Calibri" charset="0"/>
                <a:ea typeface="ＭＳ Ｐゴシック" charset="0"/>
              </a:defRPr>
            </a:lvl6pPr>
            <a:lvl7pPr marL="2971800" indent="-228600" fontAlgn="base">
              <a:spcBef>
                <a:spcPct val="0"/>
              </a:spcBef>
              <a:spcAft>
                <a:spcPct val="0"/>
              </a:spcAft>
              <a:tabLst>
                <a:tab pos="358775" algn="l"/>
              </a:tabLst>
              <a:defRPr>
                <a:solidFill>
                  <a:schemeClr val="tx1"/>
                </a:solidFill>
                <a:latin typeface="Calibri" charset="0"/>
                <a:ea typeface="ＭＳ Ｐゴシック" charset="0"/>
              </a:defRPr>
            </a:lvl7pPr>
            <a:lvl8pPr marL="3429000" indent="-228600" fontAlgn="base">
              <a:spcBef>
                <a:spcPct val="0"/>
              </a:spcBef>
              <a:spcAft>
                <a:spcPct val="0"/>
              </a:spcAft>
              <a:tabLst>
                <a:tab pos="358775" algn="l"/>
              </a:tabLst>
              <a:defRPr>
                <a:solidFill>
                  <a:schemeClr val="tx1"/>
                </a:solidFill>
                <a:latin typeface="Calibri" charset="0"/>
                <a:ea typeface="ＭＳ Ｐゴシック" charset="0"/>
              </a:defRPr>
            </a:lvl8pPr>
            <a:lvl9pPr marL="3886200" indent="-228600" fontAlgn="base">
              <a:spcBef>
                <a:spcPct val="0"/>
              </a:spcBef>
              <a:spcAft>
                <a:spcPct val="0"/>
              </a:spcAft>
              <a:tabLst>
                <a:tab pos="358775" algn="l"/>
              </a:tabLst>
              <a:defRPr>
                <a:solidFill>
                  <a:schemeClr val="tx1"/>
                </a:solidFill>
                <a:latin typeface="Calibri" charset="0"/>
                <a:ea typeface="ＭＳ Ｐゴシック" charset="0"/>
              </a:defRPr>
            </a:lvl9pPr>
          </a:lstStyle>
          <a:p>
            <a:pPr algn="ctr" fontAlgn="auto">
              <a:spcBef>
                <a:spcPts val="0"/>
              </a:spcBef>
              <a:spcAft>
                <a:spcPts val="0"/>
              </a:spcAft>
              <a:defRPr/>
            </a:pPr>
            <a:r>
              <a:rPr lang="es-ES_tradnl" sz="1600" b="1" dirty="0" err="1" smtClean="0">
                <a:solidFill>
                  <a:schemeClr val="bg1"/>
                </a:solidFill>
                <a:latin typeface="Roboto Condensed Light" charset="0"/>
                <a:ea typeface="MS PGothic" charset="0"/>
                <a:cs typeface="MS PGothic" charset="0"/>
              </a:rPr>
              <a:t>Develop</a:t>
            </a:r>
            <a:r>
              <a:rPr lang="es-ES_tradnl" sz="1600" b="1" dirty="0" smtClean="0">
                <a:solidFill>
                  <a:schemeClr val="bg1"/>
                </a:solidFill>
                <a:latin typeface="Roboto Condensed Light" charset="0"/>
                <a:ea typeface="MS PGothic" charset="0"/>
                <a:cs typeface="MS PGothic" charset="0"/>
              </a:rPr>
              <a:t> </a:t>
            </a:r>
            <a:r>
              <a:rPr lang="es-ES_tradnl" sz="1200" dirty="0" smtClean="0">
                <a:solidFill>
                  <a:schemeClr val="bg1"/>
                </a:solidFill>
                <a:latin typeface="Roboto Condensed Light" charset="0"/>
                <a:ea typeface="MS PGothic" charset="0"/>
                <a:cs typeface="MS PGothic" charset="0"/>
              </a:rPr>
              <a:t>a </a:t>
            </a:r>
            <a:r>
              <a:rPr lang="es-ES_tradnl" sz="1200" dirty="0" err="1" smtClean="0">
                <a:solidFill>
                  <a:schemeClr val="bg1"/>
                </a:solidFill>
                <a:latin typeface="Roboto Condensed Light" charset="0"/>
                <a:ea typeface="MS PGothic" charset="0"/>
                <a:cs typeface="MS PGothic" charset="0"/>
              </a:rPr>
              <a:t>services</a:t>
            </a:r>
            <a:r>
              <a:rPr lang="es-ES_tradnl" sz="1200" dirty="0" smtClean="0">
                <a:solidFill>
                  <a:schemeClr val="bg1"/>
                </a:solidFill>
                <a:latin typeface="Roboto Condensed Light" charset="0"/>
                <a:ea typeface="MS PGothic" charset="0"/>
                <a:cs typeface="MS PGothic" charset="0"/>
              </a:rPr>
              <a:t> and </a:t>
            </a:r>
            <a:r>
              <a:rPr lang="es-ES_tradnl" sz="1200" dirty="0" err="1" smtClean="0">
                <a:solidFill>
                  <a:schemeClr val="bg1"/>
                </a:solidFill>
                <a:latin typeface="Roboto Condensed Light" charset="0"/>
                <a:ea typeface="MS PGothic" charset="0"/>
                <a:cs typeface="MS PGothic" charset="0"/>
              </a:rPr>
              <a:t>goods</a:t>
            </a:r>
            <a:r>
              <a:rPr lang="es-ES_tradnl" sz="1600" dirty="0" smtClean="0">
                <a:solidFill>
                  <a:schemeClr val="bg1"/>
                </a:solidFill>
                <a:latin typeface="Roboto Condensed Light" charset="0"/>
                <a:ea typeface="MS PGothic" charset="0"/>
                <a:cs typeface="MS PGothic" charset="0"/>
              </a:rPr>
              <a:t> </a:t>
            </a:r>
            <a:r>
              <a:rPr lang="es-ES_tradnl" sz="1600" b="1" dirty="0" err="1" smtClean="0">
                <a:solidFill>
                  <a:schemeClr val="bg1"/>
                </a:solidFill>
                <a:latin typeface="Roboto Condensed Light" charset="0"/>
                <a:ea typeface="MS PGothic" charset="0"/>
                <a:cs typeface="MS PGothic" charset="0"/>
              </a:rPr>
              <a:t>industry</a:t>
            </a:r>
            <a:r>
              <a:rPr lang="es-ES_tradnl" sz="1600" dirty="0" smtClean="0">
                <a:solidFill>
                  <a:schemeClr val="bg1"/>
                </a:solidFill>
                <a:latin typeface="Roboto Condensed Light" charset="0"/>
                <a:ea typeface="MS PGothic" charset="0"/>
                <a:cs typeface="MS PGothic" charset="0"/>
              </a:rPr>
              <a:t> </a:t>
            </a:r>
            <a:r>
              <a:rPr lang="es-ES_tradnl" sz="1200" dirty="0" err="1" smtClean="0">
                <a:solidFill>
                  <a:schemeClr val="bg1"/>
                </a:solidFill>
                <a:latin typeface="Roboto Condensed Light" charset="0"/>
                <a:ea typeface="MS PGothic" charset="0"/>
                <a:cs typeface="MS PGothic" charset="0"/>
              </a:rPr>
              <a:t>based</a:t>
            </a:r>
            <a:r>
              <a:rPr lang="es-ES_tradnl" sz="1200" dirty="0">
                <a:solidFill>
                  <a:schemeClr val="bg1"/>
                </a:solidFill>
                <a:latin typeface="Roboto Condensed Light" charset="0"/>
                <a:ea typeface="MS PGothic" charset="0"/>
                <a:cs typeface="MS PGothic" charset="0"/>
              </a:rPr>
              <a:t> </a:t>
            </a:r>
            <a:r>
              <a:rPr lang="es-ES_tradnl" sz="1200" dirty="0" err="1" smtClean="0">
                <a:solidFill>
                  <a:schemeClr val="bg1"/>
                </a:solidFill>
                <a:latin typeface="Roboto Condensed Light" charset="0"/>
                <a:ea typeface="MS PGothic" charset="0"/>
                <a:cs typeface="MS PGothic" charset="0"/>
              </a:rPr>
              <a:t>on</a:t>
            </a:r>
            <a:r>
              <a:rPr lang="es-ES_tradnl" sz="1200" dirty="0" smtClean="0">
                <a:solidFill>
                  <a:schemeClr val="bg1"/>
                </a:solidFill>
                <a:latin typeface="Roboto Condensed Light" charset="0"/>
                <a:ea typeface="MS PGothic" charset="0"/>
                <a:cs typeface="MS PGothic" charset="0"/>
              </a:rPr>
              <a:t> </a:t>
            </a:r>
            <a:r>
              <a:rPr lang="es-ES_tradnl" sz="1200" dirty="0" err="1" smtClean="0">
                <a:solidFill>
                  <a:schemeClr val="bg1"/>
                </a:solidFill>
                <a:latin typeface="Roboto Condensed Light" charset="0"/>
                <a:ea typeface="MS PGothic" charset="0"/>
                <a:cs typeface="MS PGothic" charset="0"/>
              </a:rPr>
              <a:t>applied</a:t>
            </a:r>
            <a:r>
              <a:rPr lang="es-ES_tradnl" sz="1200" dirty="0" smtClean="0">
                <a:solidFill>
                  <a:schemeClr val="bg1"/>
                </a:solidFill>
                <a:latin typeface="Roboto Condensed Light" charset="0"/>
                <a:ea typeface="MS PGothic" charset="0"/>
                <a:cs typeface="MS PGothic" charset="0"/>
              </a:rPr>
              <a:t> </a:t>
            </a:r>
            <a:r>
              <a:rPr lang="es-ES_tradnl" sz="1600" b="1" dirty="0" err="1">
                <a:solidFill>
                  <a:schemeClr val="bg1"/>
                </a:solidFill>
                <a:latin typeface="Roboto Condensed Light" charset="0"/>
                <a:ea typeface="MS PGothic" charset="0"/>
                <a:cs typeface="MS PGothic" charset="0"/>
              </a:rPr>
              <a:t>science</a:t>
            </a:r>
            <a:r>
              <a:rPr lang="es-ES_tradnl" sz="1200" dirty="0" smtClean="0">
                <a:solidFill>
                  <a:schemeClr val="bg1"/>
                </a:solidFill>
                <a:latin typeface="Roboto Condensed Light" charset="0"/>
                <a:ea typeface="MS PGothic" charset="0"/>
                <a:cs typeface="MS PGothic" charset="0"/>
              </a:rPr>
              <a:t> and </a:t>
            </a:r>
            <a:r>
              <a:rPr lang="es-ES_tradnl" sz="1600" b="1" dirty="0" err="1" smtClean="0">
                <a:solidFill>
                  <a:schemeClr val="bg1"/>
                </a:solidFill>
                <a:latin typeface="Roboto Condensed Light" charset="0"/>
                <a:ea typeface="MS PGothic" charset="0"/>
                <a:cs typeface="MS PGothic" charset="0"/>
              </a:rPr>
              <a:t>technology</a:t>
            </a:r>
            <a:r>
              <a:rPr lang="es-ES_tradnl" sz="1600" b="1" dirty="0" smtClean="0">
                <a:solidFill>
                  <a:schemeClr val="bg1"/>
                </a:solidFill>
                <a:latin typeface="Roboto Condensed Light" charset="0"/>
                <a:ea typeface="MS PGothic" charset="0"/>
                <a:cs typeface="MS PGothic" charset="0"/>
              </a:rPr>
              <a:t> </a:t>
            </a:r>
            <a:r>
              <a:rPr lang="es-ES_tradnl" sz="1400" dirty="0" err="1" smtClean="0">
                <a:solidFill>
                  <a:schemeClr val="bg1"/>
                </a:solidFill>
                <a:latin typeface="Roboto Condensed Light" charset="0"/>
                <a:ea typeface="MS PGothic" charset="0"/>
                <a:cs typeface="MS PGothic" charset="0"/>
              </a:rPr>
              <a:t>that</a:t>
            </a:r>
            <a:r>
              <a:rPr lang="es-ES_tradnl" sz="1600" dirty="0" smtClean="0">
                <a:solidFill>
                  <a:schemeClr val="bg1"/>
                </a:solidFill>
                <a:latin typeface="Roboto Condensed Light" charset="0"/>
                <a:ea typeface="MS PGothic" charset="0"/>
                <a:cs typeface="MS PGothic" charset="0"/>
              </a:rPr>
              <a:t> </a:t>
            </a:r>
            <a:r>
              <a:rPr lang="es-ES_tradnl" sz="1200" dirty="0" err="1" smtClean="0">
                <a:solidFill>
                  <a:schemeClr val="bg1"/>
                </a:solidFill>
                <a:latin typeface="Roboto Condensed Light" charset="0"/>
                <a:ea typeface="MS PGothic" charset="0"/>
                <a:cs typeface="MS PGothic" charset="0"/>
              </a:rPr>
              <a:t>addresses</a:t>
            </a:r>
            <a:r>
              <a:rPr lang="es-ES_tradnl" sz="1600" dirty="0" smtClean="0">
                <a:solidFill>
                  <a:schemeClr val="bg1"/>
                </a:solidFill>
                <a:latin typeface="Roboto Condensed Light" charset="0"/>
                <a:ea typeface="MS PGothic" charset="0"/>
                <a:cs typeface="MS PGothic" charset="0"/>
              </a:rPr>
              <a:t> </a:t>
            </a:r>
            <a:r>
              <a:rPr lang="es-ES_tradnl" sz="1200" dirty="0" err="1">
                <a:solidFill>
                  <a:schemeClr val="bg1"/>
                </a:solidFill>
                <a:latin typeface="Roboto Condensed Light" charset="0"/>
                <a:ea typeface="MS PGothic" charset="0"/>
                <a:cs typeface="MS PGothic" charset="0"/>
              </a:rPr>
              <a:t>productivity</a:t>
            </a:r>
            <a:r>
              <a:rPr lang="es-ES_tradnl" sz="1200" dirty="0">
                <a:solidFill>
                  <a:schemeClr val="bg1"/>
                </a:solidFill>
                <a:latin typeface="Roboto Condensed Light" charset="0"/>
                <a:ea typeface="MS PGothic" charset="0"/>
                <a:cs typeface="MS PGothic" charset="0"/>
              </a:rPr>
              <a:t> </a:t>
            </a:r>
            <a:r>
              <a:rPr lang="es-ES_tradnl" sz="1600" b="1" dirty="0" err="1">
                <a:solidFill>
                  <a:schemeClr val="bg1"/>
                </a:solidFill>
                <a:latin typeface="Roboto Condensed Light" charset="0"/>
                <a:ea typeface="MS PGothic" charset="0"/>
                <a:cs typeface="MS PGothic" charset="0"/>
              </a:rPr>
              <a:t>challenges</a:t>
            </a:r>
            <a:r>
              <a:rPr lang="es-ES_tradnl" sz="1200" dirty="0" smtClean="0">
                <a:solidFill>
                  <a:schemeClr val="bg1"/>
                </a:solidFill>
                <a:latin typeface="Roboto Condensed Light" charset="0"/>
                <a:ea typeface="MS PGothic" charset="0"/>
                <a:cs typeface="MS PGothic" charset="0"/>
              </a:rPr>
              <a:t> in </a:t>
            </a:r>
            <a:r>
              <a:rPr lang="es-ES_tradnl" sz="1200" dirty="0" err="1" smtClean="0">
                <a:solidFill>
                  <a:schemeClr val="bg1"/>
                </a:solidFill>
                <a:latin typeface="Roboto Condensed Light" charset="0"/>
                <a:ea typeface="MS PGothic" charset="0"/>
                <a:cs typeface="MS PGothic" charset="0"/>
              </a:rPr>
              <a:t>the</a:t>
            </a:r>
            <a:r>
              <a:rPr lang="es-ES_tradnl" sz="1200" dirty="0" smtClean="0">
                <a:solidFill>
                  <a:schemeClr val="bg1"/>
                </a:solidFill>
                <a:latin typeface="Roboto Condensed Light" charset="0"/>
                <a:ea typeface="MS PGothic" charset="0"/>
                <a:cs typeface="MS PGothic" charset="0"/>
              </a:rPr>
              <a:t> </a:t>
            </a:r>
            <a:r>
              <a:rPr lang="es-ES_tradnl" sz="1200" dirty="0" err="1" smtClean="0">
                <a:solidFill>
                  <a:schemeClr val="bg1"/>
                </a:solidFill>
                <a:latin typeface="Roboto Condensed Light" charset="0"/>
                <a:ea typeface="MS PGothic" charset="0"/>
                <a:cs typeface="MS PGothic" charset="0"/>
              </a:rPr>
              <a:t>mining</a:t>
            </a:r>
            <a:r>
              <a:rPr lang="es-ES_tradnl" sz="1200" dirty="0" smtClean="0">
                <a:solidFill>
                  <a:schemeClr val="bg1"/>
                </a:solidFill>
                <a:latin typeface="Roboto Condensed Light" charset="0"/>
                <a:ea typeface="MS PGothic" charset="0"/>
                <a:cs typeface="MS PGothic" charset="0"/>
              </a:rPr>
              <a:t> sector </a:t>
            </a:r>
            <a:r>
              <a:rPr lang="es-ES_tradnl" sz="1200" dirty="0" err="1" smtClean="0">
                <a:solidFill>
                  <a:schemeClr val="bg1"/>
                </a:solidFill>
                <a:latin typeface="Roboto Condensed Light" charset="0"/>
                <a:ea typeface="MS PGothic" charset="0"/>
                <a:cs typeface="MS PGothic" charset="0"/>
              </a:rPr>
              <a:t>through</a:t>
            </a:r>
            <a:r>
              <a:rPr lang="es-ES_tradnl" sz="1200" dirty="0" smtClean="0">
                <a:solidFill>
                  <a:schemeClr val="bg1"/>
                </a:solidFill>
                <a:latin typeface="Roboto Condensed Light" charset="0"/>
                <a:ea typeface="MS PGothic" charset="0"/>
                <a:cs typeface="MS PGothic" charset="0"/>
              </a:rPr>
              <a:t> </a:t>
            </a:r>
            <a:r>
              <a:rPr lang="es-ES_tradnl" sz="1200" dirty="0" err="1" smtClean="0">
                <a:solidFill>
                  <a:schemeClr val="bg1"/>
                </a:solidFill>
                <a:latin typeface="Roboto Condensed Light" charset="0"/>
                <a:ea typeface="MS PGothic" charset="0"/>
                <a:cs typeface="MS PGothic" charset="0"/>
              </a:rPr>
              <a:t>the</a:t>
            </a:r>
            <a:r>
              <a:rPr lang="es-ES_tradnl" sz="1200" dirty="0" smtClean="0">
                <a:solidFill>
                  <a:schemeClr val="bg1"/>
                </a:solidFill>
                <a:latin typeface="Roboto Condensed Light" charset="0"/>
                <a:ea typeface="MS PGothic" charset="0"/>
                <a:cs typeface="MS PGothic" charset="0"/>
              </a:rPr>
              <a:t> </a:t>
            </a:r>
            <a:r>
              <a:rPr lang="es-ES_tradnl" sz="1200" dirty="0" err="1" smtClean="0">
                <a:solidFill>
                  <a:schemeClr val="bg1"/>
                </a:solidFill>
                <a:latin typeface="Roboto Condensed Light" charset="0"/>
                <a:ea typeface="MS PGothic" charset="0"/>
                <a:cs typeface="MS PGothic" charset="0"/>
              </a:rPr>
              <a:t>creation</a:t>
            </a:r>
            <a:r>
              <a:rPr lang="es-ES_tradnl" sz="1200" dirty="0" smtClean="0">
                <a:solidFill>
                  <a:schemeClr val="bg1"/>
                </a:solidFill>
                <a:latin typeface="Roboto Condensed Light" charset="0"/>
                <a:ea typeface="MS PGothic" charset="0"/>
                <a:cs typeface="MS PGothic" charset="0"/>
              </a:rPr>
              <a:t> of a </a:t>
            </a:r>
            <a:r>
              <a:rPr lang="es-ES_tradnl" sz="1200" dirty="0" err="1" smtClean="0">
                <a:solidFill>
                  <a:schemeClr val="bg1"/>
                </a:solidFill>
                <a:latin typeface="Roboto Condensed Light" charset="0"/>
                <a:ea typeface="MS PGothic" charset="0"/>
                <a:cs typeface="MS PGothic" charset="0"/>
              </a:rPr>
              <a:t>robust</a:t>
            </a:r>
            <a:r>
              <a:rPr lang="es-ES_tradnl" sz="1200" dirty="0" smtClean="0">
                <a:solidFill>
                  <a:schemeClr val="bg1"/>
                </a:solidFill>
                <a:latin typeface="Roboto Condensed Light" charset="0"/>
                <a:ea typeface="MS PGothic" charset="0"/>
                <a:cs typeface="MS PGothic" charset="0"/>
              </a:rPr>
              <a:t> </a:t>
            </a:r>
            <a:r>
              <a:rPr lang="es-ES_tradnl" sz="1600" b="1" dirty="0" err="1">
                <a:solidFill>
                  <a:schemeClr val="bg1"/>
                </a:solidFill>
                <a:latin typeface="Roboto Condensed Light" charset="0"/>
                <a:ea typeface="MS PGothic" charset="0"/>
                <a:cs typeface="MS PGothic" charset="0"/>
              </a:rPr>
              <a:t>collaborative</a:t>
            </a:r>
            <a:r>
              <a:rPr lang="es-ES_tradnl" sz="1200" dirty="0" smtClean="0">
                <a:solidFill>
                  <a:schemeClr val="bg1"/>
                </a:solidFill>
                <a:latin typeface="Roboto Condensed Light" charset="0"/>
                <a:ea typeface="MS PGothic" charset="0"/>
                <a:cs typeface="MS PGothic" charset="0"/>
              </a:rPr>
              <a:t> </a:t>
            </a:r>
            <a:r>
              <a:rPr lang="es-ES_tradnl" sz="1600" b="1" dirty="0" err="1">
                <a:solidFill>
                  <a:schemeClr val="bg1"/>
                </a:solidFill>
                <a:latin typeface="Roboto Condensed Light" charset="0"/>
                <a:ea typeface="MS PGothic" charset="0"/>
                <a:cs typeface="MS PGothic" charset="0"/>
              </a:rPr>
              <a:t>innovation</a:t>
            </a:r>
            <a:r>
              <a:rPr lang="es-ES_tradnl" sz="1600" b="1" dirty="0">
                <a:solidFill>
                  <a:schemeClr val="bg1"/>
                </a:solidFill>
                <a:latin typeface="Roboto Condensed Light" charset="0"/>
                <a:ea typeface="MS PGothic" charset="0"/>
                <a:cs typeface="MS PGothic" charset="0"/>
              </a:rPr>
              <a:t> </a:t>
            </a:r>
            <a:r>
              <a:rPr lang="es-ES_tradnl" sz="1600" b="1" dirty="0" err="1">
                <a:solidFill>
                  <a:schemeClr val="bg1"/>
                </a:solidFill>
                <a:latin typeface="Roboto Condensed Light" charset="0"/>
                <a:ea typeface="MS PGothic" charset="0"/>
                <a:cs typeface="MS PGothic" charset="0"/>
              </a:rPr>
              <a:t>ecosystem</a:t>
            </a:r>
            <a:r>
              <a:rPr lang="es-ES_tradnl" sz="1600" b="1" dirty="0">
                <a:solidFill>
                  <a:schemeClr val="bg1"/>
                </a:solidFill>
                <a:latin typeface="Roboto Condensed Light" charset="0"/>
                <a:ea typeface="MS PGothic" charset="0"/>
                <a:cs typeface="MS PGothic" charset="0"/>
              </a:rPr>
              <a:t> </a:t>
            </a:r>
            <a:r>
              <a:rPr lang="es-ES_tradnl" sz="1200" dirty="0" err="1" smtClean="0">
                <a:solidFill>
                  <a:schemeClr val="bg1"/>
                </a:solidFill>
                <a:latin typeface="Roboto Condensed Light" charset="0"/>
                <a:ea typeface="MS PGothic" charset="0"/>
                <a:cs typeface="MS PGothic" charset="0"/>
              </a:rPr>
              <a:t>with</a:t>
            </a:r>
            <a:r>
              <a:rPr lang="es-ES_tradnl" sz="1200" dirty="0" smtClean="0">
                <a:solidFill>
                  <a:schemeClr val="bg1"/>
                </a:solidFill>
                <a:latin typeface="Roboto Condensed Light" charset="0"/>
                <a:ea typeface="MS PGothic" charset="0"/>
                <a:cs typeface="MS PGothic" charset="0"/>
              </a:rPr>
              <a:t> </a:t>
            </a:r>
            <a:r>
              <a:rPr lang="es-ES_tradnl" sz="1200" dirty="0" err="1" smtClean="0">
                <a:solidFill>
                  <a:schemeClr val="bg1"/>
                </a:solidFill>
                <a:latin typeface="Roboto Condensed Light" charset="0"/>
                <a:ea typeface="MS PGothic" charset="0"/>
                <a:cs typeface="MS PGothic" charset="0"/>
              </a:rPr>
              <a:t>industry</a:t>
            </a:r>
            <a:r>
              <a:rPr lang="es-ES_tradnl" sz="1200" dirty="0" smtClean="0">
                <a:solidFill>
                  <a:schemeClr val="bg1"/>
                </a:solidFill>
                <a:latin typeface="Roboto Condensed Light" charset="0"/>
                <a:ea typeface="MS PGothic" charset="0"/>
                <a:cs typeface="MS PGothic" charset="0"/>
              </a:rPr>
              <a:t>, </a:t>
            </a:r>
            <a:r>
              <a:rPr lang="es-ES_tradnl" sz="1200" dirty="0" err="1" smtClean="0">
                <a:solidFill>
                  <a:schemeClr val="bg1"/>
                </a:solidFill>
                <a:latin typeface="Roboto Condensed Light" charset="0"/>
                <a:ea typeface="MS PGothic" charset="0"/>
                <a:cs typeface="MS PGothic" charset="0"/>
              </a:rPr>
              <a:t>suppliers</a:t>
            </a:r>
            <a:r>
              <a:rPr lang="es-ES_tradnl" sz="1200" dirty="0" smtClean="0">
                <a:solidFill>
                  <a:schemeClr val="bg1"/>
                </a:solidFill>
                <a:latin typeface="Roboto Condensed Light" charset="0"/>
                <a:ea typeface="MS PGothic" charset="0"/>
                <a:cs typeface="MS PGothic" charset="0"/>
              </a:rPr>
              <a:t>, </a:t>
            </a:r>
            <a:r>
              <a:rPr lang="es-ES_tradnl" sz="1200" dirty="0" err="1" smtClean="0">
                <a:solidFill>
                  <a:schemeClr val="bg1"/>
                </a:solidFill>
                <a:latin typeface="Roboto Condensed Light" charset="0"/>
                <a:ea typeface="MS PGothic" charset="0"/>
                <a:cs typeface="MS PGothic" charset="0"/>
              </a:rPr>
              <a:t>scientific</a:t>
            </a:r>
            <a:r>
              <a:rPr lang="es-ES_tradnl" sz="1200" dirty="0" smtClean="0">
                <a:solidFill>
                  <a:schemeClr val="bg1"/>
                </a:solidFill>
                <a:latin typeface="Roboto Condensed Light" charset="0"/>
                <a:ea typeface="MS PGothic" charset="0"/>
                <a:cs typeface="MS PGothic" charset="0"/>
              </a:rPr>
              <a:t> &amp; </a:t>
            </a:r>
            <a:r>
              <a:rPr lang="es-ES_tradnl" sz="1200" dirty="0" err="1" smtClean="0">
                <a:solidFill>
                  <a:schemeClr val="bg1"/>
                </a:solidFill>
                <a:latin typeface="Roboto Condensed Light" charset="0"/>
                <a:ea typeface="MS PGothic" charset="0"/>
                <a:cs typeface="MS PGothic" charset="0"/>
              </a:rPr>
              <a:t>research</a:t>
            </a:r>
            <a:r>
              <a:rPr lang="es-ES_tradnl" sz="1200" dirty="0" smtClean="0">
                <a:solidFill>
                  <a:schemeClr val="bg1"/>
                </a:solidFill>
                <a:latin typeface="Roboto Condensed Light" charset="0"/>
                <a:ea typeface="MS PGothic" charset="0"/>
                <a:cs typeface="MS PGothic" charset="0"/>
              </a:rPr>
              <a:t> </a:t>
            </a:r>
            <a:r>
              <a:rPr lang="es-ES_tradnl" sz="1200" dirty="0" err="1" smtClean="0">
                <a:solidFill>
                  <a:schemeClr val="bg1"/>
                </a:solidFill>
                <a:latin typeface="Roboto Condensed Light" charset="0"/>
                <a:ea typeface="MS PGothic" charset="0"/>
                <a:cs typeface="MS PGothic" charset="0"/>
              </a:rPr>
              <a:t>community</a:t>
            </a:r>
            <a:r>
              <a:rPr lang="es-ES_tradnl" sz="1200" dirty="0" smtClean="0">
                <a:solidFill>
                  <a:schemeClr val="bg1"/>
                </a:solidFill>
                <a:latin typeface="Roboto Condensed Light" charset="0"/>
                <a:ea typeface="MS PGothic" charset="0"/>
                <a:cs typeface="MS PGothic" charset="0"/>
              </a:rPr>
              <a:t>—academia and </a:t>
            </a:r>
            <a:r>
              <a:rPr lang="es-ES_tradnl" sz="1200" dirty="0" err="1" smtClean="0">
                <a:solidFill>
                  <a:schemeClr val="bg1"/>
                </a:solidFill>
                <a:latin typeface="Roboto Condensed Light" charset="0"/>
                <a:ea typeface="MS PGothic" charset="0"/>
                <a:cs typeface="MS PGothic" charset="0"/>
              </a:rPr>
              <a:t>State</a:t>
            </a:r>
            <a:r>
              <a:rPr lang="es-ES_tradnl" sz="1200" dirty="0" smtClean="0">
                <a:solidFill>
                  <a:schemeClr val="bg1"/>
                </a:solidFill>
                <a:latin typeface="Roboto Condensed Light" charset="0"/>
                <a:ea typeface="MS PGothic" charset="0"/>
                <a:cs typeface="MS PGothic" charset="0"/>
              </a:rPr>
              <a:t>. </a:t>
            </a:r>
            <a:endParaRPr lang="es-ES_tradnl" sz="1200" dirty="0">
              <a:solidFill>
                <a:schemeClr val="bg1"/>
              </a:solidFill>
              <a:latin typeface="Roboto Condensed Light" charset="0"/>
              <a:ea typeface="MS PGothic" charset="0"/>
              <a:cs typeface="MS PGothic" charset="0"/>
            </a:endParaRPr>
          </a:p>
          <a:p>
            <a:pPr algn="ctr" fontAlgn="auto">
              <a:spcBef>
                <a:spcPts val="0"/>
              </a:spcBef>
              <a:spcAft>
                <a:spcPts val="0"/>
              </a:spcAft>
              <a:defRPr/>
            </a:pPr>
            <a:endParaRPr lang="es-ES_tradnl" sz="1600" b="1" dirty="0">
              <a:solidFill>
                <a:schemeClr val="bg1"/>
              </a:solidFill>
              <a:latin typeface="Roboto Condensed Light" charset="0"/>
              <a:ea typeface="MS PGothic" charset="0"/>
              <a:cs typeface="MS PGothic" charset="0"/>
            </a:endParaRPr>
          </a:p>
        </p:txBody>
      </p:sp>
      <p:sp>
        <p:nvSpPr>
          <p:cNvPr id="38" name="1 Título"/>
          <p:cNvSpPr txBox="1">
            <a:spLocks/>
          </p:cNvSpPr>
          <p:nvPr/>
        </p:nvSpPr>
        <p:spPr bwMode="auto">
          <a:xfrm>
            <a:off x="207230" y="157409"/>
            <a:ext cx="5040312" cy="4001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defRPr sz="2000" b="1">
                <a:solidFill>
                  <a:srgbClr val="404040"/>
                </a:solidFill>
              </a:defRPr>
            </a:lvl1pPr>
          </a:lstStyle>
          <a:p>
            <a:r>
              <a:rPr lang="es-CL" dirty="0" smtClean="0"/>
              <a:t>Purpose &amp; Impact</a:t>
            </a:r>
            <a:endParaRPr lang="es-CL" dirty="0"/>
          </a:p>
        </p:txBody>
      </p:sp>
    </p:spTree>
    <p:extLst>
      <p:ext uri="{BB962C8B-B14F-4D97-AF65-F5344CB8AC3E}">
        <p14:creationId xmlns:p14="http://schemas.microsoft.com/office/powerpoint/2010/main" val="169431883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561</TotalTime>
  <Words>2186</Words>
  <Application>Microsoft Macintosh PowerPoint</Application>
  <PresentationFormat>Presentación en pantalla (16:9)</PresentationFormat>
  <Paragraphs>235</Paragraphs>
  <Slides>26</Slides>
  <Notes>0</Notes>
  <HiddenSlides>0</HiddenSlides>
  <MMClips>0</MMClips>
  <ScaleCrop>false</ScaleCrop>
  <HeadingPairs>
    <vt:vector size="4" baseType="variant">
      <vt:variant>
        <vt:lpstr>Tema</vt:lpstr>
      </vt:variant>
      <vt:variant>
        <vt:i4>1</vt:i4>
      </vt:variant>
      <vt:variant>
        <vt:lpstr>Títulos de diapositiva</vt:lpstr>
      </vt:variant>
      <vt:variant>
        <vt:i4>26</vt:i4>
      </vt:variant>
    </vt:vector>
  </HeadingPairs>
  <TitlesOfParts>
    <vt:vector size="27"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Francisco Klima</dc:creator>
  <cp:lastModifiedBy>Francisco Klima</cp:lastModifiedBy>
  <cp:revision>37</cp:revision>
  <dcterms:created xsi:type="dcterms:W3CDTF">2016-09-19T13:28:20Z</dcterms:created>
  <dcterms:modified xsi:type="dcterms:W3CDTF">2016-09-19T23:37:37Z</dcterms:modified>
</cp:coreProperties>
</file>