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8" r:id="rId2"/>
    <p:sldId id="256" r:id="rId3"/>
    <p:sldId id="264" r:id="rId4"/>
    <p:sldId id="343" r:id="rId5"/>
    <p:sldId id="327" r:id="rId6"/>
    <p:sldId id="344" r:id="rId7"/>
    <p:sldId id="328" r:id="rId8"/>
    <p:sldId id="347" r:id="rId9"/>
    <p:sldId id="348" r:id="rId10"/>
    <p:sldId id="345" r:id="rId11"/>
    <p:sldId id="352" r:id="rId12"/>
    <p:sldId id="353" r:id="rId13"/>
    <p:sldId id="317" r:id="rId14"/>
    <p:sldId id="330" r:id="rId15"/>
    <p:sldId id="331" r:id="rId16"/>
    <p:sldId id="302" r:id="rId17"/>
    <p:sldId id="355" r:id="rId18"/>
    <p:sldId id="354" r:id="rId19"/>
    <p:sldId id="333" r:id="rId20"/>
    <p:sldId id="356" r:id="rId21"/>
    <p:sldId id="341" r:id="rId22"/>
    <p:sldId id="357" r:id="rId23"/>
    <p:sldId id="358" r:id="rId24"/>
    <p:sldId id="335" r:id="rId25"/>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DEDBD0"/>
    <a:srgbClr val="DAD2AD"/>
    <a:srgbClr val="041405"/>
    <a:srgbClr val="011701"/>
    <a:srgbClr val="012F01"/>
    <a:srgbClr val="0F240C"/>
    <a:srgbClr val="304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7751" autoAdjust="0"/>
  </p:normalViewPr>
  <p:slideViewPr>
    <p:cSldViewPr>
      <p:cViewPr varScale="1">
        <p:scale>
          <a:sx n="112" d="100"/>
          <a:sy n="112"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E99F6A-6CA8-4483-811F-FCEF25C24191}" type="datetimeFigureOut">
              <a:rPr lang="es-PE" smtClean="0"/>
              <a:t>19/09/2016</a:t>
            </a:fld>
            <a:endParaRPr lang="es-PE"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739B7-B229-4737-BB45-15BD185147A4}" type="slidenum">
              <a:rPr lang="es-PE" smtClean="0"/>
              <a:t>‹Nº›</a:t>
            </a:fld>
            <a:endParaRPr lang="es-PE" dirty="0"/>
          </a:p>
        </p:txBody>
      </p:sp>
    </p:spTree>
    <p:extLst>
      <p:ext uri="{BB962C8B-B14F-4D97-AF65-F5344CB8AC3E}">
        <p14:creationId xmlns:p14="http://schemas.microsoft.com/office/powerpoint/2010/main" val="344222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8BA8E04-ADD4-491B-8126-C667522B2F75}" type="datetimeFigureOut">
              <a:rPr lang="es-PE"/>
              <a:pPr>
                <a:defRPr/>
              </a:pPr>
              <a:t>19/09/2016</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B894792-392D-4908-B46F-012572A6DCC4}" type="slidenum">
              <a:rPr lang="es-PE"/>
              <a:pPr>
                <a:defRPr/>
              </a:pPr>
              <a:t>‹Nº›</a:t>
            </a:fld>
            <a:endParaRPr lang="es-PE" dirty="0"/>
          </a:p>
        </p:txBody>
      </p:sp>
    </p:spTree>
    <p:extLst>
      <p:ext uri="{BB962C8B-B14F-4D97-AF65-F5344CB8AC3E}">
        <p14:creationId xmlns:p14="http://schemas.microsoft.com/office/powerpoint/2010/main" val="3925637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163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AA3B8-7F04-4378-9F74-2140E86FBA66}" type="slidenum">
              <a:rPr lang="es-PE" smtClean="0"/>
              <a:pPr/>
              <a:t>1</a:t>
            </a:fld>
            <a:endParaRPr lang="es-PE" dirty="0" smtClean="0"/>
          </a:p>
        </p:txBody>
      </p:sp>
    </p:spTree>
    <p:extLst>
      <p:ext uri="{BB962C8B-B14F-4D97-AF65-F5344CB8AC3E}">
        <p14:creationId xmlns:p14="http://schemas.microsoft.com/office/powerpoint/2010/main" val="131745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dirty="0" smtClean="0"/>
          </a:p>
        </p:txBody>
      </p:sp>
      <p:sp>
        <p:nvSpPr>
          <p:cNvPr id="174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C7B2B8-3D4C-4CBE-9B96-E790A20DE21F}" type="slidenum">
              <a:rPr lang="es-PE" smtClean="0"/>
              <a:pPr/>
              <a:t>2</a:t>
            </a:fld>
            <a:endParaRPr lang="es-PE" dirty="0" smtClean="0"/>
          </a:p>
        </p:txBody>
      </p:sp>
    </p:spTree>
    <p:extLst>
      <p:ext uri="{BB962C8B-B14F-4D97-AF65-F5344CB8AC3E}">
        <p14:creationId xmlns:p14="http://schemas.microsoft.com/office/powerpoint/2010/main" val="9612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s-ES" dirty="0"/>
          </a:p>
        </p:txBody>
      </p:sp>
      <p:sp>
        <p:nvSpPr>
          <p:cNvPr id="19" name="18 Marcador de pie de página"/>
          <p:cNvSpPr>
            <a:spLocks noGrp="1"/>
          </p:cNvSpPr>
          <p:nvPr>
            <p:ph type="ftr" sz="quarter" idx="11"/>
          </p:nvPr>
        </p:nvSpPr>
        <p:spPr/>
        <p:txBody>
          <a:bodyPr/>
          <a:lstStyle/>
          <a:p>
            <a:pPr>
              <a:defRPr/>
            </a:pPr>
            <a:endParaRPr lang="es-ES" dirty="0"/>
          </a:p>
        </p:txBody>
      </p:sp>
      <p:sp>
        <p:nvSpPr>
          <p:cNvPr id="27" name="26 Marcador de número de diapositiva"/>
          <p:cNvSpPr>
            <a:spLocks noGrp="1"/>
          </p:cNvSpPr>
          <p:nvPr>
            <p:ph type="sldNum" sz="quarter" idx="12"/>
          </p:nvPr>
        </p:nvSpPr>
        <p:spPr/>
        <p:txBody>
          <a:bodyPr/>
          <a:lstStyle/>
          <a:p>
            <a:pPr>
              <a:defRPr/>
            </a:pPr>
            <a:fld id="{1E206F2F-07C9-4128-8B65-8CBD23EE5AE3}" type="slidenum">
              <a:rPr lang="es-ES" smtClean="0"/>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D6E76563-88D4-4C74-B9E7-ACEFBA85B739}" type="slidenum">
              <a:rPr lang="es-ES" smtClean="0"/>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DA0C54A3-6B91-4622-AE73-BD6FAE14110D}" type="slidenum">
              <a:rPr lang="es-ES" smtClean="0"/>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42F49F93-0CF0-4141-909A-7658D52F4920}" type="slidenum">
              <a:rPr lang="es-ES" smtClean="0"/>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91E677C9-02EF-4B86-8F42-D0A6EA51A286}" type="slidenum">
              <a:rPr lang="es-ES" smtClean="0"/>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63C76CA0-9587-456F-AF3C-E49A5C87C542}" type="slidenum">
              <a:rPr lang="es-ES" smtClean="0"/>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s-ES" dirty="0"/>
          </a:p>
        </p:txBody>
      </p:sp>
      <p:sp>
        <p:nvSpPr>
          <p:cNvPr id="8" name="7 Marcador de pie de página"/>
          <p:cNvSpPr>
            <a:spLocks noGrp="1"/>
          </p:cNvSpPr>
          <p:nvPr>
            <p:ph type="ftr" sz="quarter" idx="11"/>
          </p:nvPr>
        </p:nvSpPr>
        <p:spPr/>
        <p:txBody>
          <a:bodyPr/>
          <a:lstStyle/>
          <a:p>
            <a:pPr>
              <a:defRPr/>
            </a:pPr>
            <a:endParaRPr lang="es-ES" dirty="0"/>
          </a:p>
        </p:txBody>
      </p:sp>
      <p:sp>
        <p:nvSpPr>
          <p:cNvPr id="9" name="8 Marcador de número de diapositiva"/>
          <p:cNvSpPr>
            <a:spLocks noGrp="1"/>
          </p:cNvSpPr>
          <p:nvPr>
            <p:ph type="sldNum" sz="quarter" idx="12"/>
          </p:nvPr>
        </p:nvSpPr>
        <p:spPr/>
        <p:txBody>
          <a:bodyPr/>
          <a:lstStyle/>
          <a:p>
            <a:pPr>
              <a:defRPr/>
            </a:pPr>
            <a:fld id="{ADF9F69B-F5EC-4795-AB15-B6A1DEF3D44F}" type="slidenum">
              <a:rPr lang="es-ES" smtClean="0"/>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
        <p:nvSpPr>
          <p:cNvPr id="5" name="4 Marcador de número de diapositiva"/>
          <p:cNvSpPr>
            <a:spLocks noGrp="1"/>
          </p:cNvSpPr>
          <p:nvPr>
            <p:ph type="sldNum" sz="quarter" idx="12"/>
          </p:nvPr>
        </p:nvSpPr>
        <p:spPr/>
        <p:txBody>
          <a:bodyPr/>
          <a:lstStyle/>
          <a:p>
            <a:pPr>
              <a:defRPr/>
            </a:pPr>
            <a:fld id="{C4773D7D-4514-4562-80B2-E160441271AA}" type="slidenum">
              <a:rPr lang="es-ES" smtClean="0"/>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dirty="0"/>
          </a:p>
        </p:txBody>
      </p:sp>
      <p:sp>
        <p:nvSpPr>
          <p:cNvPr id="3" name="2 Marcador de pie de página"/>
          <p:cNvSpPr>
            <a:spLocks noGrp="1"/>
          </p:cNvSpPr>
          <p:nvPr>
            <p:ph type="ftr" sz="quarter" idx="11"/>
          </p:nvPr>
        </p:nvSpPr>
        <p:spPr/>
        <p:txBody>
          <a:bodyPr/>
          <a:lstStyle/>
          <a:p>
            <a:pPr>
              <a:defRPr/>
            </a:pPr>
            <a:endParaRPr lang="es-ES" dirty="0"/>
          </a:p>
        </p:txBody>
      </p:sp>
      <p:sp>
        <p:nvSpPr>
          <p:cNvPr id="4" name="3 Marcador de número de diapositiva"/>
          <p:cNvSpPr>
            <a:spLocks noGrp="1"/>
          </p:cNvSpPr>
          <p:nvPr>
            <p:ph type="sldNum" sz="quarter" idx="12"/>
          </p:nvPr>
        </p:nvSpPr>
        <p:spPr/>
        <p:txBody>
          <a:bodyPr/>
          <a:lstStyle/>
          <a:p>
            <a:pPr>
              <a:defRPr/>
            </a:pPr>
            <a:fld id="{0178C252-01A4-4605-9C7B-CF75FAC50C54}" type="slidenum">
              <a:rPr lang="es-ES" smtClean="0"/>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51C17864-550F-43B0-9C81-F35349DD80B2}" type="slidenum">
              <a:rPr lang="es-ES" smtClean="0"/>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10BC7E94-02F0-4857-B235-BFA436DA0D7B}" type="slidenum">
              <a:rPr lang="es-ES" smtClean="0"/>
              <a:pPr>
                <a:defRPr/>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B902C89-555A-4EA4-93D9-98DF53EDBFA4}" type="slidenum">
              <a:rPr lang="es-ES" smtClean="0"/>
              <a:pPr>
                <a:defRPr/>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2.xml"/><Relationship Id="rId7"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4.xml"/><Relationship Id="rId10" Type="http://schemas.openxmlformats.org/officeDocument/2006/relationships/image" Target="../media/image2.png"/><Relationship Id="rId4" Type="http://schemas.openxmlformats.org/officeDocument/2006/relationships/slide" Target="slide2.xml"/><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png"/><Relationship Id="rId5" Type="http://schemas.openxmlformats.org/officeDocument/2006/relationships/oleObject" Target="../embeddings/oleObject20.bin"/><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png"/><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png"/><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oleObject9.bin"/><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323850" y="2708275"/>
            <a:ext cx="8496300" cy="861774"/>
          </a:xfrm>
          <a:prstGeom prst="rect">
            <a:avLst/>
          </a:prstGeom>
          <a:noFill/>
          <a:ln w="9525">
            <a:noFill/>
            <a:miter lim="800000"/>
            <a:headEnd/>
            <a:tailEnd/>
          </a:ln>
        </p:spPr>
        <p:txBody>
          <a:bodyPr>
            <a:spAutoFit/>
          </a:bodyPr>
          <a:lstStyle/>
          <a:p>
            <a:pPr algn="ctr">
              <a:spcBef>
                <a:spcPct val="50000"/>
              </a:spcBef>
            </a:pPr>
            <a:r>
              <a:rPr lang="en-US" sz="2500" i="1" dirty="0" smtClean="0">
                <a:latin typeface="Trebuchet MS" pitchFamily="34" charset="0"/>
              </a:rPr>
              <a:t>Linkages </a:t>
            </a:r>
            <a:r>
              <a:rPr lang="en-US" sz="2500" i="1" dirty="0">
                <a:latin typeface="Trebuchet MS" pitchFamily="34" charset="0"/>
              </a:rPr>
              <a:t>and </a:t>
            </a:r>
            <a:r>
              <a:rPr lang="en-US" sz="2500" i="1" dirty="0" smtClean="0">
                <a:latin typeface="Trebuchet MS" pitchFamily="34" charset="0"/>
              </a:rPr>
              <a:t>Employment Generation of Extractive Industries </a:t>
            </a:r>
            <a:r>
              <a:rPr lang="en-US" sz="2500" i="1" dirty="0" smtClean="0">
                <a:latin typeface="Trebuchet MS" pitchFamily="34" charset="0"/>
              </a:rPr>
              <a:t>of </a:t>
            </a:r>
            <a:r>
              <a:rPr lang="en-US" sz="2500" i="1" dirty="0" smtClean="0">
                <a:latin typeface="Trebuchet MS" pitchFamily="34" charset="0"/>
              </a:rPr>
              <a:t>Peru</a:t>
            </a:r>
            <a:endParaRPr lang="es-PE" sz="2500" i="1" dirty="0">
              <a:latin typeface="Trebuchet MS" pitchFamily="34" charset="0"/>
            </a:endParaRPr>
          </a:p>
        </p:txBody>
      </p:sp>
      <p:sp>
        <p:nvSpPr>
          <p:cNvPr id="2053" name="Text Box 9"/>
          <p:cNvSpPr txBox="1">
            <a:spLocks noChangeArrowheads="1"/>
          </p:cNvSpPr>
          <p:nvPr/>
        </p:nvSpPr>
        <p:spPr bwMode="auto">
          <a:xfrm>
            <a:off x="2339975" y="3860800"/>
            <a:ext cx="4537075" cy="862013"/>
          </a:xfrm>
          <a:prstGeom prst="rect">
            <a:avLst/>
          </a:prstGeom>
          <a:noFill/>
          <a:ln w="9525">
            <a:noFill/>
            <a:miter lim="800000"/>
            <a:headEnd/>
            <a:tailEnd/>
          </a:ln>
        </p:spPr>
        <p:txBody>
          <a:bodyPr>
            <a:spAutoFit/>
          </a:bodyPr>
          <a:lstStyle/>
          <a:p>
            <a:pPr algn="ctr">
              <a:spcBef>
                <a:spcPct val="50000"/>
              </a:spcBef>
            </a:pPr>
            <a:r>
              <a:rPr lang="es-ES" sz="2000" dirty="0"/>
              <a:t>PhD. Mario D. Tello</a:t>
            </a:r>
          </a:p>
          <a:p>
            <a:pPr algn="ctr">
              <a:spcBef>
                <a:spcPct val="50000"/>
              </a:spcBef>
            </a:pPr>
            <a:endParaRPr lang="es-ES" sz="2000" dirty="0"/>
          </a:p>
        </p:txBody>
      </p:sp>
      <p:sp>
        <p:nvSpPr>
          <p:cNvPr id="2054" name="Text Box 10"/>
          <p:cNvSpPr txBox="1">
            <a:spLocks noChangeArrowheads="1"/>
          </p:cNvSpPr>
          <p:nvPr/>
        </p:nvSpPr>
        <p:spPr bwMode="auto">
          <a:xfrm>
            <a:off x="827088" y="4333875"/>
            <a:ext cx="7632700" cy="1616075"/>
          </a:xfrm>
          <a:prstGeom prst="rect">
            <a:avLst/>
          </a:prstGeom>
          <a:noFill/>
          <a:ln w="9525">
            <a:noFill/>
            <a:miter lim="800000"/>
            <a:headEnd/>
            <a:tailEnd/>
          </a:ln>
        </p:spPr>
        <p:txBody>
          <a:bodyPr>
            <a:spAutoFit/>
          </a:bodyPr>
          <a:lstStyle/>
          <a:p>
            <a:pPr algn="ctr">
              <a:spcBef>
                <a:spcPct val="50000"/>
              </a:spcBef>
            </a:pPr>
            <a:r>
              <a:rPr lang="es-ES" sz="1800" dirty="0"/>
              <a:t>Profesor-Investigador</a:t>
            </a:r>
          </a:p>
          <a:p>
            <a:pPr algn="ctr">
              <a:spcBef>
                <a:spcPct val="50000"/>
              </a:spcBef>
            </a:pPr>
            <a:r>
              <a:rPr lang="es-ES" sz="1800" dirty="0"/>
              <a:t>Departamento de </a:t>
            </a:r>
            <a:r>
              <a:rPr lang="es-ES" sz="1800" dirty="0" smtClean="0"/>
              <a:t>Economía</a:t>
            </a:r>
            <a:endParaRPr lang="es-ES" sz="1800" dirty="0"/>
          </a:p>
          <a:p>
            <a:pPr algn="ctr">
              <a:spcBef>
                <a:spcPct val="50000"/>
              </a:spcBef>
            </a:pPr>
            <a:r>
              <a:rPr lang="es-ES" sz="1800" dirty="0"/>
              <a:t>PONTIFICIA UNIVERSIDAD CATÓLICA DEL PERÚ</a:t>
            </a:r>
          </a:p>
          <a:p>
            <a:pPr algn="ctr">
              <a:spcBef>
                <a:spcPct val="50000"/>
              </a:spcBef>
            </a:pPr>
            <a:endParaRPr lang="es-ES" sz="1800" dirty="0"/>
          </a:p>
        </p:txBody>
      </p:sp>
      <p:sp>
        <p:nvSpPr>
          <p:cNvPr id="2055" name="1 Marcador de número de diapositiva"/>
          <p:cNvSpPr>
            <a:spLocks noGrp="1"/>
          </p:cNvSpPr>
          <p:nvPr>
            <p:ph type="sldNum" sz="quarter" idx="12"/>
          </p:nvPr>
        </p:nvSpPr>
        <p:spPr>
          <a:noFill/>
        </p:spPr>
        <p:txBody>
          <a:bodyPr/>
          <a:lstStyle/>
          <a:p>
            <a:fld id="{2D4B4361-AC7C-43C6-89B3-5D24443D2AC0}" type="slidenum">
              <a:rPr lang="es-ES" smtClean="0">
                <a:solidFill>
                  <a:srgbClr val="666633"/>
                </a:solidFill>
              </a:rPr>
              <a:pPr/>
              <a:t>1</a:t>
            </a:fld>
            <a:endParaRPr lang="es-ES" dirty="0" smtClean="0">
              <a:solidFill>
                <a:srgbClr val="666633"/>
              </a:solidFill>
            </a:endParaRPr>
          </a:p>
        </p:txBody>
      </p:sp>
      <p:sp>
        <p:nvSpPr>
          <p:cNvPr id="21506" name="AutoShape 2" descr="cid:image001.png@01CE1B72.41330F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21508" name="AutoShape 4" descr="cid:image001.png@01CE1B72.41330F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extLst>
              <p:ext uri="{D42A27DB-BD31-4B8C-83A1-F6EECF244321}">
                <p14:modId xmlns:p14="http://schemas.microsoft.com/office/powerpoint/2010/main" val="4076716342"/>
              </p:ext>
            </p:extLst>
          </p:nvPr>
        </p:nvGraphicFramePr>
        <p:xfrm>
          <a:off x="0" y="1"/>
          <a:ext cx="562931" cy="548680"/>
        </p:xfrm>
        <a:graphic>
          <a:graphicData uri="http://schemas.openxmlformats.org/presentationml/2006/ole">
            <mc:AlternateContent xmlns:mc="http://schemas.openxmlformats.org/markup-compatibility/2006">
              <mc:Choice xmlns:v="urn:schemas-microsoft-com:vml" Requires="v">
                <p:oleObj spid="_x0000_s1083" r:id="rId4" imgW="2561905" imgH="2467319" progId="MSPhotoEd.3">
                  <p:embed/>
                </p:oleObj>
              </mc:Choice>
              <mc:Fallback>
                <p:oleObj r:id="rId4" imgW="2561905" imgH="2467319"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562931" cy="548680"/>
                      </a:xfrm>
                      <a:prstGeom prst="rect">
                        <a:avLst/>
                      </a:prstGeom>
                      <a:noFill/>
                      <a:extLst/>
                    </p:spPr>
                  </p:pic>
                </p:oleObj>
              </mc:Fallback>
            </mc:AlternateContent>
          </a:graphicData>
        </a:graphic>
      </p:graphicFrame>
      <p:sp>
        <p:nvSpPr>
          <p:cNvPr id="4" name="3 Rectángulo"/>
          <p:cNvSpPr/>
          <p:nvPr/>
        </p:nvSpPr>
        <p:spPr>
          <a:xfrm>
            <a:off x="827088" y="1052736"/>
            <a:ext cx="7489328" cy="1200329"/>
          </a:xfrm>
          <a:prstGeom prst="rect">
            <a:avLst/>
          </a:prstGeom>
        </p:spPr>
        <p:txBody>
          <a:bodyPr wrap="square">
            <a:spAutoFit/>
          </a:bodyPr>
          <a:lstStyle/>
          <a:p>
            <a:pPr algn="r"/>
            <a:r>
              <a:rPr lang="es-PE" dirty="0" smtClean="0"/>
              <a:t>             </a:t>
            </a:r>
            <a:r>
              <a:rPr lang="en-US" b="1" dirty="0" smtClean="0"/>
              <a:t>September</a:t>
            </a:r>
            <a:r>
              <a:rPr lang="es-PE" b="1" dirty="0" smtClean="0"/>
              <a:t> 20-21 2016</a:t>
            </a:r>
          </a:p>
          <a:p>
            <a:pPr algn="ctr"/>
            <a:r>
              <a:rPr lang="en-US" b="1" dirty="0" smtClean="0"/>
              <a:t>The Future of Extractives Industries in LAC and The </a:t>
            </a:r>
            <a:r>
              <a:rPr lang="es-PE" b="1" dirty="0" smtClean="0"/>
              <a:t>Role of STI</a:t>
            </a:r>
            <a:endParaRPr lang="es-PE" b="1" dirty="0"/>
          </a:p>
        </p:txBody>
      </p:sp>
      <p:pic>
        <p:nvPicPr>
          <p:cNvPr id="11" name="Imagen 10" descr="Inicio"/>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4996"/>
            <a:ext cx="1015365" cy="647700"/>
          </a:xfrm>
          <a:prstGeom prst="rect">
            <a:avLst/>
          </a:prstGeom>
          <a:noFill/>
          <a:ln>
            <a:noFill/>
          </a:ln>
        </p:spPr>
      </p:pic>
      <p:pic>
        <p:nvPicPr>
          <p:cNvPr id="12" name="Imagen 11" descr="http://www.carexcanada.ca/cdn/EBulletin_Oct2013_IDRC.jpg"/>
          <p:cNvPicPr/>
          <p:nvPr/>
        </p:nvPicPr>
        <p:blipFill>
          <a:blip r:embed="rId7">
            <a:extLst>
              <a:ext uri="{28A0092B-C50C-407E-A947-70E740481C1C}">
                <a14:useLocalDpi xmlns:a14="http://schemas.microsoft.com/office/drawing/2010/main" val="0"/>
              </a:ext>
            </a:extLst>
          </a:blip>
          <a:srcRect/>
          <a:stretch>
            <a:fillRect/>
          </a:stretch>
        </p:blipFill>
        <p:spPr bwMode="auto">
          <a:xfrm>
            <a:off x="7280215" y="44624"/>
            <a:ext cx="1612265" cy="7270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910144" y="476672"/>
            <a:ext cx="7694304" cy="400110"/>
          </a:xfrm>
          <a:prstGeom prst="rect">
            <a:avLst/>
          </a:prstGeom>
          <a:noFill/>
          <a:ln w="9525">
            <a:noFill/>
            <a:miter lim="800000"/>
            <a:headEnd/>
            <a:tailEnd/>
          </a:ln>
        </p:spPr>
        <p:txBody>
          <a:bodyPr wrap="square">
            <a:spAutoFit/>
          </a:bodyPr>
          <a:lstStyle/>
          <a:p>
            <a:pPr algn="ctr"/>
            <a:r>
              <a:rPr lang="en-US" sz="2000" b="1" dirty="0" smtClean="0">
                <a:solidFill>
                  <a:schemeClr val="tx2"/>
                </a:solidFill>
              </a:rPr>
              <a:t>Mining Centers of Peru </a:t>
            </a:r>
            <a:endParaRPr lang="en-US" sz="2000" b="1" dirty="0">
              <a:solidFill>
                <a:schemeClr val="tx2"/>
              </a:solidFill>
            </a:endParaRPr>
          </a:p>
        </p:txBody>
      </p:sp>
      <p:sp>
        <p:nvSpPr>
          <p:cNvPr id="4099" name="2 CuadroTexto"/>
          <p:cNvSpPr txBox="1">
            <a:spLocks noChangeArrowheads="1"/>
          </p:cNvSpPr>
          <p:nvPr/>
        </p:nvSpPr>
        <p:spPr bwMode="auto">
          <a:xfrm>
            <a:off x="539750" y="1268760"/>
            <a:ext cx="7993063" cy="800219"/>
          </a:xfrm>
          <a:prstGeom prst="rect">
            <a:avLst/>
          </a:prstGeom>
          <a:noFill/>
          <a:ln w="9525">
            <a:noFill/>
            <a:miter lim="800000"/>
            <a:headEnd/>
            <a:tailEnd/>
          </a:ln>
        </p:spPr>
        <p:txBody>
          <a:bodyPr>
            <a:spAutoFit/>
          </a:bodyPr>
          <a:lstStyle/>
          <a:p>
            <a:pPr algn="just"/>
            <a:r>
              <a:rPr lang="es-ES" sz="2800" dirty="0" smtClean="0"/>
              <a:t> </a:t>
            </a:r>
          </a:p>
          <a:p>
            <a:pPr algn="just"/>
            <a:endParaRPr lang="es-ES" sz="1800" dirty="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10</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5072"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n 7" descr="C:\Users\carlos\Pictures\[Same as source file]\Map 11-2.jpg"/>
          <p:cNvPicPr/>
          <p:nvPr/>
        </p:nvPicPr>
        <p:blipFill>
          <a:blip r:embed="rId6">
            <a:extLst>
              <a:ext uri="{28A0092B-C50C-407E-A947-70E740481C1C}">
                <a14:useLocalDpi xmlns:a14="http://schemas.microsoft.com/office/drawing/2010/main" val="0"/>
              </a:ext>
            </a:extLst>
          </a:blip>
          <a:srcRect/>
          <a:stretch>
            <a:fillRect/>
          </a:stretch>
        </p:blipFill>
        <p:spPr bwMode="auto">
          <a:xfrm>
            <a:off x="2123728" y="836712"/>
            <a:ext cx="4392488" cy="5760640"/>
          </a:xfrm>
          <a:prstGeom prst="rect">
            <a:avLst/>
          </a:prstGeom>
          <a:noFill/>
          <a:ln>
            <a:noFill/>
          </a:ln>
        </p:spPr>
      </p:pic>
    </p:spTree>
    <p:extLst>
      <p:ext uri="{BB962C8B-B14F-4D97-AF65-F5344CB8AC3E}">
        <p14:creationId xmlns:p14="http://schemas.microsoft.com/office/powerpoint/2010/main" val="383569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smtClean="0">
                <a:solidFill>
                  <a:schemeClr val="tx2"/>
                </a:solidFill>
              </a:rPr>
              <a:t>2. </a:t>
            </a:r>
            <a:r>
              <a:rPr lang="es-PE" b="1" dirty="0" err="1"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Methodologies-O2</a:t>
            </a:r>
            <a:endParaRPr lang="en-US"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908720"/>
                <a:ext cx="7993063" cy="5085238"/>
              </a:xfrm>
              <a:prstGeom prst="rect">
                <a:avLst/>
              </a:prstGeom>
              <a:noFill/>
              <a:ln w="9525">
                <a:noFill/>
                <a:miter lim="800000"/>
                <a:headEnd/>
                <a:tailEnd/>
              </a:ln>
            </p:spPr>
            <p:txBody>
              <a:bodyPr>
                <a:spAutoFit/>
              </a:bodyPr>
              <a:lstStyle/>
              <a:p>
                <a:r>
                  <a:rPr lang="en-US" sz="2000" dirty="0" smtClean="0"/>
                  <a:t>For each sector and product there </a:t>
                </a:r>
                <a:r>
                  <a:rPr lang="en-US" sz="2000" dirty="0" smtClean="0"/>
                  <a:t>are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𝑗</m:t>
                        </m:r>
                      </m:sub>
                    </m:sSub>
                  </m:oMath>
                </a14:m>
                <a:r>
                  <a:rPr lang="en-US" sz="2000" dirty="0"/>
                  <a:t> </a:t>
                </a:r>
                <a:r>
                  <a:rPr lang="en-US" sz="2000" dirty="0" smtClean="0"/>
                  <a:t>local </a:t>
                </a:r>
                <a:r>
                  <a:rPr lang="en-US" sz="2000" dirty="0" smtClean="0"/>
                  <a:t>areas</a:t>
                </a:r>
                <a:r>
                  <a:rPr lang="en-US" sz="2000" dirty="0" smtClean="0"/>
                  <a:t>. The </a:t>
                </a:r>
                <a14:m>
                  <m:oMath xmlns:m="http://schemas.openxmlformats.org/officeDocument/2006/math">
                    <m:r>
                      <a:rPr lang="en-US" sz="2000" i="1">
                        <a:latin typeface="Cambria Math" panose="02040503050406030204" pitchFamily="18" charset="0"/>
                      </a:rPr>
                      <m:t>𝑊</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𝑔𝑖</m:t>
                        </m:r>
                      </m:sub>
                    </m:sSub>
                  </m:oMath>
                </a14:m>
                <a:r>
                  <a:rPr lang="en-US" sz="2000" dirty="0"/>
                  <a:t>] </a:t>
                </a:r>
                <a:r>
                  <a:rPr lang="en-US" sz="2000" dirty="0" smtClean="0"/>
                  <a:t>square matrix of size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𝑗</m:t>
                        </m:r>
                      </m:sub>
                    </m:sSub>
                  </m:oMath>
                </a14:m>
                <a:r>
                  <a:rPr lang="en-US" sz="2000" dirty="0"/>
                  <a:t> </a:t>
                </a:r>
                <a:r>
                  <a:rPr lang="en-US" sz="2000" dirty="0" smtClean="0"/>
                  <a:t>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𝑗</m:t>
                        </m:r>
                      </m:sub>
                    </m:sSub>
                  </m:oMath>
                </a14:m>
                <a:r>
                  <a:rPr lang="en-US" sz="2000" dirty="0"/>
                  <a:t> </a:t>
                </a:r>
                <a:r>
                  <a:rPr lang="en-US" sz="2000" dirty="0" smtClean="0"/>
                  <a:t>represents the geographic distance between the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𝑗</m:t>
                        </m:r>
                      </m:sub>
                    </m:sSub>
                  </m:oMath>
                </a14:m>
                <a:r>
                  <a:rPr lang="en-US" sz="2000" dirty="0"/>
                  <a:t> </a:t>
                </a:r>
                <a:r>
                  <a:rPr lang="en-US" sz="2000" dirty="0" smtClean="0"/>
                  <a:t>local areas for each mining center ‘g’ (for a determined product, for example for gold there are 81 local </a:t>
                </a:r>
                <a:r>
                  <a:rPr lang="en-US" sz="2000" dirty="0" smtClean="0"/>
                  <a:t>areas </a:t>
                </a:r>
                <a:r>
                  <a:rPr lang="en-US" sz="2000" dirty="0" smtClean="0"/>
                  <a:t>or gold mining centers).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𝑔</m:t>
                        </m:r>
                        <m:r>
                          <a:rPr lang="en-US" sz="2000" b="0" i="1" smtClean="0">
                            <a:latin typeface="Cambria Math" panose="02040503050406030204" pitchFamily="18" charset="0"/>
                          </a:rPr>
                          <m:t>𝑔</m:t>
                        </m:r>
                      </m:sub>
                    </m:sSub>
                    <m:r>
                      <a:rPr lang="en-US" sz="2000" b="0" i="1" smtClean="0">
                        <a:latin typeface="Cambria Math" panose="02040503050406030204" pitchFamily="18" charset="0"/>
                      </a:rPr>
                      <m:t>=0</m:t>
                    </m:r>
                  </m:oMath>
                </a14:m>
                <a:r>
                  <a:rPr lang="en-US" sz="2000" dirty="0" smtClean="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𝑔𝑖</m:t>
                        </m:r>
                      </m:sub>
                    </m:sSub>
                  </m:oMath>
                </a14:m>
                <a:r>
                  <a:rPr lang="en-US" sz="2000" dirty="0" smtClean="0"/>
                  <a:t>=1/</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𝑔𝑖</m:t>
                        </m:r>
                      </m:sub>
                    </m:sSub>
                  </m:oMath>
                </a14:m>
                <a:r>
                  <a:rPr lang="en-US" sz="2000" dirty="0" smtClean="0"/>
                  <a:t> (‘</a:t>
                </a:r>
                <a:r>
                  <a:rPr lang="en-US" sz="2000" dirty="0"/>
                  <a:t>Queen with Distance’ </a:t>
                </a:r>
                <a:r>
                  <a:rPr lang="en-US" sz="2000" dirty="0" smtClean="0"/>
                  <a:t>weights, </a:t>
                </a:r>
                <a:r>
                  <a:rPr lang="en-US" sz="2000" dirty="0" err="1" smtClean="0"/>
                  <a:t>Kelejian</a:t>
                </a:r>
                <a:r>
                  <a:rPr lang="en-US" sz="2000" dirty="0" smtClean="0"/>
                  <a:t> </a:t>
                </a:r>
                <a:r>
                  <a:rPr lang="en-US" sz="2000" dirty="0"/>
                  <a:t>y Robinson, 1995</a:t>
                </a:r>
                <a:r>
                  <a:rPr lang="en-US" sz="2000" dirty="0" smtClean="0"/>
                  <a:t>). The </a:t>
                </a:r>
                <a:r>
                  <a:rPr lang="en-US" sz="2000" dirty="0" smtClean="0">
                    <a:sym typeface="Symbol" panose="05050102010706020507" pitchFamily="18" charset="2"/>
                  </a:rPr>
                  <a:t> parameter measures the spatial dependence or spatial autocorrelation of the mining center. </a:t>
                </a:r>
                <a:r>
                  <a:rPr lang="en-US" sz="2000" dirty="0" smtClean="0"/>
                  <a:t> </a:t>
                </a:r>
                <a:r>
                  <a:rPr lang="en-US" sz="2000" dirty="0" smtClean="0">
                    <a:sym typeface="Symbol" panose="05050102010706020507" pitchFamily="18" charset="2"/>
                  </a:rPr>
                  <a:t>&gt;0, means that high (low) employment share of the ‘j’ sector in the local areas close to a particular local area would  be associated to high (low) employment share of the  j sector in the mining center (g). &lt;0 means that high (low) </a:t>
                </a:r>
                <a:r>
                  <a:rPr lang="en-US" sz="2000" dirty="0">
                    <a:sym typeface="Symbol" panose="05050102010706020507" pitchFamily="18" charset="2"/>
                  </a:rPr>
                  <a:t>employment share of the ‘j’ sector in the local areas close to a particular local area would  be associated to </a:t>
                </a:r>
                <a:r>
                  <a:rPr lang="en-US" sz="2000" dirty="0" smtClean="0">
                    <a:sym typeface="Symbol" panose="05050102010706020507" pitchFamily="18" charset="2"/>
                  </a:rPr>
                  <a:t>low (high) </a:t>
                </a:r>
                <a:r>
                  <a:rPr lang="en-US" sz="2000" dirty="0">
                    <a:sym typeface="Symbol" panose="05050102010706020507" pitchFamily="18" charset="2"/>
                  </a:rPr>
                  <a:t>employment share of the  j sector in the mining center (g). </a:t>
                </a:r>
                <a:endParaRPr lang="en-US" sz="2000" dirty="0"/>
              </a:p>
              <a:p>
                <a:endParaRPr lang="en-US" sz="2000" dirty="0"/>
              </a:p>
              <a:p>
                <a:pPr algn="just"/>
                <a:r>
                  <a:rPr lang="en-US" sz="2000" dirty="0" smtClean="0"/>
                  <a:t> </a:t>
                </a:r>
                <a:endParaRPr lang="en-US" sz="1800" dirty="0"/>
              </a:p>
              <a:p>
                <a:pPr algn="just"/>
                <a:r>
                  <a:rPr lang="es-ES" sz="1800" dirty="0" smtClean="0"/>
                  <a:t> </a:t>
                </a:r>
                <a:endParaRPr lang="es-PE" sz="18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908720"/>
                <a:ext cx="7993063" cy="5085238"/>
              </a:xfrm>
              <a:prstGeom prst="rect">
                <a:avLst/>
              </a:prstGeom>
              <a:blipFill rotWithShape="0">
                <a:blip r:embed="rId3"/>
                <a:stretch>
                  <a:fillRect l="-839" t="-600" r="-76"/>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11</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0195"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293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a:solidFill>
                  <a:schemeClr val="tx2"/>
                </a:solidFill>
              </a:rPr>
              <a:t>2</a:t>
            </a:r>
            <a:r>
              <a:rPr lang="es-PE" b="1" dirty="0" smtClean="0">
                <a:solidFill>
                  <a:schemeClr val="tx2"/>
                </a:solidFill>
              </a:rPr>
              <a:t>.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Methodologies-O2</a:t>
            </a:r>
            <a:endParaRPr lang="en-US"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908720"/>
                <a:ext cx="7993063" cy="4915448"/>
              </a:xfrm>
              <a:prstGeom prst="rect">
                <a:avLst/>
              </a:prstGeom>
              <a:noFill/>
              <a:ln w="9525">
                <a:noFill/>
                <a:miter lim="800000"/>
                <a:headEnd/>
                <a:tailEnd/>
              </a:ln>
            </p:spPr>
            <p:txBody>
              <a:bodyPr>
                <a:spAutoFit/>
              </a:bodyPr>
              <a:lstStyle/>
              <a:p>
                <a:r>
                  <a:rPr lang="en-US" sz="2000" dirty="0" smtClean="0"/>
                  <a:t>Th</a:t>
                </a:r>
                <a:r>
                  <a:rPr lang="en-US" sz="2000" dirty="0" smtClean="0"/>
                  <a:t>e  </a:t>
                </a:r>
                <a14:m>
                  <m:oMath xmlns:m="http://schemas.openxmlformats.org/officeDocument/2006/math">
                    <m:sSub>
                      <m:sSubPr>
                        <m:ctrlPr>
                          <a:rPr lang="en-US" sz="2000" i="1"/>
                        </m:ctrlPr>
                      </m:sSubPr>
                      <m:e>
                        <m:r>
                          <a:rPr lang="en-US" sz="2000" i="1"/>
                          <m:t>𝛾</m:t>
                        </m:r>
                      </m:e>
                      <m:sub>
                        <m:r>
                          <a:rPr lang="en-US" sz="2000" i="1"/>
                          <m:t>𝑗𝑘</m:t>
                        </m:r>
                      </m:sub>
                    </m:sSub>
                  </m:oMath>
                </a14:m>
                <a:r>
                  <a:rPr lang="en-US" sz="2000" dirty="0" smtClean="0"/>
                  <a:t> parameter measure the spatial heterogeneity effects associated to the ‘k’ variables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𝑗𝑘𝑔</m:t>
                        </m:r>
                      </m:sub>
                    </m:sSub>
                  </m:oMath>
                </a14:m>
                <a:r>
                  <a:rPr lang="en-US" sz="2000" dirty="0" smtClean="0"/>
                  <a:t> (these are: the employment share of the mining center</a:t>
                </a:r>
                <a:r>
                  <a:rPr lang="en-US" sz="2000" dirty="0" smtClean="0"/>
                  <a:t>, </a:t>
                </a:r>
                <a:r>
                  <a:rPr lang="en-US" sz="2000" dirty="0"/>
                  <a:t>‘S</a:t>
                </a:r>
                <a:r>
                  <a:rPr lang="en-US" sz="2000" baseline="-25000" dirty="0"/>
                  <a:t>PMIN</a:t>
                </a:r>
                <a:r>
                  <a:rPr lang="en-US" sz="2000" dirty="0"/>
                  <a:t>’; </a:t>
                </a:r>
                <a:r>
                  <a:rPr lang="en-US" sz="2000" dirty="0" smtClean="0"/>
                  <a:t> the output value of the mining center, </a:t>
                </a:r>
                <a:r>
                  <a:rPr lang="en-US" sz="2000" dirty="0"/>
                  <a:t>‘VQ</a:t>
                </a:r>
                <a:r>
                  <a:rPr lang="en-US" sz="2000" dirty="0" smtClean="0"/>
                  <a:t>’; the share of public investment in infrastructure out o total public investment in local </a:t>
                </a:r>
                <a:r>
                  <a:rPr lang="en-US" sz="2000" dirty="0"/>
                  <a:t>a</a:t>
                </a:r>
                <a:r>
                  <a:rPr lang="en-US" sz="2000" dirty="0" smtClean="0"/>
                  <a:t>rea, ‘</a:t>
                </a:r>
                <a:r>
                  <a:rPr lang="en-US" sz="2000" dirty="0"/>
                  <a:t>Infra’; </a:t>
                </a:r>
                <a:r>
                  <a:rPr lang="en-US" sz="2000" dirty="0" smtClean="0"/>
                  <a:t>the share of public investment in productive development programs, </a:t>
                </a:r>
                <a:r>
                  <a:rPr lang="en-US" sz="2000" dirty="0"/>
                  <a:t>‘DP’; </a:t>
                </a:r>
                <a:r>
                  <a:rPr lang="en-US" sz="2000" dirty="0" smtClean="0"/>
                  <a:t> </a:t>
                </a:r>
                <a:r>
                  <a:rPr lang="en-US" sz="2000" dirty="0" err="1"/>
                  <a:t>Herfindalh</a:t>
                </a:r>
                <a:r>
                  <a:rPr lang="en-US" sz="2000" dirty="0"/>
                  <a:t> </a:t>
                </a:r>
                <a:r>
                  <a:rPr lang="en-US" sz="2000" dirty="0" smtClean="0"/>
                  <a:t>index of the mining products of each local areas, ‘</a:t>
                </a:r>
                <a:r>
                  <a:rPr lang="en-US" sz="2000" dirty="0"/>
                  <a:t>IH</a:t>
                </a:r>
                <a:r>
                  <a:rPr lang="en-US" sz="2000" baseline="-25000" dirty="0"/>
                  <a:t>PM</a:t>
                </a:r>
                <a:r>
                  <a:rPr lang="en-US" sz="2000" dirty="0" smtClean="0"/>
                  <a:t>’;  and the total income of the labor force locate in the local area,  Y.)</a:t>
                </a:r>
              </a:p>
              <a:p>
                <a:endParaRPr lang="en-US" sz="2000" dirty="0"/>
              </a:p>
              <a:p>
                <a:r>
                  <a:rPr lang="en-US" sz="2000" dirty="0" smtClean="0"/>
                  <a:t>Due to existence of spatial autocorrelation parameter, there are two spatial effects: the long run spatial effects measures by:</a:t>
                </a:r>
              </a:p>
              <a:p>
                <a:r>
                  <a:rPr lang="en-US" sz="2000" dirty="0"/>
                  <a:t> </a:t>
                </a:r>
                <a:r>
                  <a:rPr lang="en-US" sz="2000" dirty="0" smtClean="0"/>
                  <a:t>                          </a:t>
                </a:r>
                <a14:m>
                  <m:oMath xmlns:m="http://schemas.openxmlformats.org/officeDocument/2006/math">
                    <m:sSup>
                      <m:sSupPr>
                        <m:ctrlPr>
                          <a:rPr lang="en-US" sz="2000" i="1"/>
                        </m:ctrlPr>
                      </m:sSupPr>
                      <m:e>
                        <m:r>
                          <a:rPr lang="en-US" sz="2000"/>
                          <m:t>(</m:t>
                        </m:r>
                        <m:r>
                          <a:rPr lang="en-US" sz="2000" i="1"/>
                          <m:t>𝐼</m:t>
                        </m:r>
                        <m:r>
                          <a:rPr lang="en-US" sz="2000" i="1"/>
                          <m:t>−</m:t>
                        </m:r>
                        <m:sSub>
                          <m:sSubPr>
                            <m:ctrlPr>
                              <a:rPr lang="en-US" sz="2000" i="1"/>
                            </m:ctrlPr>
                          </m:sSubPr>
                          <m:e>
                            <m:r>
                              <a:rPr lang="en-US" sz="2000" i="1"/>
                              <m:t>𝜌</m:t>
                            </m:r>
                          </m:e>
                          <m:sub>
                            <m:r>
                              <a:rPr lang="en-US" sz="2000" i="1"/>
                              <m:t>𝑗</m:t>
                            </m:r>
                          </m:sub>
                        </m:sSub>
                        <m:r>
                          <a:rPr lang="en-US" sz="2000" i="1"/>
                          <m:t>𝑊</m:t>
                        </m:r>
                        <m:r>
                          <a:rPr lang="en-US" sz="2000" i="1"/>
                          <m:t>)</m:t>
                        </m:r>
                      </m:e>
                      <m:sup>
                        <m:r>
                          <a:rPr lang="en-US" sz="2000" i="1"/>
                          <m:t>−1</m:t>
                        </m:r>
                      </m:sup>
                    </m:sSup>
                  </m:oMath>
                </a14:m>
                <a:r>
                  <a:rPr lang="en-US" sz="2000" dirty="0"/>
                  <a:t> (</a:t>
                </a:r>
                <a14:m>
                  <m:oMath xmlns:m="http://schemas.openxmlformats.org/officeDocument/2006/math">
                    <m:sSub>
                      <m:sSubPr>
                        <m:ctrlPr>
                          <a:rPr lang="en-US" sz="2000" i="1"/>
                        </m:ctrlPr>
                      </m:sSubPr>
                      <m:e>
                        <m:r>
                          <a:rPr lang="en-US" sz="2000" i="1"/>
                          <m:t>𝛾</m:t>
                        </m:r>
                      </m:e>
                      <m:sub>
                        <m:r>
                          <a:rPr lang="en-US" sz="2000" i="1"/>
                          <m:t>𝑗𝑘</m:t>
                        </m:r>
                      </m:sub>
                    </m:sSub>
                    <m:r>
                      <a:rPr lang="en-US" sz="2000" b="0" i="1" smtClean="0">
                        <a:latin typeface="Cambria Math" panose="02040503050406030204" pitchFamily="18" charset="0"/>
                      </a:rPr>
                      <m:t>.</m:t>
                    </m:r>
                    <m:r>
                      <a:rPr lang="en-US" sz="2000" i="1"/>
                      <m:t>𝐼</m:t>
                    </m:r>
                    <m:r>
                      <a:rPr lang="en-US" sz="2000" i="1"/>
                      <m:t>+</m:t>
                    </m:r>
                    <m:r>
                      <a:rPr lang="en-US" sz="2000" i="1"/>
                      <m:t>𝑊</m:t>
                    </m:r>
                    <m:r>
                      <a:rPr lang="es-ES" sz="2000" b="0" i="1" smtClean="0">
                        <a:latin typeface="Cambria Math" panose="02040503050406030204" pitchFamily="18" charset="0"/>
                      </a:rPr>
                      <m:t>.</m:t>
                    </m:r>
                    <m:sSub>
                      <m:sSubPr>
                        <m:ctrlPr>
                          <a:rPr lang="en-US" sz="2000" i="1"/>
                        </m:ctrlPr>
                      </m:sSubPr>
                      <m:e>
                        <m:r>
                          <a:rPr lang="en-US" sz="2000" i="1"/>
                          <m:t>𝜃</m:t>
                        </m:r>
                      </m:e>
                      <m:sub>
                        <m:r>
                          <a:rPr lang="en-US" sz="2000" i="1"/>
                          <m:t>𝑗𝑘</m:t>
                        </m:r>
                      </m:sub>
                    </m:sSub>
                    <m:r>
                      <a:rPr lang="en-US" sz="2000" i="1"/>
                      <m:t>)</m:t>
                    </m:r>
                  </m:oMath>
                </a14:m>
                <a:r>
                  <a:rPr lang="en-US" sz="2000" dirty="0"/>
                  <a:t>, </a:t>
                </a:r>
                <a:r>
                  <a:rPr lang="en-US" sz="2000" dirty="0" smtClean="0"/>
                  <a:t>  and the ‘short run spatial effects measured by the parameters of the specification [14]. Here we focus on the long run effects (the short run effects in sign are similar to the long run effects).</a:t>
                </a:r>
                <a:endParaRPr lang="es-PE" sz="18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908720"/>
                <a:ext cx="7993063" cy="4915448"/>
              </a:xfrm>
              <a:prstGeom prst="rect">
                <a:avLst/>
              </a:prstGeom>
              <a:blipFill rotWithShape="0">
                <a:blip r:embed="rId3"/>
                <a:stretch>
                  <a:fillRect l="-839" t="-620" r="-610" b="-1365"/>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12</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1217"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787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755576" y="476672"/>
            <a:ext cx="8640960" cy="400110"/>
          </a:xfrm>
          <a:prstGeom prst="rect">
            <a:avLst/>
          </a:prstGeom>
          <a:noFill/>
          <a:ln w="9525">
            <a:noFill/>
            <a:miter lim="800000"/>
            <a:headEnd/>
            <a:tailEnd/>
          </a:ln>
        </p:spPr>
        <p:txBody>
          <a:bodyPr wrap="square">
            <a:spAutoFit/>
          </a:bodyPr>
          <a:lstStyle/>
          <a:p>
            <a:r>
              <a:rPr lang="es-PE" sz="2000" b="1" dirty="0">
                <a:solidFill>
                  <a:schemeClr val="tx2"/>
                </a:solidFill>
              </a:rPr>
              <a:t>3</a:t>
            </a:r>
            <a:r>
              <a:rPr lang="es-PE" sz="2000" b="1" dirty="0" smtClean="0">
                <a:solidFill>
                  <a:schemeClr val="tx2"/>
                </a:solidFill>
              </a:rPr>
              <a:t>. </a:t>
            </a:r>
            <a:r>
              <a:rPr lang="en-US" sz="2000" b="1" dirty="0" smtClean="0">
                <a:solidFill>
                  <a:schemeClr val="tx2"/>
                </a:solidFill>
              </a:rPr>
              <a:t>Main Results-O1</a:t>
            </a:r>
            <a:endParaRPr lang="en-US" sz="2000" b="1" dirty="0">
              <a:solidFill>
                <a:schemeClr val="tx2"/>
              </a:solidFill>
            </a:endParaRPr>
          </a:p>
        </p:txBody>
      </p:sp>
      <p:sp>
        <p:nvSpPr>
          <p:cNvPr id="4099" name="2 CuadroTexto"/>
          <p:cNvSpPr txBox="1">
            <a:spLocks noChangeArrowheads="1"/>
          </p:cNvSpPr>
          <p:nvPr/>
        </p:nvSpPr>
        <p:spPr bwMode="auto">
          <a:xfrm>
            <a:off x="539750" y="1199654"/>
            <a:ext cx="7993063" cy="1077218"/>
          </a:xfrm>
          <a:prstGeom prst="rect">
            <a:avLst/>
          </a:prstGeom>
          <a:noFill/>
          <a:ln w="9525">
            <a:noFill/>
            <a:miter lim="800000"/>
            <a:headEnd/>
            <a:tailEnd/>
          </a:ln>
        </p:spPr>
        <p:txBody>
          <a:bodyPr>
            <a:spAutoFit/>
          </a:bodyPr>
          <a:lstStyle/>
          <a:p>
            <a:pPr algn="ctr"/>
            <a:r>
              <a:rPr lang="en-US" sz="1400" b="1" dirty="0" smtClean="0"/>
              <a:t>Output Multipliers (</a:t>
            </a:r>
            <a:r>
              <a:rPr lang="en-US" sz="1400" b="1" dirty="0" err="1" smtClean="0"/>
              <a:t>M</a:t>
            </a:r>
            <a:r>
              <a:rPr lang="en-US" sz="1400" b="1" baseline="-25000" dirty="0" err="1" smtClean="0"/>
              <a:t>p</a:t>
            </a:r>
            <a:r>
              <a:rPr lang="en-US" sz="1400" b="1" dirty="0" smtClean="0"/>
              <a:t>), Value Added Multipliers (M</a:t>
            </a:r>
            <a:r>
              <a:rPr lang="en-US" sz="1400" b="1" baseline="-25000" dirty="0" smtClean="0"/>
              <a:t>VA</a:t>
            </a:r>
            <a:r>
              <a:rPr lang="en-US" sz="1400" b="1" dirty="0" smtClean="0"/>
              <a:t>) and Relative Value Added Multipliers  (M</a:t>
            </a:r>
            <a:r>
              <a:rPr lang="en-US" sz="1400" b="1" baseline="-25000" dirty="0" smtClean="0"/>
              <a:t>VAR</a:t>
            </a:r>
            <a:r>
              <a:rPr lang="en-US" sz="1400" b="1" dirty="0" smtClean="0"/>
              <a:t>), 2007</a:t>
            </a:r>
            <a:endParaRPr lang="en-US" sz="1400" dirty="0" smtClean="0"/>
          </a:p>
          <a:p>
            <a:pPr algn="just"/>
            <a:endParaRPr lang="en-US" sz="1800" dirty="0" smtClean="0"/>
          </a:p>
          <a:p>
            <a:pPr algn="just"/>
            <a:endParaRPr lang="es-ES"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13</a:t>
            </a:fld>
            <a:endParaRPr lang="es-ES" smtClean="0">
              <a:solidFill>
                <a:srgbClr val="666633"/>
              </a:solidFill>
            </a:endParaRPr>
          </a:p>
        </p:txBody>
      </p:sp>
      <p:graphicFrame>
        <p:nvGraphicFramePr>
          <p:cNvPr id="2" name="1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12345" r:id="rId4" imgW="2561905" imgH="2467319" progId="MSPhotoEd.3">
                  <p:embed/>
                </p:oleObj>
              </mc:Choice>
              <mc:Fallback>
                <p:oleObj r:id="rId4" imgW="2561905" imgH="2467319" progId="MSPhotoEd.3">
                  <p:embed/>
                  <p:pic>
                    <p:nvPicPr>
                      <p:cNvPr id="0" name="2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041823112"/>
              </p:ext>
            </p:extLst>
          </p:nvPr>
        </p:nvGraphicFramePr>
        <p:xfrm>
          <a:off x="1187626" y="1738260"/>
          <a:ext cx="6624734" cy="4586341"/>
        </p:xfrm>
        <a:graphic>
          <a:graphicData uri="http://schemas.openxmlformats.org/drawingml/2006/table">
            <a:tbl>
              <a:tblPr firstRow="1" firstCol="1" bandRow="1">
                <a:tableStyleId>{5C22544A-7EE6-4342-B048-85BDC9FD1C3A}</a:tableStyleId>
              </a:tblPr>
              <a:tblGrid>
                <a:gridCol w="2829662"/>
                <a:gridCol w="632512"/>
                <a:gridCol w="632512"/>
                <a:gridCol w="632512"/>
                <a:gridCol w="632512"/>
                <a:gridCol w="632512"/>
                <a:gridCol w="632512"/>
              </a:tblGrid>
              <a:tr h="169754">
                <a:tc rowSpan="2">
                  <a:txBody>
                    <a:bodyPr/>
                    <a:lstStyle/>
                    <a:p>
                      <a:pPr algn="ctr">
                        <a:lnSpc>
                          <a:spcPct val="107000"/>
                        </a:lnSpc>
                        <a:spcAft>
                          <a:spcPts val="0"/>
                        </a:spcAft>
                      </a:pPr>
                      <a:r>
                        <a:rPr lang="es-PE" sz="800" dirty="0">
                          <a:effectLst/>
                        </a:rPr>
                        <a:t>Productos y Sectores</a:t>
                      </a:r>
                      <a:endParaRPr lang="es-PE" sz="900" dirty="0">
                        <a:effectLst/>
                        <a:latin typeface="Calibri"/>
                        <a:ea typeface="Calibri"/>
                        <a:cs typeface="Times New Roman"/>
                      </a:endParaRPr>
                    </a:p>
                  </a:txBody>
                  <a:tcPr marL="34462" marR="34462" marT="0" marB="0" anchor="ctr"/>
                </a:tc>
                <a:tc gridSpan="3">
                  <a:txBody>
                    <a:bodyPr/>
                    <a:lstStyle/>
                    <a:p>
                      <a:pPr algn="ctr">
                        <a:lnSpc>
                          <a:spcPct val="107000"/>
                        </a:lnSpc>
                        <a:spcAft>
                          <a:spcPts val="0"/>
                        </a:spcAft>
                      </a:pPr>
                      <a:r>
                        <a:rPr lang="es-PE" sz="800">
                          <a:effectLst/>
                        </a:rPr>
                        <a:t>Tipo I</a:t>
                      </a:r>
                      <a:endParaRPr lang="es-PE" sz="900">
                        <a:effectLst/>
                        <a:latin typeface="Calibri"/>
                        <a:ea typeface="Calibri"/>
                        <a:cs typeface="Times New Roman"/>
                      </a:endParaRPr>
                    </a:p>
                  </a:txBody>
                  <a:tcPr marL="34462" marR="34462" marT="0" marB="0" anchor="ctr"/>
                </a:tc>
                <a:tc hMerge="1">
                  <a:txBody>
                    <a:bodyPr/>
                    <a:lstStyle/>
                    <a:p>
                      <a:endParaRPr lang="es-PE"/>
                    </a:p>
                  </a:txBody>
                  <a:tcPr/>
                </a:tc>
                <a:tc hMerge="1">
                  <a:txBody>
                    <a:bodyPr/>
                    <a:lstStyle/>
                    <a:p>
                      <a:endParaRPr lang="es-PE"/>
                    </a:p>
                  </a:txBody>
                  <a:tcPr/>
                </a:tc>
                <a:tc gridSpan="3">
                  <a:txBody>
                    <a:bodyPr/>
                    <a:lstStyle/>
                    <a:p>
                      <a:pPr algn="ctr">
                        <a:lnSpc>
                          <a:spcPct val="107000"/>
                        </a:lnSpc>
                        <a:spcAft>
                          <a:spcPts val="0"/>
                        </a:spcAft>
                      </a:pPr>
                      <a:r>
                        <a:rPr lang="es-PE" sz="800">
                          <a:effectLst/>
                        </a:rPr>
                        <a:t>Tipo II</a:t>
                      </a:r>
                      <a:endParaRPr lang="es-PE" sz="900">
                        <a:effectLst/>
                        <a:latin typeface="Calibri"/>
                        <a:ea typeface="Calibri"/>
                        <a:cs typeface="Times New Roman"/>
                      </a:endParaRPr>
                    </a:p>
                  </a:txBody>
                  <a:tcPr marL="34462" marR="34462" marT="0" marB="0" anchor="ctr"/>
                </a:tc>
                <a:tc hMerge="1">
                  <a:txBody>
                    <a:bodyPr/>
                    <a:lstStyle/>
                    <a:p>
                      <a:endParaRPr lang="es-PE"/>
                    </a:p>
                  </a:txBody>
                  <a:tcPr/>
                </a:tc>
                <a:tc hMerge="1">
                  <a:txBody>
                    <a:bodyPr/>
                    <a:lstStyle/>
                    <a:p>
                      <a:endParaRPr lang="es-PE"/>
                    </a:p>
                  </a:txBody>
                  <a:tcPr/>
                </a:tc>
              </a:tr>
              <a:tr h="169754">
                <a:tc vMerge="1">
                  <a:txBody>
                    <a:bodyPr/>
                    <a:lstStyle/>
                    <a:p>
                      <a:endParaRPr lang="es-PE"/>
                    </a:p>
                  </a:txBody>
                  <a:tcPr/>
                </a:tc>
                <a:tc>
                  <a:txBody>
                    <a:bodyPr/>
                    <a:lstStyle/>
                    <a:p>
                      <a:pPr algn="ctr">
                        <a:lnSpc>
                          <a:spcPct val="107000"/>
                        </a:lnSpc>
                        <a:spcAft>
                          <a:spcPts val="0"/>
                        </a:spcAft>
                      </a:pPr>
                      <a:r>
                        <a:rPr lang="en-US" sz="900">
                          <a:effectLst/>
                        </a:rPr>
                        <a:t>M</a:t>
                      </a:r>
                      <a:r>
                        <a:rPr lang="en-US" sz="900" baseline="-25000">
                          <a:effectLst/>
                        </a:rPr>
                        <a:t>P</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n-US" sz="900">
                          <a:effectLst/>
                        </a:rPr>
                        <a:t>M</a:t>
                      </a:r>
                      <a:r>
                        <a:rPr lang="en-US" sz="900" baseline="-25000">
                          <a:effectLst/>
                        </a:rPr>
                        <a:t>VA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n-US" sz="900">
                          <a:effectLst/>
                        </a:rPr>
                        <a:t>M</a:t>
                      </a:r>
                      <a:r>
                        <a:rPr lang="en-US" sz="900" baseline="-25000">
                          <a:effectLst/>
                        </a:rPr>
                        <a:t>VAR</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n-US" sz="900">
                          <a:effectLst/>
                        </a:rPr>
                        <a:t>M</a:t>
                      </a:r>
                      <a:r>
                        <a:rPr lang="en-US" sz="900" baseline="-25000">
                          <a:effectLst/>
                        </a:rPr>
                        <a:t>p</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n-US" sz="900">
                          <a:effectLst/>
                        </a:rPr>
                        <a:t>M</a:t>
                      </a:r>
                      <a:r>
                        <a:rPr lang="en-US" sz="900" baseline="-25000">
                          <a:effectLst/>
                        </a:rPr>
                        <a:t>VA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n-US" sz="900">
                          <a:effectLst/>
                        </a:rPr>
                        <a:t>M</a:t>
                      </a:r>
                      <a:r>
                        <a:rPr lang="en-US" sz="900" baseline="-25000">
                          <a:effectLst/>
                        </a:rPr>
                        <a:t>VAR</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Petróleo crudo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1,388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0,878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1,305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1,853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1,051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1,563</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Líquido de gas natural</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1,670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0,823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1,756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2,475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1,123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2,396</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Gas natural</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1,780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0,802</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2,057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2,716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1,151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2,952</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Mineral de cobre</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1,395</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0,853</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1,328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2,436</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1,241</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1,932</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oro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1,342</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0,864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1,268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2,246</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1,200</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1,762</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zinc</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1,254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0,883</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1,181</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1,924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1,132</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1,515</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plata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1,690</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0,789</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1,874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3,511</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1,468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3,483</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hierro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dirty="0">
                          <a:effectLst/>
                        </a:rPr>
                        <a:t>2,285</a:t>
                      </a:r>
                      <a:endParaRPr lang="es-PE" sz="900" dirty="0">
                        <a:effectLst/>
                        <a:latin typeface="Calibri"/>
                        <a:ea typeface="Calibri"/>
                        <a:cs typeface="Times New Roman"/>
                      </a:endParaRPr>
                    </a:p>
                  </a:txBody>
                  <a:tcPr marL="34462" marR="34462" marT="0" marB="0" anchor="b">
                    <a:solidFill>
                      <a:srgbClr val="FFFF00"/>
                    </a:solidFill>
                  </a:tcPr>
                </a:tc>
                <a:tc>
                  <a:txBody>
                    <a:bodyPr/>
                    <a:lstStyle/>
                    <a:p>
                      <a:pPr algn="ctr">
                        <a:lnSpc>
                          <a:spcPct val="107000"/>
                        </a:lnSpc>
                        <a:spcAft>
                          <a:spcPts val="0"/>
                        </a:spcAft>
                      </a:pPr>
                      <a:r>
                        <a:rPr lang="es-PE" sz="700" dirty="0">
                          <a:effectLst/>
                        </a:rPr>
                        <a:t>0,715</a:t>
                      </a:r>
                      <a:endParaRPr lang="es-PE" sz="900" dirty="0">
                        <a:effectLst/>
                        <a:latin typeface="Calibri"/>
                        <a:ea typeface="Calibri"/>
                        <a:cs typeface="Times New Roman"/>
                      </a:endParaRPr>
                    </a:p>
                  </a:txBody>
                  <a:tcPr marL="34462" marR="34462" marT="0" marB="0" anchor="b">
                    <a:solidFill>
                      <a:srgbClr val="FFFF00"/>
                    </a:solidFill>
                  </a:tcPr>
                </a:tc>
                <a:tc>
                  <a:txBody>
                    <a:bodyPr/>
                    <a:lstStyle/>
                    <a:p>
                      <a:pPr algn="ctr">
                        <a:lnSpc>
                          <a:spcPct val="107000"/>
                        </a:lnSpc>
                        <a:spcAft>
                          <a:spcPts val="0"/>
                        </a:spcAft>
                      </a:pPr>
                      <a:r>
                        <a:rPr lang="es-PE" sz="700" dirty="0">
                          <a:effectLst/>
                        </a:rPr>
                        <a:t>24,210</a:t>
                      </a:r>
                      <a:endParaRPr lang="es-PE" sz="900" dirty="0">
                        <a:effectLst/>
                        <a:latin typeface="Calibri"/>
                        <a:ea typeface="Calibri"/>
                        <a:cs typeface="Times New Roman"/>
                      </a:endParaRPr>
                    </a:p>
                  </a:txBody>
                  <a:tcPr marL="34462" marR="34462" marT="0" marB="0" anchor="b">
                    <a:solidFill>
                      <a:srgbClr val="FFFF00"/>
                    </a:solidFill>
                  </a:tcPr>
                </a:tc>
                <a:tc>
                  <a:txBody>
                    <a:bodyPr/>
                    <a:lstStyle/>
                    <a:p>
                      <a:pPr algn="ctr">
                        <a:lnSpc>
                          <a:spcPct val="107000"/>
                        </a:lnSpc>
                        <a:spcAft>
                          <a:spcPts val="0"/>
                        </a:spcAft>
                      </a:pPr>
                      <a:r>
                        <a:rPr lang="es-PE" sz="700" dirty="0">
                          <a:effectLst/>
                        </a:rPr>
                        <a:t>5,676</a:t>
                      </a:r>
                      <a:endParaRPr lang="es-PE" sz="900" dirty="0">
                        <a:effectLst/>
                        <a:latin typeface="Calibri"/>
                        <a:ea typeface="Calibri"/>
                        <a:cs typeface="Times New Roman"/>
                      </a:endParaRPr>
                    </a:p>
                  </a:txBody>
                  <a:tcPr marL="34462" marR="34462" marT="0" marB="0" anchor="b">
                    <a:solidFill>
                      <a:srgbClr val="FFFF00"/>
                    </a:solidFill>
                  </a:tcPr>
                </a:tc>
                <a:tc>
                  <a:txBody>
                    <a:bodyPr/>
                    <a:lstStyle/>
                    <a:p>
                      <a:pPr algn="ctr">
                        <a:lnSpc>
                          <a:spcPct val="107000"/>
                        </a:lnSpc>
                        <a:spcAft>
                          <a:spcPts val="0"/>
                        </a:spcAft>
                      </a:pPr>
                      <a:r>
                        <a:rPr lang="es-PE" sz="700" dirty="0">
                          <a:effectLst/>
                        </a:rPr>
                        <a:t>1,978</a:t>
                      </a:r>
                      <a:endParaRPr lang="es-PE" sz="900" dirty="0">
                        <a:effectLst/>
                        <a:latin typeface="Calibri"/>
                        <a:ea typeface="Calibri"/>
                        <a:cs typeface="Times New Roman"/>
                      </a:endParaRPr>
                    </a:p>
                  </a:txBody>
                  <a:tcPr marL="34462" marR="34462" marT="0" marB="0" anchor="b">
                    <a:solidFill>
                      <a:srgbClr val="FFFF00"/>
                    </a:solidFill>
                  </a:tcPr>
                </a:tc>
                <a:tc>
                  <a:txBody>
                    <a:bodyPr/>
                    <a:lstStyle/>
                    <a:p>
                      <a:pPr algn="ctr">
                        <a:lnSpc>
                          <a:spcPct val="107000"/>
                        </a:lnSpc>
                        <a:spcAft>
                          <a:spcPts val="0"/>
                        </a:spcAft>
                      </a:pPr>
                      <a:r>
                        <a:rPr lang="es-PE" sz="700" dirty="0">
                          <a:effectLst/>
                        </a:rPr>
                        <a:t>66,966</a:t>
                      </a:r>
                      <a:endParaRPr lang="es-PE" sz="900" dirty="0">
                        <a:effectLst/>
                        <a:latin typeface="Calibri"/>
                        <a:ea typeface="Calibri"/>
                        <a:cs typeface="Times New Roman"/>
                      </a:endParaRPr>
                    </a:p>
                  </a:txBody>
                  <a:tcPr marL="34462" marR="34462" marT="0" marB="0" anchor="b">
                    <a:solidFill>
                      <a:srgbClr val="FFFF00"/>
                    </a:solidFill>
                  </a:tcPr>
                </a:tc>
              </a:tr>
              <a:tr h="169754">
                <a:tc>
                  <a:txBody>
                    <a:bodyPr/>
                    <a:lstStyle/>
                    <a:p>
                      <a:pPr>
                        <a:lnSpc>
                          <a:spcPct val="107000"/>
                        </a:lnSpc>
                        <a:spcAft>
                          <a:spcPts val="0"/>
                        </a:spcAft>
                      </a:pPr>
                      <a:r>
                        <a:rPr lang="es-PE" sz="600">
                          <a:effectLst/>
                        </a:rPr>
                        <a:t>Mineral de plomo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dirty="0">
                          <a:effectLst/>
                        </a:rPr>
                        <a:t>1,475</a:t>
                      </a:r>
                      <a:endParaRPr lang="es-PE" sz="900" dirty="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dirty="0">
                          <a:effectLst/>
                        </a:rPr>
                        <a:t>0,836</a:t>
                      </a:r>
                      <a:endParaRPr lang="es-PE" sz="900" dirty="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dirty="0">
                          <a:effectLst/>
                        </a:rPr>
                        <a:t>1,435</a:t>
                      </a:r>
                      <a:endParaRPr lang="es-PE" sz="900" dirty="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2,727</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1,302</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2,236</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estaño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1,834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0,759</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2,418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4,034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1,578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5,029</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Mineral de molibdeno</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1,089</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0,918</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1,055</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1,324</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1,005</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1,155</a:t>
                      </a:r>
                      <a:endParaRPr lang="es-PE" sz="900">
                        <a:effectLst/>
                        <a:latin typeface="Calibri"/>
                        <a:ea typeface="Calibri"/>
                        <a:cs typeface="Times New Roman"/>
                      </a:endParaRPr>
                    </a:p>
                  </a:txBody>
                  <a:tcPr marL="34462" marR="34462" marT="0" marB="0" anchor="b"/>
                </a:tc>
              </a:tr>
              <a:tr h="169754">
                <a:tc>
                  <a:txBody>
                    <a:bodyPr/>
                    <a:lstStyle/>
                    <a:p>
                      <a:pPr>
                        <a:lnSpc>
                          <a:spcPct val="107000"/>
                        </a:lnSpc>
                        <a:spcAft>
                          <a:spcPts val="0"/>
                        </a:spcAft>
                      </a:pPr>
                      <a:r>
                        <a:rPr lang="es-PE" sz="600">
                          <a:effectLst/>
                        </a:rPr>
                        <a:t>Agregado 11 productos Mineros</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1,377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0,859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1,783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2,347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1,220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3,210</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Resto de productos Mineros</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1,416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1,044</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1,321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3,593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1,855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2,283</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Total de Productos Mineros</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dirty="0">
                          <a:effectLst/>
                        </a:rPr>
                        <a:t>1,397</a:t>
                      </a:r>
                      <a:endParaRPr lang="es-PE" sz="900" dirty="0">
                        <a:effectLst/>
                        <a:latin typeface="Calibri"/>
                        <a:ea typeface="Calibri"/>
                        <a:cs typeface="Times New Roman"/>
                      </a:endParaRPr>
                    </a:p>
                  </a:txBody>
                  <a:tcPr marL="34462" marR="34462" marT="0" marB="0" anchor="ctr">
                    <a:solidFill>
                      <a:srgbClr val="FFFF00"/>
                    </a:solidFill>
                  </a:tcPr>
                </a:tc>
                <a:tc>
                  <a:txBody>
                    <a:bodyPr/>
                    <a:lstStyle/>
                    <a:p>
                      <a:pPr algn="ctr">
                        <a:lnSpc>
                          <a:spcPct val="107000"/>
                        </a:lnSpc>
                        <a:spcAft>
                          <a:spcPts val="0"/>
                        </a:spcAft>
                      </a:pPr>
                      <a:r>
                        <a:rPr lang="es-PE" sz="700" dirty="0">
                          <a:effectLst/>
                        </a:rPr>
                        <a:t>0,951</a:t>
                      </a:r>
                      <a:endParaRPr lang="es-PE" sz="900" dirty="0">
                        <a:effectLst/>
                        <a:latin typeface="Calibri"/>
                        <a:ea typeface="Calibri"/>
                        <a:cs typeface="Times New Roman"/>
                      </a:endParaRPr>
                    </a:p>
                  </a:txBody>
                  <a:tcPr marL="34462" marR="34462" marT="0" marB="0" anchor="ctr">
                    <a:solidFill>
                      <a:srgbClr val="FFFF00"/>
                    </a:solidFill>
                  </a:tcPr>
                </a:tc>
                <a:tc>
                  <a:txBody>
                    <a:bodyPr/>
                    <a:lstStyle/>
                    <a:p>
                      <a:pPr algn="ctr">
                        <a:lnSpc>
                          <a:spcPct val="107000"/>
                        </a:lnSpc>
                        <a:spcAft>
                          <a:spcPts val="0"/>
                        </a:spcAft>
                      </a:pPr>
                      <a:r>
                        <a:rPr lang="es-PE" sz="700" dirty="0">
                          <a:effectLst/>
                        </a:rPr>
                        <a:t>1,552</a:t>
                      </a:r>
                      <a:endParaRPr lang="es-PE" sz="900" dirty="0">
                        <a:effectLst/>
                        <a:latin typeface="Calibri"/>
                        <a:ea typeface="Calibri"/>
                        <a:cs typeface="Times New Roman"/>
                      </a:endParaRPr>
                    </a:p>
                  </a:txBody>
                  <a:tcPr marL="34462" marR="34462" marT="0" marB="0" anchor="ctr">
                    <a:solidFill>
                      <a:srgbClr val="FFFF00"/>
                    </a:solidFill>
                  </a:tcPr>
                </a:tc>
                <a:tc>
                  <a:txBody>
                    <a:bodyPr/>
                    <a:lstStyle/>
                    <a:p>
                      <a:pPr algn="ctr">
                        <a:lnSpc>
                          <a:spcPct val="107000"/>
                        </a:lnSpc>
                        <a:spcAft>
                          <a:spcPts val="0"/>
                        </a:spcAft>
                      </a:pPr>
                      <a:r>
                        <a:rPr lang="es-PE" sz="700" dirty="0">
                          <a:effectLst/>
                        </a:rPr>
                        <a:t>2,970</a:t>
                      </a:r>
                      <a:endParaRPr lang="es-PE" sz="900" dirty="0">
                        <a:effectLst/>
                        <a:latin typeface="Calibri"/>
                        <a:ea typeface="Calibri"/>
                        <a:cs typeface="Times New Roman"/>
                      </a:endParaRPr>
                    </a:p>
                  </a:txBody>
                  <a:tcPr marL="34462" marR="34462" marT="0" marB="0" anchor="ctr">
                    <a:solidFill>
                      <a:srgbClr val="FFFF00"/>
                    </a:solidFill>
                  </a:tcPr>
                </a:tc>
                <a:tc>
                  <a:txBody>
                    <a:bodyPr/>
                    <a:lstStyle/>
                    <a:p>
                      <a:pPr algn="ctr">
                        <a:lnSpc>
                          <a:spcPct val="107000"/>
                        </a:lnSpc>
                        <a:spcAft>
                          <a:spcPts val="0"/>
                        </a:spcAft>
                      </a:pPr>
                      <a:r>
                        <a:rPr lang="es-PE" sz="700" dirty="0">
                          <a:effectLst/>
                        </a:rPr>
                        <a:t>1,537</a:t>
                      </a:r>
                      <a:endParaRPr lang="es-PE" sz="900" dirty="0">
                        <a:effectLst/>
                        <a:latin typeface="Calibri"/>
                        <a:ea typeface="Calibri"/>
                        <a:cs typeface="Times New Roman"/>
                      </a:endParaRPr>
                    </a:p>
                  </a:txBody>
                  <a:tcPr marL="34462" marR="34462" marT="0" marB="0" anchor="ctr">
                    <a:solidFill>
                      <a:srgbClr val="FFFF00"/>
                    </a:solidFill>
                  </a:tcPr>
                </a:tc>
                <a:tc>
                  <a:txBody>
                    <a:bodyPr/>
                    <a:lstStyle/>
                    <a:p>
                      <a:pPr algn="ctr">
                        <a:lnSpc>
                          <a:spcPct val="107000"/>
                        </a:lnSpc>
                        <a:spcAft>
                          <a:spcPts val="0"/>
                        </a:spcAft>
                      </a:pPr>
                      <a:r>
                        <a:rPr lang="es-PE" sz="700" dirty="0">
                          <a:effectLst/>
                        </a:rPr>
                        <a:t>2,747</a:t>
                      </a:r>
                      <a:endParaRPr lang="es-PE" sz="900" dirty="0">
                        <a:effectLst/>
                        <a:latin typeface="Calibri"/>
                        <a:ea typeface="Calibri"/>
                        <a:cs typeface="Times New Roman"/>
                      </a:endParaRPr>
                    </a:p>
                  </a:txBody>
                  <a:tcPr marL="34462" marR="34462" marT="0" marB="0" anchor="ctr">
                    <a:solidFill>
                      <a:srgbClr val="FFFF00"/>
                    </a:solidFill>
                  </a:tcPr>
                </a:tc>
              </a:tr>
              <a:tr h="169754">
                <a:tc>
                  <a:txBody>
                    <a:bodyPr/>
                    <a:lstStyle/>
                    <a:p>
                      <a:pPr>
                        <a:lnSpc>
                          <a:spcPct val="107000"/>
                        </a:lnSpc>
                        <a:spcAft>
                          <a:spcPts val="0"/>
                        </a:spcAft>
                      </a:pPr>
                      <a:r>
                        <a:rPr lang="es-PE" sz="600">
                          <a:effectLst/>
                        </a:rPr>
                        <a:t>Productos Agropecuarios y caza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1,258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0,875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1,243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2,205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1,228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1,739</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Pesca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1,973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1,055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1,859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3,485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1,618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dirty="0">
                          <a:effectLst/>
                        </a:rPr>
                        <a:t>2,848</a:t>
                      </a:r>
                      <a:endParaRPr lang="es-PE" sz="900" dirty="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Productos Manufacturados</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1,847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0,763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2,649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2,994</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1,191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4,070</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Construcción</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1,753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0,872</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1,750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3,433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1,498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3,004</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Transporte</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2,247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0,932</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2,691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3,606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1,438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4,271</a:t>
                      </a:r>
                      <a:endParaRPr lang="es-PE" sz="900">
                        <a:effectLst/>
                        <a:latin typeface="Calibri"/>
                        <a:ea typeface="Calibri"/>
                        <a:cs typeface="Times New Roman"/>
                      </a:endParaRPr>
                    </a:p>
                  </a:txBody>
                  <a:tcPr marL="34462" marR="34462" marT="0" marB="0" anchor="ctr"/>
                </a:tc>
              </a:tr>
              <a:tr h="211318">
                <a:tc>
                  <a:txBody>
                    <a:bodyPr/>
                    <a:lstStyle/>
                    <a:p>
                      <a:pPr>
                        <a:lnSpc>
                          <a:spcPct val="107000"/>
                        </a:lnSpc>
                        <a:spcAft>
                          <a:spcPts val="0"/>
                        </a:spcAft>
                      </a:pPr>
                      <a:r>
                        <a:rPr lang="es-PE" sz="600">
                          <a:effectLst/>
                        </a:rPr>
                        <a:t>Servicios de Ciencia, Tecnología e Innovación</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1,580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1,015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1,506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4,019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1,923</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2,838</a:t>
                      </a:r>
                      <a:endParaRPr lang="es-PE" sz="900">
                        <a:effectLst/>
                        <a:latin typeface="Calibri"/>
                        <a:ea typeface="Calibri"/>
                        <a:cs typeface="Times New Roman"/>
                      </a:endParaRPr>
                    </a:p>
                  </a:txBody>
                  <a:tcPr marL="34462" marR="34462" marT="0" marB="0" anchor="ctr"/>
                </a:tc>
              </a:tr>
              <a:tr h="300927">
                <a:tc>
                  <a:txBody>
                    <a:bodyPr/>
                    <a:lstStyle/>
                    <a:p>
                      <a:pPr>
                        <a:lnSpc>
                          <a:spcPct val="107000"/>
                        </a:lnSpc>
                        <a:spcAft>
                          <a:spcPts val="0"/>
                        </a:spcAft>
                      </a:pPr>
                      <a:r>
                        <a:rPr lang="es-PE" sz="600">
                          <a:effectLst/>
                        </a:rPr>
                        <a:t>Servicios de Tecnologías</a:t>
                      </a:r>
                      <a:br>
                        <a:rPr lang="es-PE" sz="600">
                          <a:effectLst/>
                        </a:rPr>
                      </a:br>
                      <a:r>
                        <a:rPr lang="es-PE" sz="600">
                          <a:effectLst/>
                        </a:rPr>
                        <a:t>de la Información y Comunicación</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1,622</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0,870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1,665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2,984</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1,377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2,640</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Administración  Pública y Defensa</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1,517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0,840</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1,446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4,196</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1,838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3,165</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Resto de Servicios</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1,499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0,915</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1,457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3,367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1,611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2,573</a:t>
                      </a:r>
                      <a:endParaRPr lang="es-PE" sz="900">
                        <a:effectLst/>
                        <a:latin typeface="Calibri"/>
                        <a:ea typeface="Calibri"/>
                        <a:cs typeface="Times New Roman"/>
                      </a:endParaRPr>
                    </a:p>
                  </a:txBody>
                  <a:tcPr marL="34462" marR="34462" marT="0" marB="0" anchor="ctr"/>
                </a:tc>
              </a:tr>
              <a:tr h="169754">
                <a:tc>
                  <a:txBody>
                    <a:bodyPr/>
                    <a:lstStyle/>
                    <a:p>
                      <a:pPr>
                        <a:lnSpc>
                          <a:spcPct val="107000"/>
                        </a:lnSpc>
                        <a:spcAft>
                          <a:spcPts val="0"/>
                        </a:spcAft>
                      </a:pPr>
                      <a:r>
                        <a:rPr lang="es-PE" sz="600">
                          <a:effectLst/>
                        </a:rPr>
                        <a:t>Total de Productos y Servicios (356)</a:t>
                      </a:r>
                      <a:endParaRPr lang="es-PE" sz="900">
                        <a:effectLst/>
                        <a:latin typeface="Calibri"/>
                        <a:ea typeface="Calibri"/>
                        <a:cs typeface="Times New Roman"/>
                      </a:endParaRPr>
                    </a:p>
                  </a:txBody>
                  <a:tcPr marL="34462" marR="34462" marT="0" marB="0" anchor="b"/>
                </a:tc>
                <a:tc>
                  <a:txBody>
                    <a:bodyPr/>
                    <a:lstStyle/>
                    <a:p>
                      <a:pPr algn="ctr">
                        <a:lnSpc>
                          <a:spcPct val="107000"/>
                        </a:lnSpc>
                        <a:spcAft>
                          <a:spcPts val="0"/>
                        </a:spcAft>
                      </a:pPr>
                      <a:r>
                        <a:rPr lang="es-PE" sz="700">
                          <a:effectLst/>
                        </a:rPr>
                        <a:t>1,658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0,909</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2,077</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3,081</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a:effectLst/>
                        </a:rPr>
                        <a:t>1,698</a:t>
                      </a:r>
                      <a:endParaRPr lang="es-PE" sz="900">
                        <a:effectLst/>
                        <a:latin typeface="Calibri"/>
                        <a:ea typeface="Calibri"/>
                        <a:cs typeface="Times New Roman"/>
                      </a:endParaRPr>
                    </a:p>
                  </a:txBody>
                  <a:tcPr marL="34462" marR="34462" marT="0" marB="0" anchor="ctr"/>
                </a:tc>
                <a:tc>
                  <a:txBody>
                    <a:bodyPr/>
                    <a:lstStyle/>
                    <a:p>
                      <a:pPr algn="ctr">
                        <a:lnSpc>
                          <a:spcPct val="107000"/>
                        </a:lnSpc>
                        <a:spcAft>
                          <a:spcPts val="0"/>
                        </a:spcAft>
                      </a:pPr>
                      <a:r>
                        <a:rPr lang="es-PE" sz="700" dirty="0">
                          <a:effectLst/>
                        </a:rPr>
                        <a:t>3,656</a:t>
                      </a:r>
                      <a:endParaRPr lang="es-PE" sz="900" dirty="0">
                        <a:effectLst/>
                        <a:latin typeface="Calibri"/>
                        <a:ea typeface="Calibri"/>
                        <a:cs typeface="Times New Roman"/>
                      </a:endParaRPr>
                    </a:p>
                  </a:txBody>
                  <a:tcPr marL="34462" marR="34462" marT="0" marB="0" anchor="ctr"/>
                </a:tc>
              </a:tr>
            </a:tbl>
          </a:graphicData>
        </a:graphic>
      </p:graphicFrame>
    </p:spTree>
    <p:extLst>
      <p:ext uri="{BB962C8B-B14F-4D97-AF65-F5344CB8AC3E}">
        <p14:creationId xmlns:p14="http://schemas.microsoft.com/office/powerpoint/2010/main" val="1972511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755576" y="476672"/>
            <a:ext cx="8640960" cy="400110"/>
          </a:xfrm>
          <a:prstGeom prst="rect">
            <a:avLst/>
          </a:prstGeom>
          <a:noFill/>
          <a:ln w="9525">
            <a:noFill/>
            <a:miter lim="800000"/>
            <a:headEnd/>
            <a:tailEnd/>
          </a:ln>
        </p:spPr>
        <p:txBody>
          <a:bodyPr wrap="square">
            <a:spAutoFit/>
          </a:bodyPr>
          <a:lstStyle/>
          <a:p>
            <a:r>
              <a:rPr lang="es-PE" sz="2000" b="1" dirty="0">
                <a:solidFill>
                  <a:schemeClr val="tx2"/>
                </a:solidFill>
              </a:rPr>
              <a:t>3. </a:t>
            </a:r>
            <a:r>
              <a:rPr lang="en-US" sz="2000" b="1" dirty="0" smtClean="0">
                <a:solidFill>
                  <a:schemeClr val="tx2"/>
                </a:solidFill>
              </a:rPr>
              <a:t>Main Results-O1</a:t>
            </a:r>
            <a:endParaRPr lang="en-US" sz="2000" b="1" dirty="0">
              <a:solidFill>
                <a:schemeClr val="tx2"/>
              </a:solidFill>
            </a:endParaRPr>
          </a:p>
        </p:txBody>
      </p:sp>
      <p:sp>
        <p:nvSpPr>
          <p:cNvPr id="4099" name="2 CuadroTexto"/>
          <p:cNvSpPr txBox="1">
            <a:spLocks noChangeArrowheads="1"/>
          </p:cNvSpPr>
          <p:nvPr/>
        </p:nvSpPr>
        <p:spPr bwMode="auto">
          <a:xfrm>
            <a:off x="539750" y="1199654"/>
            <a:ext cx="7993063" cy="584775"/>
          </a:xfrm>
          <a:prstGeom prst="rect">
            <a:avLst/>
          </a:prstGeom>
          <a:noFill/>
          <a:ln w="9525">
            <a:noFill/>
            <a:miter lim="800000"/>
            <a:headEnd/>
            <a:tailEnd/>
          </a:ln>
        </p:spPr>
        <p:txBody>
          <a:bodyPr>
            <a:spAutoFit/>
          </a:bodyPr>
          <a:lstStyle/>
          <a:p>
            <a:pPr algn="ctr"/>
            <a:r>
              <a:rPr lang="en-US" sz="1400" b="1" dirty="0" smtClean="0"/>
              <a:t>Employment Multipliers ML, Type I </a:t>
            </a:r>
          </a:p>
          <a:p>
            <a:pPr algn="just"/>
            <a:endParaRPr lang="en-US"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14</a:t>
            </a:fld>
            <a:endParaRPr lang="es-ES" smtClean="0">
              <a:solidFill>
                <a:srgbClr val="666633"/>
              </a:solidFill>
            </a:endParaRPr>
          </a:p>
        </p:txBody>
      </p:sp>
      <p:graphicFrame>
        <p:nvGraphicFramePr>
          <p:cNvPr id="2" name="1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29723"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094547085"/>
              </p:ext>
            </p:extLst>
          </p:nvPr>
        </p:nvGraphicFramePr>
        <p:xfrm>
          <a:off x="1187622" y="1700812"/>
          <a:ext cx="6696747" cy="4812358"/>
        </p:xfrm>
        <a:graphic>
          <a:graphicData uri="http://schemas.openxmlformats.org/drawingml/2006/table">
            <a:tbl>
              <a:tblPr firstRow="1" firstCol="1" bandRow="1">
                <a:tableStyleId>{5C22544A-7EE6-4342-B048-85BDC9FD1C3A}</a:tableStyleId>
              </a:tblPr>
              <a:tblGrid>
                <a:gridCol w="2030188"/>
                <a:gridCol w="719926"/>
                <a:gridCol w="863911"/>
                <a:gridCol w="863911"/>
                <a:gridCol w="778959"/>
                <a:gridCol w="719926"/>
                <a:gridCol w="719926"/>
              </a:tblGrid>
              <a:tr h="297550">
                <a:tc rowSpan="2">
                  <a:txBody>
                    <a:bodyPr/>
                    <a:lstStyle/>
                    <a:p>
                      <a:pPr algn="ctr">
                        <a:lnSpc>
                          <a:spcPct val="107000"/>
                        </a:lnSpc>
                        <a:spcAft>
                          <a:spcPts val="0"/>
                        </a:spcAft>
                      </a:pPr>
                      <a:r>
                        <a:rPr lang="es-PE" sz="800" dirty="0">
                          <a:effectLst/>
                        </a:rPr>
                        <a:t>Productos y Sectores</a:t>
                      </a:r>
                      <a:endParaRPr lang="es-PE" sz="900" dirty="0">
                        <a:effectLst/>
                        <a:latin typeface="Calibri"/>
                        <a:ea typeface="Calibri"/>
                        <a:cs typeface="Times New Roman"/>
                      </a:endParaRPr>
                    </a:p>
                  </a:txBody>
                  <a:tcPr marL="37244" marR="37244" marT="0" marB="0" anchor="ctr"/>
                </a:tc>
                <a:tc rowSpan="2">
                  <a:txBody>
                    <a:bodyPr/>
                    <a:lstStyle/>
                    <a:p>
                      <a:pPr algn="ctr">
                        <a:lnSpc>
                          <a:spcPct val="107000"/>
                        </a:lnSpc>
                        <a:spcAft>
                          <a:spcPts val="0"/>
                        </a:spcAft>
                      </a:pPr>
                      <a:r>
                        <a:rPr lang="es-PE" sz="800">
                          <a:effectLst/>
                        </a:rPr>
                        <a:t>Total</a:t>
                      </a:r>
                      <a:endParaRPr lang="es-PE" sz="900">
                        <a:effectLst/>
                        <a:latin typeface="Calibri"/>
                        <a:ea typeface="Calibri"/>
                        <a:cs typeface="Times New Roman"/>
                      </a:endParaRPr>
                    </a:p>
                  </a:txBody>
                  <a:tcPr marL="37244" marR="37244" marT="0" marB="0" anchor="ctr"/>
                </a:tc>
                <a:tc gridSpan="3">
                  <a:txBody>
                    <a:bodyPr/>
                    <a:lstStyle/>
                    <a:p>
                      <a:pPr algn="ctr">
                        <a:lnSpc>
                          <a:spcPct val="107000"/>
                        </a:lnSpc>
                        <a:spcAft>
                          <a:spcPts val="0"/>
                        </a:spcAft>
                      </a:pPr>
                      <a:r>
                        <a:rPr lang="es-PE" sz="800">
                          <a:effectLst/>
                        </a:rPr>
                        <a:t>Grado de Calificación </a:t>
                      </a:r>
                      <a:endParaRPr lang="es-PE" sz="900">
                        <a:effectLst/>
                        <a:latin typeface="Calibri"/>
                        <a:ea typeface="Calibri"/>
                        <a:cs typeface="Times New Roman"/>
                      </a:endParaRPr>
                    </a:p>
                  </a:txBody>
                  <a:tcPr marL="37244" marR="37244" marT="0" marB="0" anchor="ctr"/>
                </a:tc>
                <a:tc hMerge="1">
                  <a:txBody>
                    <a:bodyPr/>
                    <a:lstStyle/>
                    <a:p>
                      <a:endParaRPr lang="es-PE"/>
                    </a:p>
                  </a:txBody>
                  <a:tcPr/>
                </a:tc>
                <a:tc hMerge="1">
                  <a:txBody>
                    <a:bodyPr/>
                    <a:lstStyle/>
                    <a:p>
                      <a:endParaRPr lang="es-PE"/>
                    </a:p>
                  </a:txBody>
                  <a:tcPr/>
                </a:tc>
                <a:tc gridSpan="2">
                  <a:txBody>
                    <a:bodyPr/>
                    <a:lstStyle/>
                    <a:p>
                      <a:pPr algn="ctr">
                        <a:lnSpc>
                          <a:spcPct val="107000"/>
                        </a:lnSpc>
                        <a:spcAft>
                          <a:spcPts val="0"/>
                        </a:spcAft>
                      </a:pPr>
                      <a:r>
                        <a:rPr lang="es-PE" sz="800">
                          <a:effectLst/>
                        </a:rPr>
                        <a:t>Grado de </a:t>
                      </a:r>
                      <a:br>
                        <a:rPr lang="es-PE" sz="800">
                          <a:effectLst/>
                        </a:rPr>
                      </a:br>
                      <a:r>
                        <a:rPr lang="es-PE" sz="800">
                          <a:effectLst/>
                        </a:rPr>
                        <a:t>Formalidad</a:t>
                      </a:r>
                      <a:endParaRPr lang="es-PE" sz="900">
                        <a:effectLst/>
                        <a:latin typeface="Calibri"/>
                        <a:ea typeface="Calibri"/>
                        <a:cs typeface="Times New Roman"/>
                      </a:endParaRPr>
                    </a:p>
                  </a:txBody>
                  <a:tcPr marL="37244" marR="37244" marT="0" marB="0" anchor="ctr"/>
                </a:tc>
                <a:tc hMerge="1">
                  <a:txBody>
                    <a:bodyPr/>
                    <a:lstStyle/>
                    <a:p>
                      <a:endParaRPr lang="es-PE"/>
                    </a:p>
                  </a:txBody>
                  <a:tcPr/>
                </a:tc>
              </a:tr>
              <a:tr h="165305">
                <a:tc vMerge="1">
                  <a:txBody>
                    <a:bodyPr/>
                    <a:lstStyle/>
                    <a:p>
                      <a:endParaRPr lang="es-PE"/>
                    </a:p>
                  </a:txBody>
                  <a:tcPr/>
                </a:tc>
                <a:tc vMerge="1">
                  <a:txBody>
                    <a:bodyPr/>
                    <a:lstStyle/>
                    <a:p>
                      <a:endParaRPr lang="es-PE"/>
                    </a:p>
                  </a:txBody>
                  <a:tcPr/>
                </a:tc>
                <a:tc>
                  <a:txBody>
                    <a:bodyPr/>
                    <a:lstStyle/>
                    <a:p>
                      <a:pPr algn="ctr">
                        <a:lnSpc>
                          <a:spcPct val="107000"/>
                        </a:lnSpc>
                        <a:spcAft>
                          <a:spcPts val="0"/>
                        </a:spcAft>
                      </a:pPr>
                      <a:r>
                        <a:rPr lang="es-PE" sz="800">
                          <a:effectLst/>
                        </a:rPr>
                        <a:t>A. Calif.</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M. Calif.</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B. Calif.</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Form.</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Inform.</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Petróleo crudo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0,0060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0,0018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0,0016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0,0060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Líquido de gas natural</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0,0104</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0,0043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0,0104</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Gas natural</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0,0121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0,0051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0,0121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Mineral de cobre</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0,0098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0,0023</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0,0034</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0,0055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0,0041</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0,7281</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oro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0,0085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0,0020</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0,0029</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0,0041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0,0036</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0,7796</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zinc</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0,0063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0,0015</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0,0022</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0,0036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0,0027</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0,8656</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plata</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0,0171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0,0040</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0,0059</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0,0027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0,0072</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0,4657</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hierro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dirty="0">
                          <a:effectLst/>
                        </a:rPr>
                        <a:t>0,0318</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0,0074</a:t>
                      </a:r>
                      <a:endParaRPr lang="es-PE" sz="900" dirty="0">
                        <a:effectLst/>
                        <a:latin typeface="Calibri"/>
                        <a:ea typeface="Calibri"/>
                        <a:cs typeface="Times New Roman"/>
                      </a:endParaRPr>
                    </a:p>
                  </a:txBody>
                  <a:tcPr marL="37244" marR="37244" marT="0" marB="0" anchor="b">
                    <a:solidFill>
                      <a:srgbClr val="FFFF00"/>
                    </a:solidFill>
                  </a:tcPr>
                </a:tc>
                <a:tc>
                  <a:txBody>
                    <a:bodyPr/>
                    <a:lstStyle/>
                    <a:p>
                      <a:pPr algn="ctr">
                        <a:lnSpc>
                          <a:spcPct val="107000"/>
                        </a:lnSpc>
                        <a:spcAft>
                          <a:spcPts val="0"/>
                        </a:spcAft>
                      </a:pPr>
                      <a:r>
                        <a:rPr lang="es-PE" sz="800" dirty="0">
                          <a:effectLst/>
                        </a:rPr>
                        <a:t>0,0109</a:t>
                      </a:r>
                      <a:endParaRPr lang="es-PE" sz="900" dirty="0">
                        <a:effectLst/>
                        <a:latin typeface="Calibri"/>
                        <a:ea typeface="Calibri"/>
                        <a:cs typeface="Times New Roman"/>
                      </a:endParaRPr>
                    </a:p>
                  </a:txBody>
                  <a:tcPr marL="37244" marR="37244" marT="0" marB="0" anchor="b">
                    <a:solidFill>
                      <a:srgbClr val="FFFF00"/>
                    </a:solidFill>
                  </a:tcPr>
                </a:tc>
                <a:tc>
                  <a:txBody>
                    <a:bodyPr/>
                    <a:lstStyle/>
                    <a:p>
                      <a:pPr algn="ctr">
                        <a:lnSpc>
                          <a:spcPct val="107000"/>
                        </a:lnSpc>
                        <a:spcAft>
                          <a:spcPts val="0"/>
                        </a:spcAft>
                      </a:pPr>
                      <a:r>
                        <a:rPr lang="es-PE" sz="800" dirty="0">
                          <a:effectLst/>
                        </a:rPr>
                        <a:t>0,0072</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0,0135</a:t>
                      </a:r>
                      <a:endParaRPr lang="es-PE" sz="900" dirty="0">
                        <a:effectLst/>
                        <a:latin typeface="Calibri"/>
                        <a:ea typeface="Calibri"/>
                        <a:cs typeface="Times New Roman"/>
                      </a:endParaRPr>
                    </a:p>
                  </a:txBody>
                  <a:tcPr marL="37244" marR="37244" marT="0" marB="0" anchor="b">
                    <a:solidFill>
                      <a:srgbClr val="FFFF00"/>
                    </a:solidFill>
                  </a:tcPr>
                </a:tc>
                <a:tc>
                  <a:txBody>
                    <a:bodyPr/>
                    <a:lstStyle/>
                    <a:p>
                      <a:pPr algn="ctr">
                        <a:lnSpc>
                          <a:spcPct val="107000"/>
                        </a:lnSpc>
                        <a:spcAft>
                          <a:spcPts val="0"/>
                        </a:spcAft>
                      </a:pPr>
                      <a:r>
                        <a:rPr lang="es-PE" sz="800">
                          <a:effectLst/>
                        </a:rPr>
                        <a:t>-</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plomo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0,0117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0,0027</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0,0040</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0,0135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dirty="0">
                          <a:effectLst/>
                        </a:rPr>
                        <a:t>0,0050</a:t>
                      </a:r>
                      <a:endParaRPr lang="es-PE" sz="900" dirty="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0,6480</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estaño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0,0206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0,0048</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0,0071</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0,0050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0,0087</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0,3736</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Mineral de molibdeno</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0,0022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0,0005</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0,0008</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0,0087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0,0009</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0,9813</a:t>
                      </a:r>
                      <a:endParaRPr lang="es-PE" sz="900">
                        <a:effectLst/>
                        <a:latin typeface="Calibri"/>
                        <a:ea typeface="Calibri"/>
                        <a:cs typeface="Times New Roman"/>
                      </a:endParaRPr>
                    </a:p>
                  </a:txBody>
                  <a:tcPr marL="37244" marR="37244" marT="0" marB="0" anchor="b"/>
                </a:tc>
              </a:tr>
              <a:tr h="165305">
                <a:tc>
                  <a:txBody>
                    <a:bodyPr/>
                    <a:lstStyle/>
                    <a:p>
                      <a:pPr>
                        <a:lnSpc>
                          <a:spcPct val="107000"/>
                        </a:lnSpc>
                        <a:spcAft>
                          <a:spcPts val="0"/>
                        </a:spcAft>
                      </a:pPr>
                      <a:r>
                        <a:rPr lang="es-PE" sz="700">
                          <a:effectLst/>
                        </a:rPr>
                        <a:t>Agregado 11 productos Mineros</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0,0092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0,7585</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Resto de productos Mineros</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0,0266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0,0093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0,0065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0,0108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0,0108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0,3659</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Total de Productos Mineros</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dirty="0">
                          <a:effectLst/>
                        </a:rPr>
                        <a:t>0,0179</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0,0057</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0,0048</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0,0073</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0,0073</a:t>
                      </a:r>
                      <a:endParaRPr lang="es-PE" sz="900" dirty="0">
                        <a:effectLst/>
                        <a:latin typeface="Calibri"/>
                        <a:ea typeface="Calibri"/>
                        <a:cs typeface="Times New Roman"/>
                      </a:endParaRPr>
                    </a:p>
                  </a:txBody>
                  <a:tcPr marL="37244" marR="37244" marT="0" marB="0" anchor="ctr">
                    <a:solidFill>
                      <a:srgbClr val="FFFF00"/>
                    </a:solidFill>
                  </a:tcPr>
                </a:tc>
                <a:tc>
                  <a:txBody>
                    <a:bodyPr/>
                    <a:lstStyle/>
                    <a:p>
                      <a:pPr algn="ctr">
                        <a:lnSpc>
                          <a:spcPct val="107000"/>
                        </a:lnSpc>
                        <a:spcAft>
                          <a:spcPts val="0"/>
                        </a:spcAft>
                      </a:pPr>
                      <a:r>
                        <a:rPr lang="es-PE" sz="800" dirty="0">
                          <a:effectLst/>
                        </a:rPr>
                        <a:t>0,5622</a:t>
                      </a:r>
                      <a:endParaRPr lang="es-PE" sz="900" dirty="0">
                        <a:effectLst/>
                        <a:latin typeface="Calibri"/>
                        <a:ea typeface="Calibri"/>
                        <a:cs typeface="Times New Roman"/>
                      </a:endParaRPr>
                    </a:p>
                  </a:txBody>
                  <a:tcPr marL="37244" marR="37244" marT="0" marB="0" anchor="ctr">
                    <a:solidFill>
                      <a:srgbClr val="FFFF00"/>
                    </a:solidFill>
                  </a:tcPr>
                </a:tc>
              </a:tr>
              <a:tr h="165305">
                <a:tc>
                  <a:txBody>
                    <a:bodyPr/>
                    <a:lstStyle/>
                    <a:p>
                      <a:pPr>
                        <a:lnSpc>
                          <a:spcPct val="107000"/>
                        </a:lnSpc>
                        <a:spcAft>
                          <a:spcPts val="0"/>
                        </a:spcAft>
                      </a:pPr>
                      <a:r>
                        <a:rPr lang="es-PE" sz="700">
                          <a:effectLst/>
                        </a:rPr>
                        <a:t>Productos Agropecuarios y caza</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0,1905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0,0075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0,1420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0,0411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0,0411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0,3921</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Pesca</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0,0848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0,0027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0,0208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0,0105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0,0105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0,4349</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Productos Manufacturados</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0,0454</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0,0050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0,0262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0,5476</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Construcción</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0,0353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0,0052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0,0155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0,0146</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0,2525</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Transporte</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0,0431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0,0063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0,0137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0,0189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0,0189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0,3954</a:t>
                      </a:r>
                      <a:endParaRPr lang="es-PE" sz="900">
                        <a:effectLst/>
                        <a:latin typeface="Calibri"/>
                        <a:ea typeface="Calibri"/>
                        <a:cs typeface="Times New Roman"/>
                      </a:endParaRPr>
                    </a:p>
                  </a:txBody>
                  <a:tcPr marL="37244" marR="37244" marT="0" marB="0" anchor="ctr"/>
                </a:tc>
              </a:tr>
              <a:tr h="231290">
                <a:tc>
                  <a:txBody>
                    <a:bodyPr/>
                    <a:lstStyle/>
                    <a:p>
                      <a:pPr>
                        <a:lnSpc>
                          <a:spcPct val="107000"/>
                        </a:lnSpc>
                        <a:spcAft>
                          <a:spcPts val="0"/>
                        </a:spcAft>
                      </a:pPr>
                      <a:r>
                        <a:rPr lang="es-PE" sz="700">
                          <a:effectLst/>
                        </a:rPr>
                        <a:t>Servicios de Ciencia y Tecnología</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0,0401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0,0218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0,0039</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0,0145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0,4240</a:t>
                      </a:r>
                      <a:endParaRPr lang="es-PE" sz="900">
                        <a:effectLst/>
                        <a:latin typeface="Calibri"/>
                        <a:ea typeface="Calibri"/>
                        <a:cs typeface="Times New Roman"/>
                      </a:endParaRPr>
                    </a:p>
                  </a:txBody>
                  <a:tcPr marL="37244" marR="37244" marT="0" marB="0" anchor="ctr"/>
                </a:tc>
              </a:tr>
              <a:tr h="349533">
                <a:tc>
                  <a:txBody>
                    <a:bodyPr/>
                    <a:lstStyle/>
                    <a:p>
                      <a:pPr>
                        <a:lnSpc>
                          <a:spcPct val="107000"/>
                        </a:lnSpc>
                        <a:spcAft>
                          <a:spcPts val="0"/>
                        </a:spcAft>
                      </a:pPr>
                      <a:r>
                        <a:rPr lang="es-PE" sz="700">
                          <a:effectLst/>
                        </a:rPr>
                        <a:t>Servicios de Tecnologías</a:t>
                      </a:r>
                      <a:br>
                        <a:rPr lang="es-PE" sz="700">
                          <a:effectLst/>
                        </a:rPr>
                      </a:br>
                      <a:r>
                        <a:rPr lang="es-PE" sz="700">
                          <a:effectLst/>
                        </a:rPr>
                        <a:t>de la Información y Comunicación</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0,0248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0,0087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0,0038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0,0123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0,0123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0,4165</a:t>
                      </a:r>
                      <a:endParaRPr lang="es-PE" sz="900">
                        <a:effectLst/>
                        <a:latin typeface="Calibri"/>
                        <a:ea typeface="Calibri"/>
                        <a:cs typeface="Times New Roman"/>
                      </a:endParaRPr>
                    </a:p>
                  </a:txBody>
                  <a:tcPr marL="37244" marR="37244" marT="0" marB="0" anchor="ctr"/>
                </a:tc>
              </a:tr>
              <a:tr h="231290">
                <a:tc>
                  <a:txBody>
                    <a:bodyPr/>
                    <a:lstStyle/>
                    <a:p>
                      <a:pPr>
                        <a:lnSpc>
                          <a:spcPct val="107000"/>
                        </a:lnSpc>
                        <a:spcAft>
                          <a:spcPts val="0"/>
                        </a:spcAft>
                      </a:pPr>
                      <a:r>
                        <a:rPr lang="es-PE" sz="700">
                          <a:effectLst/>
                        </a:rPr>
                        <a:t>Servicios de Administración Pública</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0,0352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0,0133</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0,0082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0,0137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0,0352</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a:t>
                      </a:r>
                      <a:endParaRPr lang="es-PE" sz="900">
                        <a:effectLst/>
                        <a:latin typeface="Calibri"/>
                        <a:ea typeface="Calibri"/>
                        <a:cs typeface="Times New Roman"/>
                      </a:endParaRPr>
                    </a:p>
                  </a:txBody>
                  <a:tcPr marL="37244" marR="37244" marT="0" marB="0" anchor="ctr"/>
                </a:tc>
              </a:tr>
              <a:tr h="165305">
                <a:tc>
                  <a:txBody>
                    <a:bodyPr/>
                    <a:lstStyle/>
                    <a:p>
                      <a:pPr>
                        <a:lnSpc>
                          <a:spcPct val="107000"/>
                        </a:lnSpc>
                        <a:spcAft>
                          <a:spcPts val="0"/>
                        </a:spcAft>
                      </a:pPr>
                      <a:r>
                        <a:rPr lang="es-PE" sz="700">
                          <a:effectLst/>
                        </a:rPr>
                        <a:t>Resto de Servicios</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0,0525</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0,0120</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0,0211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0,0194</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0,0194</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0,5859</a:t>
                      </a:r>
                      <a:endParaRPr lang="es-PE" sz="900">
                        <a:effectLst/>
                        <a:latin typeface="Calibri"/>
                        <a:ea typeface="Calibri"/>
                        <a:cs typeface="Times New Roman"/>
                      </a:endParaRPr>
                    </a:p>
                  </a:txBody>
                  <a:tcPr marL="37244" marR="37244" marT="0" marB="0" anchor="ctr"/>
                </a:tc>
              </a:tr>
              <a:tr h="231290">
                <a:tc>
                  <a:txBody>
                    <a:bodyPr/>
                    <a:lstStyle/>
                    <a:p>
                      <a:pPr>
                        <a:lnSpc>
                          <a:spcPct val="107000"/>
                        </a:lnSpc>
                        <a:spcAft>
                          <a:spcPts val="0"/>
                        </a:spcAft>
                      </a:pPr>
                      <a:r>
                        <a:rPr lang="es-PE" sz="700">
                          <a:effectLst/>
                        </a:rPr>
                        <a:t>Total de Productos y Servicios (365)</a:t>
                      </a:r>
                      <a:endParaRPr lang="es-PE" sz="900">
                        <a:effectLst/>
                        <a:latin typeface="Calibri"/>
                        <a:ea typeface="Calibri"/>
                        <a:cs typeface="Times New Roman"/>
                      </a:endParaRPr>
                    </a:p>
                  </a:txBody>
                  <a:tcPr marL="37244" marR="37244" marT="0" marB="0" anchor="b"/>
                </a:tc>
                <a:tc>
                  <a:txBody>
                    <a:bodyPr/>
                    <a:lstStyle/>
                    <a:p>
                      <a:pPr algn="ctr">
                        <a:lnSpc>
                          <a:spcPct val="107000"/>
                        </a:lnSpc>
                        <a:spcAft>
                          <a:spcPts val="0"/>
                        </a:spcAft>
                      </a:pPr>
                      <a:r>
                        <a:rPr lang="es-PE" sz="800">
                          <a:effectLst/>
                        </a:rPr>
                        <a:t>0,0297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0,0071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0,0227</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0,0081</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a:effectLst/>
                        </a:rPr>
                        <a:t>0,0098</a:t>
                      </a:r>
                      <a:endParaRPr lang="es-PE" sz="900">
                        <a:effectLst/>
                        <a:latin typeface="Calibri"/>
                        <a:ea typeface="Calibri"/>
                        <a:cs typeface="Times New Roman"/>
                      </a:endParaRPr>
                    </a:p>
                  </a:txBody>
                  <a:tcPr marL="37244" marR="37244" marT="0" marB="0" anchor="ctr"/>
                </a:tc>
                <a:tc>
                  <a:txBody>
                    <a:bodyPr/>
                    <a:lstStyle/>
                    <a:p>
                      <a:pPr algn="ctr">
                        <a:lnSpc>
                          <a:spcPct val="107000"/>
                        </a:lnSpc>
                        <a:spcAft>
                          <a:spcPts val="0"/>
                        </a:spcAft>
                      </a:pPr>
                      <a:r>
                        <a:rPr lang="es-PE" sz="800" dirty="0">
                          <a:effectLst/>
                        </a:rPr>
                        <a:t>0,0199</a:t>
                      </a:r>
                      <a:endParaRPr lang="es-PE" sz="900" dirty="0">
                        <a:effectLst/>
                        <a:latin typeface="Calibri"/>
                        <a:ea typeface="Calibri"/>
                        <a:cs typeface="Times New Roman"/>
                      </a:endParaRPr>
                    </a:p>
                  </a:txBody>
                  <a:tcPr marL="37244" marR="37244" marT="0" marB="0" anchor="ctr"/>
                </a:tc>
              </a:tr>
            </a:tbl>
          </a:graphicData>
        </a:graphic>
      </p:graphicFrame>
    </p:spTree>
    <p:extLst>
      <p:ext uri="{BB962C8B-B14F-4D97-AF65-F5344CB8AC3E}">
        <p14:creationId xmlns:p14="http://schemas.microsoft.com/office/powerpoint/2010/main" val="75868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755576" y="476672"/>
            <a:ext cx="8640960" cy="400110"/>
          </a:xfrm>
          <a:prstGeom prst="rect">
            <a:avLst/>
          </a:prstGeom>
          <a:noFill/>
          <a:ln w="9525">
            <a:noFill/>
            <a:miter lim="800000"/>
            <a:headEnd/>
            <a:tailEnd/>
          </a:ln>
        </p:spPr>
        <p:txBody>
          <a:bodyPr wrap="square">
            <a:spAutoFit/>
          </a:bodyPr>
          <a:lstStyle/>
          <a:p>
            <a:r>
              <a:rPr lang="es-PE" sz="2000" b="1" dirty="0">
                <a:solidFill>
                  <a:schemeClr val="tx2"/>
                </a:solidFill>
              </a:rPr>
              <a:t>3. </a:t>
            </a:r>
            <a:r>
              <a:rPr lang="en-US" sz="2000" b="1" dirty="0">
                <a:solidFill>
                  <a:schemeClr val="tx2"/>
                </a:solidFill>
              </a:rPr>
              <a:t>Main </a:t>
            </a:r>
            <a:r>
              <a:rPr lang="en-US" sz="2000" b="1" dirty="0" smtClean="0">
                <a:solidFill>
                  <a:schemeClr val="tx2"/>
                </a:solidFill>
              </a:rPr>
              <a:t>Results-O1</a:t>
            </a:r>
            <a:endParaRPr lang="es-PE" sz="2000" b="1" dirty="0">
              <a:solidFill>
                <a:schemeClr val="tx2"/>
              </a:solidFill>
            </a:endParaRPr>
          </a:p>
        </p:txBody>
      </p:sp>
      <p:sp>
        <p:nvSpPr>
          <p:cNvPr id="4099" name="2 CuadroTexto"/>
          <p:cNvSpPr txBox="1">
            <a:spLocks noChangeArrowheads="1"/>
          </p:cNvSpPr>
          <p:nvPr/>
        </p:nvSpPr>
        <p:spPr bwMode="auto">
          <a:xfrm>
            <a:off x="539750" y="1199654"/>
            <a:ext cx="7993063" cy="584775"/>
          </a:xfrm>
          <a:prstGeom prst="rect">
            <a:avLst/>
          </a:prstGeom>
          <a:noFill/>
          <a:ln w="9525">
            <a:noFill/>
            <a:miter lim="800000"/>
            <a:headEnd/>
            <a:tailEnd/>
          </a:ln>
        </p:spPr>
        <p:txBody>
          <a:bodyPr>
            <a:spAutoFit/>
          </a:bodyPr>
          <a:lstStyle/>
          <a:p>
            <a:pPr algn="ctr"/>
            <a:r>
              <a:rPr lang="en-US" sz="1400" b="1" dirty="0" smtClean="0"/>
              <a:t>Employment Multipliers ML, Type II  </a:t>
            </a:r>
          </a:p>
          <a:p>
            <a:pPr algn="just"/>
            <a:endParaRPr lang="es-ES"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15</a:t>
            </a:fld>
            <a:endParaRPr lang="es-ES" smtClean="0">
              <a:solidFill>
                <a:srgbClr val="666633"/>
              </a:solidFill>
            </a:endParaRPr>
          </a:p>
        </p:txBody>
      </p:sp>
      <p:graphicFrame>
        <p:nvGraphicFramePr>
          <p:cNvPr id="2" name="1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30747"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054128487"/>
              </p:ext>
            </p:extLst>
          </p:nvPr>
        </p:nvGraphicFramePr>
        <p:xfrm>
          <a:off x="1259632" y="1772827"/>
          <a:ext cx="6768751" cy="4721082"/>
        </p:xfrm>
        <a:graphic>
          <a:graphicData uri="http://schemas.openxmlformats.org/drawingml/2006/table">
            <a:tbl>
              <a:tblPr firstRow="1" firstCol="1" bandRow="1">
                <a:tableStyleId>{5C22544A-7EE6-4342-B048-85BDC9FD1C3A}</a:tableStyleId>
              </a:tblPr>
              <a:tblGrid>
                <a:gridCol w="2210205"/>
                <a:gridCol w="732130"/>
                <a:gridCol w="815013"/>
                <a:gridCol w="815013"/>
                <a:gridCol w="732130"/>
                <a:gridCol w="732130"/>
                <a:gridCol w="732130"/>
              </a:tblGrid>
              <a:tr h="233762">
                <a:tc rowSpan="2">
                  <a:txBody>
                    <a:bodyPr/>
                    <a:lstStyle/>
                    <a:p>
                      <a:pPr algn="ctr">
                        <a:lnSpc>
                          <a:spcPct val="107000"/>
                        </a:lnSpc>
                        <a:spcAft>
                          <a:spcPts val="0"/>
                        </a:spcAft>
                      </a:pPr>
                      <a:r>
                        <a:rPr lang="es-PE" sz="700" dirty="0">
                          <a:effectLst/>
                        </a:rPr>
                        <a:t>Productos y Sectores</a:t>
                      </a:r>
                      <a:endParaRPr lang="es-PE" sz="800" dirty="0">
                        <a:effectLst/>
                        <a:latin typeface="Calibri"/>
                        <a:ea typeface="Calibri"/>
                        <a:cs typeface="Times New Roman"/>
                      </a:endParaRPr>
                    </a:p>
                  </a:txBody>
                  <a:tcPr marL="31921" marR="31921" marT="0" marB="0" anchor="ctr"/>
                </a:tc>
                <a:tc rowSpan="2">
                  <a:txBody>
                    <a:bodyPr/>
                    <a:lstStyle/>
                    <a:p>
                      <a:pPr algn="ctr">
                        <a:lnSpc>
                          <a:spcPct val="107000"/>
                        </a:lnSpc>
                        <a:spcAft>
                          <a:spcPts val="0"/>
                        </a:spcAft>
                      </a:pPr>
                      <a:r>
                        <a:rPr lang="es-PE" sz="600">
                          <a:effectLst/>
                        </a:rPr>
                        <a:t>Total</a:t>
                      </a:r>
                      <a:endParaRPr lang="es-PE" sz="800">
                        <a:effectLst/>
                        <a:latin typeface="Calibri"/>
                        <a:ea typeface="Calibri"/>
                        <a:cs typeface="Times New Roman"/>
                      </a:endParaRPr>
                    </a:p>
                  </a:txBody>
                  <a:tcPr marL="31921" marR="31921" marT="0" marB="0" anchor="ctr"/>
                </a:tc>
                <a:tc gridSpan="3">
                  <a:txBody>
                    <a:bodyPr/>
                    <a:lstStyle/>
                    <a:p>
                      <a:pPr algn="ctr">
                        <a:lnSpc>
                          <a:spcPct val="107000"/>
                        </a:lnSpc>
                        <a:spcAft>
                          <a:spcPts val="0"/>
                        </a:spcAft>
                      </a:pPr>
                      <a:r>
                        <a:rPr lang="es-PE" sz="600">
                          <a:effectLst/>
                        </a:rPr>
                        <a:t>Grado de Calificación </a:t>
                      </a:r>
                      <a:endParaRPr lang="es-PE" sz="800">
                        <a:effectLst/>
                        <a:latin typeface="Calibri"/>
                        <a:ea typeface="Calibri"/>
                        <a:cs typeface="Times New Roman"/>
                      </a:endParaRPr>
                    </a:p>
                  </a:txBody>
                  <a:tcPr marL="31921" marR="31921" marT="0" marB="0" anchor="ctr"/>
                </a:tc>
                <a:tc hMerge="1">
                  <a:txBody>
                    <a:bodyPr/>
                    <a:lstStyle/>
                    <a:p>
                      <a:endParaRPr lang="es-PE"/>
                    </a:p>
                  </a:txBody>
                  <a:tcPr/>
                </a:tc>
                <a:tc hMerge="1">
                  <a:txBody>
                    <a:bodyPr/>
                    <a:lstStyle/>
                    <a:p>
                      <a:endParaRPr lang="es-PE"/>
                    </a:p>
                  </a:txBody>
                  <a:tcPr/>
                </a:tc>
                <a:tc gridSpan="2">
                  <a:txBody>
                    <a:bodyPr/>
                    <a:lstStyle/>
                    <a:p>
                      <a:pPr algn="ctr">
                        <a:lnSpc>
                          <a:spcPct val="107000"/>
                        </a:lnSpc>
                        <a:spcAft>
                          <a:spcPts val="0"/>
                        </a:spcAft>
                      </a:pPr>
                      <a:r>
                        <a:rPr lang="es-PE" sz="600">
                          <a:effectLst/>
                        </a:rPr>
                        <a:t>Grado de </a:t>
                      </a:r>
                      <a:br>
                        <a:rPr lang="es-PE" sz="600">
                          <a:effectLst/>
                        </a:rPr>
                      </a:br>
                      <a:r>
                        <a:rPr lang="es-PE" sz="600">
                          <a:effectLst/>
                        </a:rPr>
                        <a:t>Formalidad</a:t>
                      </a:r>
                      <a:endParaRPr lang="es-PE" sz="800">
                        <a:effectLst/>
                        <a:latin typeface="Calibri"/>
                        <a:ea typeface="Calibri"/>
                        <a:cs typeface="Times New Roman"/>
                      </a:endParaRPr>
                    </a:p>
                  </a:txBody>
                  <a:tcPr marL="31921" marR="31921" marT="0" marB="0" anchor="ctr"/>
                </a:tc>
                <a:tc hMerge="1">
                  <a:txBody>
                    <a:bodyPr/>
                    <a:lstStyle/>
                    <a:p>
                      <a:endParaRPr lang="es-PE"/>
                    </a:p>
                  </a:txBody>
                  <a:tcPr/>
                </a:tc>
              </a:tr>
              <a:tr h="162925">
                <a:tc vMerge="1">
                  <a:txBody>
                    <a:bodyPr/>
                    <a:lstStyle/>
                    <a:p>
                      <a:endParaRPr lang="es-PE"/>
                    </a:p>
                  </a:txBody>
                  <a:tcPr/>
                </a:tc>
                <a:tc vMerge="1">
                  <a:txBody>
                    <a:bodyPr/>
                    <a:lstStyle/>
                    <a:p>
                      <a:endParaRPr lang="es-PE"/>
                    </a:p>
                  </a:txBody>
                  <a:tcPr/>
                </a:tc>
                <a:tc>
                  <a:txBody>
                    <a:bodyPr/>
                    <a:lstStyle/>
                    <a:p>
                      <a:pPr algn="ctr">
                        <a:lnSpc>
                          <a:spcPct val="107000"/>
                        </a:lnSpc>
                        <a:spcAft>
                          <a:spcPts val="0"/>
                        </a:spcAft>
                      </a:pPr>
                      <a:r>
                        <a:rPr lang="es-PE" sz="600">
                          <a:effectLst/>
                        </a:rPr>
                        <a:t>A. Calif.</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M. Calif.</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B. Calif.</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Form.</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Inform.</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Petróleo crudo</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0,0185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0,0043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0,0083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0,0073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0,0185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Líquido de gas natural</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0,0321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0,0075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0,0144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0,0126</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0,0321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Gas natural</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0,0374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0,0087</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0,0168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0,0146</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0,0374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Mineral de cobre</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0,0379</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0,0079</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0,0183</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0,0148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0,0148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0,0285</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oro</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0,0329</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0,0068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0,0159</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0,0128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0,0128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0,0247</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zinc</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0,0244</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0,0051</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0,0118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0,0095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0,0095</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0,0183</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plata</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0,0662</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0,0137</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0,0321</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0,0258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0,0258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0,0498</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hierro</a:t>
                      </a:r>
                      <a:r>
                        <a:rPr lang="es-PE" sz="700" baseline="30000">
                          <a:effectLst/>
                        </a:rPr>
                        <a:t>1</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dirty="0">
                          <a:effectLst/>
                        </a:rPr>
                        <a:t>0,1233</a:t>
                      </a:r>
                      <a:endParaRPr lang="es-PE" sz="800" dirty="0">
                        <a:effectLst/>
                        <a:latin typeface="Calibri"/>
                        <a:ea typeface="Calibri"/>
                        <a:cs typeface="Times New Roman"/>
                      </a:endParaRPr>
                    </a:p>
                  </a:txBody>
                  <a:tcPr marL="31921" marR="31921" marT="0" marB="0" anchor="b">
                    <a:solidFill>
                      <a:srgbClr val="FFFF00"/>
                    </a:solidFill>
                  </a:tcPr>
                </a:tc>
                <a:tc>
                  <a:txBody>
                    <a:bodyPr/>
                    <a:lstStyle/>
                    <a:p>
                      <a:pPr algn="ctr">
                        <a:lnSpc>
                          <a:spcPct val="107000"/>
                        </a:lnSpc>
                        <a:spcAft>
                          <a:spcPts val="0"/>
                        </a:spcAft>
                      </a:pPr>
                      <a:r>
                        <a:rPr lang="es-PE" sz="600" dirty="0">
                          <a:effectLst/>
                        </a:rPr>
                        <a:t>0,0256</a:t>
                      </a:r>
                      <a:endParaRPr lang="es-PE" sz="800" dirty="0">
                        <a:effectLst/>
                        <a:latin typeface="Calibri"/>
                        <a:ea typeface="Calibri"/>
                        <a:cs typeface="Times New Roman"/>
                      </a:endParaRPr>
                    </a:p>
                  </a:txBody>
                  <a:tcPr marL="31921" marR="31921" marT="0" marB="0" anchor="b">
                    <a:solidFill>
                      <a:srgbClr val="FFFF00"/>
                    </a:solidFill>
                  </a:tcPr>
                </a:tc>
                <a:tc>
                  <a:txBody>
                    <a:bodyPr/>
                    <a:lstStyle/>
                    <a:p>
                      <a:pPr algn="ctr">
                        <a:lnSpc>
                          <a:spcPct val="107000"/>
                        </a:lnSpc>
                        <a:spcAft>
                          <a:spcPts val="0"/>
                        </a:spcAft>
                      </a:pPr>
                      <a:r>
                        <a:rPr lang="es-PE" sz="600" dirty="0">
                          <a:effectLst/>
                        </a:rPr>
                        <a:t>0,0597</a:t>
                      </a:r>
                      <a:endParaRPr lang="es-PE" sz="800" dirty="0">
                        <a:effectLst/>
                        <a:latin typeface="Calibri"/>
                        <a:ea typeface="Calibri"/>
                        <a:cs typeface="Times New Roman"/>
                      </a:endParaRPr>
                    </a:p>
                  </a:txBody>
                  <a:tcPr marL="31921" marR="31921" marT="0" marB="0" anchor="b">
                    <a:solidFill>
                      <a:srgbClr val="FFFF00"/>
                    </a:solidFill>
                  </a:tcPr>
                </a:tc>
                <a:tc>
                  <a:txBody>
                    <a:bodyPr/>
                    <a:lstStyle/>
                    <a:p>
                      <a:pPr algn="ctr">
                        <a:lnSpc>
                          <a:spcPct val="107000"/>
                        </a:lnSpc>
                        <a:spcAft>
                          <a:spcPts val="0"/>
                        </a:spcAft>
                      </a:pPr>
                      <a:r>
                        <a:rPr lang="es-PE" sz="600" dirty="0">
                          <a:effectLst/>
                        </a:rPr>
                        <a:t>0,0481</a:t>
                      </a:r>
                      <a:endParaRPr lang="es-PE" sz="800" dirty="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dirty="0">
                          <a:effectLst/>
                        </a:rPr>
                        <a:t>0,0481</a:t>
                      </a:r>
                      <a:endParaRPr lang="es-PE" sz="800" dirty="0">
                        <a:effectLst/>
                        <a:latin typeface="Calibri"/>
                        <a:ea typeface="Calibri"/>
                        <a:cs typeface="Times New Roman"/>
                      </a:endParaRPr>
                    </a:p>
                  </a:txBody>
                  <a:tcPr marL="31921" marR="31921" marT="0" marB="0" anchor="b">
                    <a:solidFill>
                      <a:srgbClr val="FFFF00"/>
                    </a:solidFill>
                  </a:tcPr>
                </a:tc>
                <a:tc>
                  <a:txBody>
                    <a:bodyPr/>
                    <a:lstStyle/>
                    <a:p>
                      <a:pPr algn="ctr">
                        <a:lnSpc>
                          <a:spcPct val="107000"/>
                        </a:lnSpc>
                        <a:spcAft>
                          <a:spcPts val="0"/>
                        </a:spcAft>
                      </a:pPr>
                      <a:r>
                        <a:rPr lang="es-PE" sz="600">
                          <a:effectLst/>
                        </a:rPr>
                        <a:t>-</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plomo</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0,0455</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0,0095</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0,0221</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0,0178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0,0178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0,0343</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estaño</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0,0800</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0,0166</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0,0387</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0,0312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0,0312</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0,0602</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Mineral de molibdeno</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0,0085</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0,0018</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0,0041</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0,0033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0,0033</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0,0064</a:t>
                      </a:r>
                      <a:endParaRPr lang="es-PE" sz="800">
                        <a:effectLst/>
                        <a:latin typeface="Calibri"/>
                        <a:ea typeface="Calibri"/>
                        <a:cs typeface="Times New Roman"/>
                      </a:endParaRPr>
                    </a:p>
                  </a:txBody>
                  <a:tcPr marL="31921" marR="31921" marT="0" marB="0" anchor="b"/>
                </a:tc>
              </a:tr>
              <a:tr h="162925">
                <a:tc>
                  <a:txBody>
                    <a:bodyPr/>
                    <a:lstStyle/>
                    <a:p>
                      <a:pPr>
                        <a:lnSpc>
                          <a:spcPct val="107000"/>
                        </a:lnSpc>
                        <a:spcAft>
                          <a:spcPts val="0"/>
                        </a:spcAft>
                      </a:pPr>
                      <a:r>
                        <a:rPr lang="es-PE" sz="700">
                          <a:effectLst/>
                        </a:rPr>
                        <a:t>Agregado 11 productos Mineros</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0,0353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0,0074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0,0171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0,0138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0,0138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0,0266</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Resto de productos Mineros</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0,0853</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0,0209</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0,0378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0,0330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0,0330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0,0545</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Total de Productos Mineros</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dirty="0">
                          <a:effectLst/>
                        </a:rPr>
                        <a:t>0,0603</a:t>
                      </a:r>
                      <a:endParaRPr lang="es-PE" sz="800" dirty="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dirty="0">
                          <a:effectLst/>
                        </a:rPr>
                        <a:t>0,0141</a:t>
                      </a:r>
                      <a:endParaRPr lang="es-PE" sz="800" dirty="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a:effectLst/>
                        </a:rPr>
                        <a:t>0,0275</a:t>
                      </a:r>
                      <a:endParaRPr lang="es-PE" sz="80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a:effectLst/>
                        </a:rPr>
                        <a:t>0,0234</a:t>
                      </a:r>
                      <a:endParaRPr lang="es-PE" sz="80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a:effectLst/>
                        </a:rPr>
                        <a:t>0,0234</a:t>
                      </a:r>
                      <a:endParaRPr lang="es-PE" sz="800">
                        <a:effectLst/>
                        <a:latin typeface="Calibri"/>
                        <a:ea typeface="Calibri"/>
                        <a:cs typeface="Times New Roman"/>
                      </a:endParaRPr>
                    </a:p>
                  </a:txBody>
                  <a:tcPr marL="31921" marR="31921" marT="0" marB="0" anchor="ctr">
                    <a:solidFill>
                      <a:srgbClr val="FFFF00"/>
                    </a:solidFill>
                  </a:tcPr>
                </a:tc>
                <a:tc>
                  <a:txBody>
                    <a:bodyPr/>
                    <a:lstStyle/>
                    <a:p>
                      <a:pPr algn="ctr">
                        <a:lnSpc>
                          <a:spcPct val="107000"/>
                        </a:lnSpc>
                        <a:spcAft>
                          <a:spcPts val="0"/>
                        </a:spcAft>
                      </a:pPr>
                      <a:r>
                        <a:rPr lang="es-PE" sz="600" dirty="0">
                          <a:effectLst/>
                        </a:rPr>
                        <a:t>0,0405</a:t>
                      </a:r>
                      <a:endParaRPr lang="es-PE" sz="800" dirty="0">
                        <a:effectLst/>
                        <a:latin typeface="Calibri"/>
                        <a:ea typeface="Calibri"/>
                        <a:cs typeface="Times New Roman"/>
                      </a:endParaRPr>
                    </a:p>
                  </a:txBody>
                  <a:tcPr marL="31921" marR="31921" marT="0" marB="0" anchor="ctr">
                    <a:solidFill>
                      <a:srgbClr val="FFFF00"/>
                    </a:solidFill>
                  </a:tcPr>
                </a:tc>
              </a:tr>
              <a:tr h="162925">
                <a:tc>
                  <a:txBody>
                    <a:bodyPr/>
                    <a:lstStyle/>
                    <a:p>
                      <a:pPr>
                        <a:lnSpc>
                          <a:spcPct val="107000"/>
                        </a:lnSpc>
                        <a:spcAft>
                          <a:spcPts val="0"/>
                        </a:spcAft>
                      </a:pPr>
                      <a:r>
                        <a:rPr lang="es-PE" sz="700">
                          <a:effectLst/>
                        </a:rPr>
                        <a:t>Productos Agropecuarios y caza</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0,2161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0,0125</a:t>
                      </a:r>
                      <a:endParaRPr lang="es-PE" sz="800" dirty="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0,1556</a:t>
                      </a:r>
                      <a:endParaRPr lang="es-PE" sz="800" dirty="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0,0508</a:t>
                      </a:r>
                      <a:endParaRPr lang="es-PE" sz="800" dirty="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0,0508</a:t>
                      </a:r>
                      <a:endParaRPr lang="es-PE" sz="800" dirty="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0,1965</a:t>
                      </a:r>
                      <a:endParaRPr lang="es-PE" sz="800" dirty="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Pesca</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0,0682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0,0095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0,0391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0,0234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0,0234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0,0551</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Productos Manufacturados</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0,0764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0,0112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0,0427</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0,0259</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0,0259</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0,0598</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Construcción</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0,0807</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0,0142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0,0397</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0,0318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0,0318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0,0635</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Transporte</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0,0659</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0,0117</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0,0281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0,0291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0,0291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0,0533</a:t>
                      </a:r>
                      <a:endParaRPr lang="es-PE" sz="800">
                        <a:effectLst/>
                        <a:latin typeface="Calibri"/>
                        <a:ea typeface="Calibri"/>
                        <a:cs typeface="Times New Roman"/>
                      </a:endParaRPr>
                    </a:p>
                  </a:txBody>
                  <a:tcPr marL="31921" marR="31921" marT="0" marB="0" anchor="ctr"/>
                </a:tc>
              </a:tr>
              <a:tr h="231283">
                <a:tc>
                  <a:txBody>
                    <a:bodyPr/>
                    <a:lstStyle/>
                    <a:p>
                      <a:pPr>
                        <a:lnSpc>
                          <a:spcPct val="107000"/>
                        </a:lnSpc>
                        <a:spcAft>
                          <a:spcPts val="0"/>
                        </a:spcAft>
                      </a:pPr>
                      <a:r>
                        <a:rPr lang="es-PE" sz="700">
                          <a:effectLst/>
                        </a:rPr>
                        <a:t>Servicios de Ciencia y Tecnología</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0,1059</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0,0348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0,0390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0,0394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0,0394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0,0683</a:t>
                      </a:r>
                      <a:endParaRPr lang="es-PE" sz="800">
                        <a:effectLst/>
                        <a:latin typeface="Calibri"/>
                        <a:ea typeface="Calibri"/>
                        <a:cs typeface="Times New Roman"/>
                      </a:endParaRPr>
                    </a:p>
                  </a:txBody>
                  <a:tcPr marL="31921" marR="31921" marT="0" marB="0" anchor="ctr"/>
                </a:tc>
              </a:tr>
              <a:tr h="349522">
                <a:tc>
                  <a:txBody>
                    <a:bodyPr/>
                    <a:lstStyle/>
                    <a:p>
                      <a:pPr>
                        <a:lnSpc>
                          <a:spcPct val="107000"/>
                        </a:lnSpc>
                        <a:spcAft>
                          <a:spcPts val="0"/>
                        </a:spcAft>
                      </a:pPr>
                      <a:r>
                        <a:rPr lang="es-PE" sz="700">
                          <a:effectLst/>
                        </a:rPr>
                        <a:t>Servicios de Tecnologías</a:t>
                      </a:r>
                      <a:br>
                        <a:rPr lang="es-PE" sz="700">
                          <a:effectLst/>
                        </a:rPr>
                      </a:br>
                      <a:r>
                        <a:rPr lang="es-PE" sz="700">
                          <a:effectLst/>
                        </a:rPr>
                        <a:t>de la Información y Comunicación</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0,0615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0,0160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0,0234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0,0262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0,0262</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0,0449</a:t>
                      </a:r>
                      <a:endParaRPr lang="es-PE" sz="800">
                        <a:effectLst/>
                        <a:latin typeface="Calibri"/>
                        <a:ea typeface="Calibri"/>
                        <a:cs typeface="Times New Roman"/>
                      </a:endParaRPr>
                    </a:p>
                  </a:txBody>
                  <a:tcPr marL="31921" marR="31921" marT="0" marB="0" anchor="ctr"/>
                </a:tc>
              </a:tr>
              <a:tr h="242545">
                <a:tc>
                  <a:txBody>
                    <a:bodyPr/>
                    <a:lstStyle/>
                    <a:p>
                      <a:pPr>
                        <a:lnSpc>
                          <a:spcPct val="107000"/>
                        </a:lnSpc>
                        <a:spcAft>
                          <a:spcPts val="0"/>
                        </a:spcAft>
                      </a:pPr>
                      <a:r>
                        <a:rPr lang="es-PE" sz="700">
                          <a:effectLst/>
                        </a:rPr>
                        <a:t>Servicios de Administración Pública</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0,1075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0,0276</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0,0468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0,0411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0,1075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a:t>
                      </a:r>
                      <a:endParaRPr lang="es-PE" sz="800">
                        <a:effectLst/>
                        <a:latin typeface="Calibri"/>
                        <a:ea typeface="Calibri"/>
                        <a:cs typeface="Times New Roman"/>
                      </a:endParaRPr>
                    </a:p>
                  </a:txBody>
                  <a:tcPr marL="31921" marR="31921" marT="0" marB="0" anchor="ctr"/>
                </a:tc>
              </a:tr>
              <a:tr h="162925">
                <a:tc>
                  <a:txBody>
                    <a:bodyPr/>
                    <a:lstStyle/>
                    <a:p>
                      <a:pPr>
                        <a:lnSpc>
                          <a:spcPct val="107000"/>
                        </a:lnSpc>
                        <a:spcAft>
                          <a:spcPts val="0"/>
                        </a:spcAft>
                      </a:pPr>
                      <a:r>
                        <a:rPr lang="es-PE" sz="700">
                          <a:effectLst/>
                        </a:rPr>
                        <a:t>Resto de Servicios</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0,1030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0,0221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0,0480</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0,0385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0,0385</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0,0797</a:t>
                      </a:r>
                      <a:endParaRPr lang="es-PE" sz="800">
                        <a:effectLst/>
                        <a:latin typeface="Calibri"/>
                        <a:ea typeface="Calibri"/>
                        <a:cs typeface="Times New Roman"/>
                      </a:endParaRPr>
                    </a:p>
                  </a:txBody>
                  <a:tcPr marL="31921" marR="31921" marT="0" marB="0" anchor="ctr"/>
                </a:tc>
              </a:tr>
              <a:tr h="242545">
                <a:tc>
                  <a:txBody>
                    <a:bodyPr/>
                    <a:lstStyle/>
                    <a:p>
                      <a:pPr>
                        <a:lnSpc>
                          <a:spcPct val="107000"/>
                        </a:lnSpc>
                        <a:spcAft>
                          <a:spcPts val="0"/>
                        </a:spcAft>
                      </a:pPr>
                      <a:r>
                        <a:rPr lang="es-PE" sz="700">
                          <a:effectLst/>
                        </a:rPr>
                        <a:t>Total de Productos y Servicios (365)</a:t>
                      </a:r>
                      <a:endParaRPr lang="es-PE" sz="800">
                        <a:effectLst/>
                        <a:latin typeface="Calibri"/>
                        <a:ea typeface="Calibri"/>
                        <a:cs typeface="Times New Roman"/>
                      </a:endParaRPr>
                    </a:p>
                  </a:txBody>
                  <a:tcPr marL="31921" marR="31921" marT="0" marB="0" anchor="b"/>
                </a:tc>
                <a:tc>
                  <a:txBody>
                    <a:bodyPr/>
                    <a:lstStyle/>
                    <a:p>
                      <a:pPr algn="ctr">
                        <a:lnSpc>
                          <a:spcPct val="107000"/>
                        </a:lnSpc>
                        <a:spcAft>
                          <a:spcPts val="0"/>
                        </a:spcAft>
                      </a:pPr>
                      <a:r>
                        <a:rPr lang="es-PE" sz="600">
                          <a:effectLst/>
                        </a:rPr>
                        <a:t>0,078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0,016</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0,038</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0,0291</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a:effectLst/>
                        </a:rPr>
                        <a:t>0,024</a:t>
                      </a:r>
                      <a:endParaRPr lang="es-PE" sz="800">
                        <a:effectLst/>
                        <a:latin typeface="Calibri"/>
                        <a:ea typeface="Calibri"/>
                        <a:cs typeface="Times New Roman"/>
                      </a:endParaRPr>
                    </a:p>
                  </a:txBody>
                  <a:tcPr marL="31921" marR="31921" marT="0" marB="0" anchor="ctr"/>
                </a:tc>
                <a:tc>
                  <a:txBody>
                    <a:bodyPr/>
                    <a:lstStyle/>
                    <a:p>
                      <a:pPr algn="ctr">
                        <a:lnSpc>
                          <a:spcPct val="107000"/>
                        </a:lnSpc>
                        <a:spcAft>
                          <a:spcPts val="0"/>
                        </a:spcAft>
                      </a:pPr>
                      <a:r>
                        <a:rPr lang="es-PE" sz="600" dirty="0">
                          <a:effectLst/>
                        </a:rPr>
                        <a:t>0,050</a:t>
                      </a:r>
                      <a:endParaRPr lang="es-PE" sz="800" dirty="0">
                        <a:effectLst/>
                        <a:latin typeface="Calibri"/>
                        <a:ea typeface="Calibri"/>
                        <a:cs typeface="Times New Roman"/>
                      </a:endParaRPr>
                    </a:p>
                  </a:txBody>
                  <a:tcPr marL="31921" marR="31921" marT="0" marB="0" anchor="ctr"/>
                </a:tc>
              </a:tr>
            </a:tbl>
          </a:graphicData>
        </a:graphic>
      </p:graphicFrame>
    </p:spTree>
    <p:extLst>
      <p:ext uri="{BB962C8B-B14F-4D97-AF65-F5344CB8AC3E}">
        <p14:creationId xmlns:p14="http://schemas.microsoft.com/office/powerpoint/2010/main" val="3419808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457200" y="692695"/>
            <a:ext cx="8229600" cy="504057"/>
          </a:xfrm>
          <a:prstGeom prst="rect">
            <a:avLst/>
          </a:prstGeom>
          <a:noFill/>
          <a:ln w="9525">
            <a:noFill/>
            <a:miter lim="800000"/>
            <a:headEnd/>
            <a:tailEnd/>
          </a:ln>
        </p:spPr>
        <p:txBody>
          <a:bodyPr/>
          <a:lstStyle/>
          <a:p>
            <a:pPr eaLnBrk="0" hangingPunct="0"/>
            <a:r>
              <a:rPr lang="es-PE" b="1" dirty="0">
                <a:solidFill>
                  <a:schemeClr val="tx2"/>
                </a:solidFill>
              </a:rPr>
              <a:t>3. </a:t>
            </a:r>
            <a:r>
              <a:rPr lang="en-US" b="1" dirty="0">
                <a:solidFill>
                  <a:schemeClr val="tx2"/>
                </a:solidFill>
              </a:rPr>
              <a:t>Main </a:t>
            </a:r>
            <a:r>
              <a:rPr lang="en-US" b="1" dirty="0" smtClean="0">
                <a:solidFill>
                  <a:schemeClr val="tx2"/>
                </a:solidFill>
              </a:rPr>
              <a:t>Results-O1</a:t>
            </a:r>
            <a:endParaRPr lang="es-PE" b="1" dirty="0">
              <a:solidFill>
                <a:schemeClr val="tx2"/>
              </a:solidFill>
            </a:endParaRPr>
          </a:p>
          <a:p>
            <a:pPr eaLnBrk="0" hangingPunct="0"/>
            <a:endParaRPr lang="es-PE" b="1" dirty="0">
              <a:solidFill>
                <a:schemeClr val="tx2"/>
              </a:solidFill>
            </a:endParaRPr>
          </a:p>
          <a:p>
            <a:pPr algn="just" eaLnBrk="0" hangingPunct="0"/>
            <a:r>
              <a:rPr lang="es-PE" dirty="0" smtClean="0">
                <a:solidFill>
                  <a:schemeClr val="tx2"/>
                </a:solidFill>
              </a:rPr>
              <a:t>i</a:t>
            </a:r>
            <a:r>
              <a:rPr lang="en-US" dirty="0" smtClean="0"/>
              <a:t>) High variability of the multipliers</a:t>
            </a:r>
            <a:r>
              <a:rPr lang="en-US" dirty="0" smtClean="0"/>
              <a:t>. The highest are the multipliers of iron and the lowest ones are the multipliers of copper, gold and zinc which are the main products out of the eleven mining products. The magnitude of the multipliers depends of the backward and forward linkages established in each mining product. These linkages are higher for iron and lower for copper, gold and zinc (see the MVAR);</a:t>
            </a:r>
          </a:p>
          <a:p>
            <a:pPr algn="just" eaLnBrk="0" hangingPunct="0"/>
            <a:r>
              <a:rPr lang="en-US" dirty="0" smtClean="0"/>
              <a:t> </a:t>
            </a:r>
            <a:endParaRPr lang="en-US" dirty="0" smtClean="0"/>
          </a:p>
          <a:p>
            <a:pPr algn="just" eaLnBrk="0" hangingPunct="0"/>
            <a:r>
              <a:rPr lang="en-US" dirty="0" smtClean="0"/>
              <a:t>ii)   Type II multipliers are higher than Type values</a:t>
            </a:r>
            <a:r>
              <a:rPr lang="en-US" dirty="0" smtClean="0"/>
              <a:t>, and output/value added multipliers are higher than employment multipliers</a:t>
            </a:r>
            <a:endParaRPr lang="en-US" dirty="0" smtClean="0"/>
          </a:p>
          <a:p>
            <a:pPr eaLnBrk="0" hangingPunct="0"/>
            <a:endParaRPr lang="es-PE" b="1" dirty="0">
              <a:solidFill>
                <a:schemeClr val="tx2"/>
              </a:solidFill>
            </a:endParaRPr>
          </a:p>
          <a:p>
            <a:pPr eaLnBrk="0" hangingPunct="0"/>
            <a:endParaRPr lang="es-PE" b="1" dirty="0" smtClean="0">
              <a:solidFill>
                <a:schemeClr val="tx2"/>
              </a:solidFill>
            </a:endParaRPr>
          </a:p>
          <a:p>
            <a:pPr eaLnBrk="0" hangingPunct="0"/>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16</a:t>
            </a:fld>
            <a:endParaRPr lang="es-ES" smtClean="0">
              <a:solidFill>
                <a:srgbClr val="666633"/>
              </a:solidFill>
            </a:endParaRPr>
          </a:p>
        </p:txBody>
      </p:sp>
      <p:sp>
        <p:nvSpPr>
          <p:cNvPr id="2" name="Rectángulo 1"/>
          <p:cNvSpPr/>
          <p:nvPr/>
        </p:nvSpPr>
        <p:spPr>
          <a:xfrm>
            <a:off x="457200" y="1517883"/>
            <a:ext cx="7787208" cy="830997"/>
          </a:xfrm>
          <a:prstGeom prst="rect">
            <a:avLst/>
          </a:prstGeom>
        </p:spPr>
        <p:txBody>
          <a:bodyPr wrap="square">
            <a:spAutoFit/>
          </a:bodyPr>
          <a:lstStyle/>
          <a:p>
            <a:endParaRPr lang="es-ES" dirty="0"/>
          </a:p>
          <a:p>
            <a:endParaRPr lang="es-ES"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15417" r:id="rId4" imgW="2561905" imgH="2467319" progId="MSPhotoEd.3">
                  <p:embed/>
                </p:oleObj>
              </mc:Choice>
              <mc:Fallback>
                <p:oleObj r:id="rId4" imgW="2561905" imgH="2467319" progId="MSPhotoEd.3">
                  <p:embed/>
                  <p:pic>
                    <p:nvPicPr>
                      <p:cNvPr id="0" name="2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734888" y="404664"/>
            <a:ext cx="8229600" cy="432048"/>
          </a:xfrm>
          <a:prstGeom prst="rect">
            <a:avLst/>
          </a:prstGeom>
          <a:noFill/>
          <a:ln w="9525">
            <a:noFill/>
            <a:miter lim="800000"/>
            <a:headEnd/>
            <a:tailEnd/>
          </a:ln>
        </p:spPr>
        <p:txBody>
          <a:bodyPr/>
          <a:lstStyle/>
          <a:p>
            <a:pPr eaLnBrk="0" hangingPunct="0"/>
            <a:r>
              <a:rPr lang="es-PE" b="1" dirty="0">
                <a:solidFill>
                  <a:schemeClr val="tx2"/>
                </a:solidFill>
              </a:rPr>
              <a:t>3. </a:t>
            </a:r>
            <a:r>
              <a:rPr lang="en-US" b="1" dirty="0">
                <a:solidFill>
                  <a:schemeClr val="tx2"/>
                </a:solidFill>
              </a:rPr>
              <a:t>Main </a:t>
            </a:r>
            <a:r>
              <a:rPr lang="en-US" b="1" dirty="0" smtClean="0">
                <a:solidFill>
                  <a:schemeClr val="tx2"/>
                </a:solidFill>
              </a:rPr>
              <a:t>Results-O1</a:t>
            </a:r>
            <a:endParaRPr lang="es-PE" b="1" dirty="0">
              <a:solidFill>
                <a:schemeClr val="tx2"/>
              </a:solidFill>
            </a:endParaRPr>
          </a:p>
          <a:p>
            <a:pPr algn="just" eaLnBrk="0" hangingPunct="0"/>
            <a:endParaRPr lang="es-PE" dirty="0" smtClean="0"/>
          </a:p>
          <a:p>
            <a:pPr algn="just" eaLnBrk="0" hangingPunct="0"/>
            <a:r>
              <a:rPr lang="es-PE" dirty="0" smtClean="0"/>
              <a:t>iii</a:t>
            </a:r>
            <a:r>
              <a:rPr lang="en-US" dirty="0" smtClean="0"/>
              <a:t>) Employment multiplier generation is higher for skilled (medium and high) workers than for unskilled workers </a:t>
            </a:r>
            <a:r>
              <a:rPr lang="en-US" dirty="0" smtClean="0"/>
              <a:t>for the eleven mining products</a:t>
            </a:r>
          </a:p>
          <a:p>
            <a:pPr algn="just" eaLnBrk="0" hangingPunct="0"/>
            <a:endParaRPr lang="en-US" dirty="0" smtClean="0"/>
          </a:p>
          <a:p>
            <a:pPr algn="just" eaLnBrk="0" hangingPunct="0"/>
            <a:r>
              <a:rPr lang="en-US" dirty="0" smtClean="0"/>
              <a:t>iv) Informal employment multiplier generation is higher tha</a:t>
            </a:r>
            <a:r>
              <a:rPr lang="en-US" dirty="0" smtClean="0"/>
              <a:t>n formal employment multiplier generation.</a:t>
            </a:r>
            <a:endParaRPr lang="en-US" dirty="0"/>
          </a:p>
          <a:p>
            <a:pPr algn="just" eaLnBrk="0" hangingPunct="0"/>
            <a:endParaRPr lang="en-US" dirty="0" smtClean="0"/>
          </a:p>
          <a:p>
            <a:pPr algn="just" eaLnBrk="0" hangingPunct="0"/>
            <a:r>
              <a:rPr lang="en-US" dirty="0" smtClean="0"/>
              <a:t>v) The linkages of the STI and TIC sector to the mining sector is lower than the linkages of the mining sector to the STI and TIC sectors. Thus, the output/employment multiplier of these technology sectors due to changes to mining demand are much lower (close to zero) than the </a:t>
            </a:r>
            <a:r>
              <a:rPr lang="en-US" dirty="0"/>
              <a:t>output/employment </a:t>
            </a:r>
            <a:r>
              <a:rPr lang="en-US" dirty="0" smtClean="0"/>
              <a:t>multipliers of mining due to changes to STI and TIC demands. The linkage are higher for TIC sectors than for STI sectors.</a:t>
            </a:r>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17</a:t>
            </a:fld>
            <a:endParaRPr lang="es-ES" smtClean="0">
              <a:solidFill>
                <a:srgbClr val="666633"/>
              </a:solidFill>
            </a:endParaRPr>
          </a:p>
        </p:txBody>
      </p:sp>
      <p:sp>
        <p:nvSpPr>
          <p:cNvPr id="2" name="Rectángulo 1"/>
          <p:cNvSpPr/>
          <p:nvPr/>
        </p:nvSpPr>
        <p:spPr>
          <a:xfrm>
            <a:off x="457200" y="1517883"/>
            <a:ext cx="7787208" cy="830997"/>
          </a:xfrm>
          <a:prstGeom prst="rect">
            <a:avLst/>
          </a:prstGeom>
        </p:spPr>
        <p:txBody>
          <a:bodyPr wrap="square">
            <a:spAutoFit/>
          </a:bodyPr>
          <a:lstStyle/>
          <a:p>
            <a:endParaRPr lang="es-ES" dirty="0"/>
          </a:p>
          <a:p>
            <a:endParaRPr lang="es-ES"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3259"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97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832326" y="620713"/>
            <a:ext cx="2937022" cy="461665"/>
          </a:xfrm>
          <a:prstGeom prst="rect">
            <a:avLst/>
          </a:prstGeom>
          <a:noFill/>
          <a:ln w="9525">
            <a:noFill/>
            <a:miter lim="800000"/>
            <a:headEnd/>
            <a:tailEnd/>
          </a:ln>
        </p:spPr>
        <p:txBody>
          <a:bodyPr wrap="none">
            <a:spAutoFit/>
          </a:bodyPr>
          <a:lstStyle/>
          <a:p>
            <a:r>
              <a:rPr lang="es-PE" b="1" dirty="0">
                <a:solidFill>
                  <a:schemeClr val="tx2"/>
                </a:solidFill>
              </a:rPr>
              <a:t>3</a:t>
            </a:r>
            <a:r>
              <a:rPr lang="es-PE" b="1" dirty="0" smtClean="0">
                <a:solidFill>
                  <a:schemeClr val="tx2"/>
                </a:solidFill>
              </a:rPr>
              <a:t>. </a:t>
            </a:r>
            <a:r>
              <a:rPr lang="es-PE" b="1" dirty="0" err="1" smtClean="0">
                <a:solidFill>
                  <a:schemeClr val="tx2"/>
                </a:solidFill>
              </a:rPr>
              <a:t>Main</a:t>
            </a:r>
            <a:r>
              <a:rPr lang="es-PE" b="1" dirty="0" smtClean="0">
                <a:solidFill>
                  <a:schemeClr val="tx2"/>
                </a:solidFill>
              </a:rPr>
              <a:t> Results</a:t>
            </a:r>
            <a:r>
              <a:rPr lang="es-PE" b="1" dirty="0" smtClean="0">
                <a:solidFill>
                  <a:schemeClr val="tx2"/>
                </a:solidFill>
              </a:rPr>
              <a:t>-O2</a:t>
            </a:r>
            <a:endParaRPr lang="es-PE" b="1" dirty="0">
              <a:solidFill>
                <a:schemeClr val="tx2"/>
              </a:solidFill>
            </a:endParaRPr>
          </a:p>
        </p:txBody>
      </p:sp>
      <p:sp>
        <p:nvSpPr>
          <p:cNvPr id="4099" name="2 CuadroTexto"/>
          <p:cNvSpPr txBox="1">
            <a:spLocks noChangeArrowheads="1"/>
          </p:cNvSpPr>
          <p:nvPr/>
        </p:nvSpPr>
        <p:spPr bwMode="auto">
          <a:xfrm>
            <a:off x="539750" y="1268760"/>
            <a:ext cx="7993063" cy="369332"/>
          </a:xfrm>
          <a:prstGeom prst="rect">
            <a:avLst/>
          </a:prstGeom>
          <a:noFill/>
          <a:ln w="9525">
            <a:noFill/>
            <a:miter lim="800000"/>
            <a:headEnd/>
            <a:tailEnd/>
          </a:ln>
        </p:spPr>
        <p:txBody>
          <a:bodyPr>
            <a:spAutoFit/>
          </a:bodyPr>
          <a:lstStyle/>
          <a:p>
            <a:pPr algn="just"/>
            <a:endParaRPr lang="es-PE"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18</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2235"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Tabla 3"/>
          <p:cNvGraphicFramePr>
            <a:graphicFrameLocks noGrp="1"/>
          </p:cNvGraphicFramePr>
          <p:nvPr>
            <p:extLst/>
          </p:nvPr>
        </p:nvGraphicFramePr>
        <p:xfrm>
          <a:off x="611562" y="1412774"/>
          <a:ext cx="7319588" cy="4622107"/>
        </p:xfrm>
        <a:graphic>
          <a:graphicData uri="http://schemas.openxmlformats.org/drawingml/2006/table">
            <a:tbl>
              <a:tblPr/>
              <a:tblGrid>
                <a:gridCol w="1508195"/>
                <a:gridCol w="830199"/>
                <a:gridCol w="830199"/>
                <a:gridCol w="830199"/>
                <a:gridCol w="830199"/>
                <a:gridCol w="830199"/>
                <a:gridCol w="830199"/>
                <a:gridCol w="830199"/>
              </a:tblGrid>
              <a:tr h="300437">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l" fontAlgn="b"/>
                      <a:r>
                        <a:rPr lang="es-ES" sz="1400" b="1" i="0" u="none" strike="noStrike" dirty="0">
                          <a:solidFill>
                            <a:srgbClr val="000000"/>
                          </a:solidFill>
                          <a:effectLst/>
                          <a:latin typeface="Calibri" panose="020F0502020204030204" pitchFamily="34" charset="0"/>
                        </a:rPr>
                        <a:t>PEAO en los Distritos Alrededor de los Centros Mineros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54216">
                <a:tc rowSpan="2">
                  <a:txBody>
                    <a:bodyPr/>
                    <a:lstStyle/>
                    <a:p>
                      <a:pPr algn="ctr" fontAlgn="ctr"/>
                      <a:r>
                        <a:rPr lang="en-US" sz="1200" b="1" i="0" u="none" strike="noStrike" dirty="0">
                          <a:solidFill>
                            <a:srgbClr val="000000"/>
                          </a:solidFill>
                          <a:effectLst/>
                          <a:latin typeface="Arial" panose="020B0604020202020204" pitchFamily="34" charset="0"/>
                        </a:rPr>
                        <a:t>Indic.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es-PE" sz="1200" b="1" i="0" u="none" strike="noStrike" noProof="0" dirty="0" smtClean="0">
                          <a:solidFill>
                            <a:srgbClr val="000000"/>
                          </a:solidFill>
                          <a:effectLst/>
                          <a:latin typeface="Arial" panose="020B0604020202020204" pitchFamily="34" charset="0"/>
                        </a:rPr>
                        <a:t>Productos  Mineros</a:t>
                      </a:r>
                      <a:endParaRPr lang="es-PE" sz="1200" b="1" i="0" u="none" strike="noStrike" noProof="0"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vMerge="1">
                  <a:txBody>
                    <a:bodyPr/>
                    <a:lstStyle/>
                    <a:p>
                      <a:endParaRPr lang="es-ES"/>
                    </a:p>
                  </a:txBody>
                  <a:tcPr/>
                </a:tc>
                <a:tc>
                  <a:txBody>
                    <a:bodyPr/>
                    <a:lstStyle/>
                    <a:p>
                      <a:pPr algn="ctr" fontAlgn="ctr"/>
                      <a:r>
                        <a:rPr lang="en-US" sz="1200" b="1" i="0" u="none" strike="noStrike" dirty="0">
                          <a:solidFill>
                            <a:srgbClr val="000000"/>
                          </a:solidFill>
                          <a:effectLst/>
                          <a:latin typeface="Arial" panose="020B0604020202020204" pitchFamily="34" charset="0"/>
                        </a:rPr>
                        <a:t>Oro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Plata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err="1">
                          <a:solidFill>
                            <a:srgbClr val="000000"/>
                          </a:solidFill>
                          <a:effectLst/>
                          <a:latin typeface="Arial" panose="020B0604020202020204" pitchFamily="34" charset="0"/>
                        </a:rPr>
                        <a:t>Cobre</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Zinc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Plomo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Resto</a:t>
                      </a:r>
                      <a:r>
                        <a:rPr lang="en-US" sz="1200" b="1" i="0" u="none" strike="noStrike" baseline="30000">
                          <a:solidFill>
                            <a:srgbClr val="000000"/>
                          </a:solidFill>
                          <a:effectLst/>
                          <a:latin typeface="Arial" panose="020B0604020202020204" pitchFamily="34" charset="0"/>
                        </a:rPr>
                        <a:t>2</a:t>
                      </a:r>
                      <a:r>
                        <a:rPr lang="en-US" sz="12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just"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PRIM</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51.4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44.3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46.1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PRIM_INF</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PRIM_FOR</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just"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SEC</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SEC_INF</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SEC_FOR</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just"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TER</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37.4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36.6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46.7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41.2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40.3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50.3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TER_INF</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r" fontAlgn="ctr"/>
                      <a:r>
                        <a:rPr lang="en-US" sz="1200" b="1" i="0" u="none" strike="noStrike">
                          <a:solidFill>
                            <a:srgbClr val="000000"/>
                          </a:solidFill>
                          <a:effectLst/>
                          <a:latin typeface="Arial" panose="020B0604020202020204" pitchFamily="34" charset="0"/>
                        </a:rPr>
                        <a:t>SL</a:t>
                      </a:r>
                      <a:r>
                        <a:rPr lang="en-US" sz="1200" b="1" i="0" u="none" strike="noStrike" baseline="-25000">
                          <a:solidFill>
                            <a:srgbClr val="000000"/>
                          </a:solidFill>
                          <a:effectLst/>
                          <a:latin typeface="Arial" panose="020B0604020202020204" pitchFamily="34" charset="0"/>
                        </a:rPr>
                        <a:t>TER_FOR</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just" fontAlgn="ctr"/>
                      <a:r>
                        <a:rPr lang="en-US" sz="1200" b="1" i="0" u="none" strike="noStrike">
                          <a:solidFill>
                            <a:srgbClr val="000000"/>
                          </a:solidFill>
                          <a:effectLst/>
                          <a:latin typeface="Arial" panose="020B0604020202020204" pitchFamily="34" charset="0"/>
                        </a:rPr>
                        <a:t>S</a:t>
                      </a:r>
                      <a:r>
                        <a:rPr lang="en-US" sz="1200" b="1" i="0" u="none" strike="noStrike" baseline="-25000">
                          <a:solidFill>
                            <a:srgbClr val="000000"/>
                          </a:solidFill>
                          <a:effectLst/>
                          <a:latin typeface="Arial" panose="020B0604020202020204" pitchFamily="34" charset="0"/>
                        </a:rPr>
                        <a:t>PMIN</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00437">
                <a:tc>
                  <a:txBody>
                    <a:bodyPr/>
                    <a:lstStyle/>
                    <a:p>
                      <a:pPr algn="just" fontAlgn="ctr"/>
                      <a:r>
                        <a:rPr lang="en-US" sz="1200" b="1" i="0" u="none" strike="noStrike">
                          <a:solidFill>
                            <a:srgbClr val="000000"/>
                          </a:solidFill>
                          <a:effectLst/>
                          <a:latin typeface="Arial" panose="020B0604020202020204" pitchFamily="34" charset="0"/>
                        </a:rPr>
                        <a:t>N</a:t>
                      </a:r>
                      <a:r>
                        <a:rPr lang="en-US" sz="1200" b="1" i="0" u="none" strike="noStrike" baseline="-25000">
                          <a:solidFill>
                            <a:srgbClr val="000000"/>
                          </a:solidFill>
                          <a:effectLst/>
                          <a:latin typeface="Arial" panose="020B0604020202020204" pitchFamily="34" charset="0"/>
                        </a:rPr>
                        <a:t>j</a:t>
                      </a:r>
                      <a:endParaRPr lang="en-US"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3110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3110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524100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457200" y="692695"/>
            <a:ext cx="8229600" cy="432049"/>
          </a:xfrm>
          <a:prstGeom prst="rect">
            <a:avLst/>
          </a:prstGeom>
          <a:noFill/>
          <a:ln w="9525">
            <a:noFill/>
            <a:miter lim="800000"/>
            <a:headEnd/>
            <a:tailEnd/>
          </a:ln>
        </p:spPr>
        <p:txBody>
          <a:bodyPr/>
          <a:lstStyle/>
          <a:p>
            <a:pPr eaLnBrk="0" hangingPunct="0"/>
            <a:r>
              <a:rPr lang="en-US" b="1" dirty="0" smtClean="0"/>
              <a:t>3. Main Results –O2</a:t>
            </a:r>
          </a:p>
          <a:p>
            <a:pPr algn="ctr" eaLnBrk="0" hangingPunct="0"/>
            <a:r>
              <a:rPr lang="en-US" b="1" dirty="0" smtClean="0"/>
              <a:t>Long Run Spatial Effects of Changes of the </a:t>
            </a:r>
            <a:r>
              <a:rPr lang="en-US" b="1" dirty="0" smtClean="0"/>
              <a:t>Share of </a:t>
            </a:r>
            <a:r>
              <a:rPr lang="en-US" b="1" dirty="0" smtClean="0"/>
              <a:t>Employment in the Mining Sectors</a:t>
            </a:r>
          </a:p>
          <a:p>
            <a:pPr eaLnBrk="0" hangingPunct="0"/>
            <a:endParaRPr lang="es-PE" b="1" dirty="0">
              <a:solidFill>
                <a:schemeClr val="tx2"/>
              </a:solidFill>
            </a:endParaRPr>
          </a:p>
          <a:p>
            <a:pPr eaLnBrk="0" hangingPunct="0"/>
            <a:endParaRPr lang="es-PE" b="1" dirty="0" smtClean="0">
              <a:solidFill>
                <a:schemeClr val="tx2"/>
              </a:solidFill>
            </a:endParaRPr>
          </a:p>
          <a:p>
            <a:pPr eaLnBrk="0" hangingPunct="0"/>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19</a:t>
            </a:fld>
            <a:endParaRPr lang="es-ES" smtClean="0">
              <a:solidFill>
                <a:srgbClr val="666633"/>
              </a:solidFill>
            </a:endParaRPr>
          </a:p>
        </p:txBody>
      </p:sp>
      <p:sp>
        <p:nvSpPr>
          <p:cNvPr id="2" name="Rectángulo 1"/>
          <p:cNvSpPr/>
          <p:nvPr/>
        </p:nvSpPr>
        <p:spPr>
          <a:xfrm>
            <a:off x="457200" y="1517883"/>
            <a:ext cx="7787208" cy="830997"/>
          </a:xfrm>
          <a:prstGeom prst="rect">
            <a:avLst/>
          </a:prstGeom>
        </p:spPr>
        <p:txBody>
          <a:bodyPr wrap="square">
            <a:spAutoFit/>
          </a:bodyPr>
          <a:lstStyle/>
          <a:p>
            <a:endParaRPr lang="es-ES" dirty="0"/>
          </a:p>
          <a:p>
            <a:endParaRPr lang="es-ES"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32801"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485351563"/>
              </p:ext>
            </p:extLst>
          </p:nvPr>
        </p:nvGraphicFramePr>
        <p:xfrm>
          <a:off x="1547664" y="1988837"/>
          <a:ext cx="6480719" cy="4604358"/>
        </p:xfrm>
        <a:graphic>
          <a:graphicData uri="http://schemas.openxmlformats.org/drawingml/2006/table">
            <a:tbl>
              <a:tblPr firstRow="1" firstCol="1" bandRow="1">
                <a:tableStyleId>{5C22544A-7EE6-4342-B048-85BDC9FD1C3A}</a:tableStyleId>
              </a:tblPr>
              <a:tblGrid>
                <a:gridCol w="823904"/>
                <a:gridCol w="752233"/>
                <a:gridCol w="656111"/>
                <a:gridCol w="666158"/>
                <a:gridCol w="570036"/>
                <a:gridCol w="569365"/>
                <a:gridCol w="665152"/>
                <a:gridCol w="888880"/>
                <a:gridCol w="888880"/>
              </a:tblGrid>
              <a:tr h="313370">
                <a:tc rowSpan="2">
                  <a:txBody>
                    <a:bodyPr/>
                    <a:lstStyle/>
                    <a:p>
                      <a:pPr marL="0" marR="0" algn="ctr">
                        <a:lnSpc>
                          <a:spcPct val="107000"/>
                        </a:lnSpc>
                        <a:spcBef>
                          <a:spcPts val="0"/>
                        </a:spcBef>
                        <a:spcAft>
                          <a:spcPts val="0"/>
                        </a:spcAft>
                      </a:pPr>
                      <a:r>
                        <a:rPr lang="es-PE" sz="1200" dirty="0">
                          <a:effectLst/>
                        </a:rPr>
                        <a:t>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es-PE" sz="1200">
                          <a:effectLst/>
                        </a:rPr>
                        <a:t>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es-PE" sz="1200">
                          <a:effectLst/>
                        </a:rPr>
                        <a:t>Efecto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6">
                  <a:txBody>
                    <a:bodyPr/>
                    <a:lstStyle/>
                    <a:p>
                      <a:pPr marL="0" marR="0" algn="ctr">
                        <a:lnSpc>
                          <a:spcPct val="107000"/>
                        </a:lnSpc>
                        <a:spcBef>
                          <a:spcPts val="0"/>
                        </a:spcBef>
                        <a:spcAft>
                          <a:spcPts val="0"/>
                        </a:spcAft>
                      </a:pPr>
                      <a:r>
                        <a:rPr lang="es-PE" sz="1200" dirty="0">
                          <a:effectLst/>
                        </a:rPr>
                        <a:t>Productos Mineros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33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200">
                          <a:effectLst/>
                        </a:rPr>
                        <a:t>Oro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200">
                          <a:effectLst/>
                        </a:rPr>
                        <a:t>Plata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200">
                          <a:effectLst/>
                        </a:rPr>
                        <a:t>Cobre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200">
                          <a:effectLst/>
                        </a:rPr>
                        <a:t>Zinc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200">
                          <a:effectLst/>
                        </a:rPr>
                        <a:t>Plomo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200">
                          <a:effectLst/>
                        </a:rPr>
                        <a:t>Otros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rowSpan="4">
                  <a:txBody>
                    <a:bodyPr/>
                    <a:lstStyle/>
                    <a:p>
                      <a:pPr marL="0" marR="0" algn="ctr">
                        <a:lnSpc>
                          <a:spcPct val="107000"/>
                        </a:lnSpc>
                        <a:spcBef>
                          <a:spcPts val="0"/>
                        </a:spcBef>
                        <a:spcAft>
                          <a:spcPts val="0"/>
                        </a:spcAft>
                      </a:pPr>
                      <a:r>
                        <a:rPr lang="es-PE" sz="1000">
                          <a:effectLst/>
                        </a:rPr>
                        <a:t>Primario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es-PE" sz="1000">
                          <a:effectLst/>
                        </a:rPr>
                        <a:t>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0,020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0,002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-0,494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1,310*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6,053***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-0,044**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0,024*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0,236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1,783***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-0,291***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rowSpan="2">
                  <a:txBody>
                    <a:bodyPr/>
                    <a:lstStyle/>
                    <a:p>
                      <a:pPr marL="0" marR="0" algn="ctr">
                        <a:lnSpc>
                          <a:spcPct val="107000"/>
                        </a:lnSpc>
                        <a:spcBef>
                          <a:spcPts val="0"/>
                        </a:spcBef>
                        <a:spcAft>
                          <a:spcPts val="0"/>
                        </a:spcAft>
                      </a:pPr>
                      <a:r>
                        <a:rPr lang="es-PE" sz="1000">
                          <a:effectLst/>
                        </a:rPr>
                        <a:t>Informal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-0,412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1,610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3,325**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-1,440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-7,724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-6,144***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49506">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-0,240***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-0,570***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0,704**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-0,094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-2,694***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-0,109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3579">
                <a:tc rowSpan="4">
                  <a:txBody>
                    <a:bodyPr/>
                    <a:lstStyle/>
                    <a:p>
                      <a:pPr marL="0" marR="0" algn="ctr">
                        <a:lnSpc>
                          <a:spcPct val="107000"/>
                        </a:lnSpc>
                        <a:spcBef>
                          <a:spcPts val="0"/>
                        </a:spcBef>
                        <a:spcAft>
                          <a:spcPts val="0"/>
                        </a:spcAft>
                      </a:pPr>
                      <a:r>
                        <a:rPr lang="es-PE" sz="1000">
                          <a:effectLst/>
                        </a:rPr>
                        <a:t>Secundario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es-PE" sz="1000">
                          <a:effectLst/>
                        </a:rPr>
                        <a:t>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-0,050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-0,755***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1,716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5,108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0,271*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0,027**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0,129***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-0,133*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1,488***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rowSpan="2">
                  <a:txBody>
                    <a:bodyPr/>
                    <a:lstStyle/>
                    <a:p>
                      <a:pPr marL="0" marR="0" algn="ctr">
                        <a:lnSpc>
                          <a:spcPct val="107000"/>
                        </a:lnSpc>
                        <a:spcBef>
                          <a:spcPts val="0"/>
                        </a:spcBef>
                        <a:spcAft>
                          <a:spcPts val="0"/>
                        </a:spcAft>
                      </a:pPr>
                      <a:r>
                        <a:rPr lang="es-PE" sz="1000">
                          <a:effectLst/>
                        </a:rPr>
                        <a:t>Informal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-0,120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-0,339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0,458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-0,471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0,736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3579">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900" dirty="0">
                          <a:effectLst/>
                        </a:rPr>
                        <a:t>-0,126***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0,028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0,138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-0,102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-0,300***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rowSpan="4">
                  <a:txBody>
                    <a:bodyPr/>
                    <a:lstStyle/>
                    <a:p>
                      <a:pPr marL="0" marR="0" algn="ctr">
                        <a:lnSpc>
                          <a:spcPct val="107000"/>
                        </a:lnSpc>
                        <a:spcBef>
                          <a:spcPts val="0"/>
                        </a:spcBef>
                        <a:spcAft>
                          <a:spcPts val="0"/>
                        </a:spcAft>
                      </a:pPr>
                      <a:r>
                        <a:rPr lang="es-PE" sz="1000">
                          <a:effectLst/>
                        </a:rPr>
                        <a:t>Terciario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0" marR="0" algn="ctr">
                        <a:lnSpc>
                          <a:spcPct val="107000"/>
                        </a:lnSpc>
                        <a:spcBef>
                          <a:spcPts val="0"/>
                        </a:spcBef>
                        <a:spcAft>
                          <a:spcPts val="0"/>
                        </a:spcAft>
                      </a:pPr>
                      <a:r>
                        <a:rPr lang="es-PE" sz="1000">
                          <a:effectLst/>
                        </a:rPr>
                        <a:t>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-0,158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-0,723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-0,989*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-1,759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a:effectLst/>
                        </a:rPr>
                        <a:t>-0,621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00" dirty="0">
                          <a:effectLst/>
                        </a:rPr>
                        <a:t>3,157***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0,077***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-0,25**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0,102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0,718***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8448">
                <a:tc vMerge="1">
                  <a:txBody>
                    <a:bodyPr/>
                    <a:lstStyle/>
                    <a:p>
                      <a:endParaRPr lang="en-US"/>
                    </a:p>
                  </a:txBody>
                  <a:tcPr/>
                </a:tc>
                <a:tc rowSpan="2">
                  <a:txBody>
                    <a:bodyPr/>
                    <a:lstStyle/>
                    <a:p>
                      <a:pPr marL="0" marR="0" algn="ctr">
                        <a:lnSpc>
                          <a:spcPct val="107000"/>
                        </a:lnSpc>
                        <a:spcBef>
                          <a:spcPts val="0"/>
                        </a:spcBef>
                        <a:spcAft>
                          <a:spcPts val="0"/>
                        </a:spcAft>
                      </a:pPr>
                      <a:r>
                        <a:rPr lang="es-PE" sz="1000">
                          <a:effectLst/>
                        </a:rPr>
                        <a:t>Informal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PE" sz="1000">
                          <a:effectLst/>
                        </a:rPr>
                        <a:t>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-0,396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-2,118*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-1,292**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-0,741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-2,154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337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s-PE" sz="1000">
                          <a:effectLst/>
                        </a:rPr>
                        <a:t>Indirecto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0,097**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0,301***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-0,140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a:effectLst/>
                        </a:rPr>
                        <a:t>-0,309*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-0,308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ctr">
                        <a:lnSpc>
                          <a:spcPct val="107000"/>
                        </a:lnSpc>
                        <a:spcBef>
                          <a:spcPts val="0"/>
                        </a:spcBef>
                        <a:spcAft>
                          <a:spcPts val="0"/>
                        </a:spcAft>
                      </a:pPr>
                      <a:r>
                        <a:rPr lang="es-PE" sz="1050" dirty="0">
                          <a:effectLst/>
                        </a:rPr>
                        <a:t>0,467***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174188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Título"/>
          <p:cNvSpPr>
            <a:spLocks noGrp="1"/>
          </p:cNvSpPr>
          <p:nvPr>
            <p:ph type="title"/>
          </p:nvPr>
        </p:nvSpPr>
        <p:spPr>
          <a:xfrm>
            <a:off x="457200" y="548680"/>
            <a:ext cx="8229600" cy="638944"/>
          </a:xfrm>
        </p:spPr>
        <p:txBody>
          <a:bodyPr/>
          <a:lstStyle/>
          <a:p>
            <a:pPr algn="ctr"/>
            <a:r>
              <a:rPr lang="es-PE" sz="3600" b="1" dirty="0" smtClean="0">
                <a:latin typeface="Trebuchet MS" pitchFamily="34" charset="0"/>
              </a:rPr>
              <a:t>INDEX</a:t>
            </a:r>
          </a:p>
        </p:txBody>
      </p:sp>
      <p:sp>
        <p:nvSpPr>
          <p:cNvPr id="3080" name="2 Marcador de número de diapositiva"/>
          <p:cNvSpPr>
            <a:spLocks noGrp="1"/>
          </p:cNvSpPr>
          <p:nvPr>
            <p:ph type="sldNum" sz="quarter" idx="12"/>
          </p:nvPr>
        </p:nvSpPr>
        <p:spPr>
          <a:noFill/>
        </p:spPr>
        <p:txBody>
          <a:bodyPr/>
          <a:lstStyle/>
          <a:p>
            <a:fld id="{35230EF9-DA81-400D-9F14-C47B4FC9C687}" type="slidenum">
              <a:rPr lang="es-ES" smtClean="0">
                <a:solidFill>
                  <a:srgbClr val="666633"/>
                </a:solidFill>
              </a:rPr>
              <a:pPr/>
              <a:t>2</a:t>
            </a:fld>
            <a:endParaRPr lang="es-ES" dirty="0" smtClean="0">
              <a:solidFill>
                <a:srgbClr val="666633"/>
              </a:solidFill>
            </a:endParaRPr>
          </a:p>
        </p:txBody>
      </p:sp>
      <p:sp>
        <p:nvSpPr>
          <p:cNvPr id="3075"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6" name="Text Box 16">
            <a:hlinkClick r:id="rId5" action="ppaction://hlinksldjump"/>
          </p:cNvPr>
          <p:cNvSpPr txBox="1">
            <a:spLocks noChangeArrowheads="1"/>
          </p:cNvSpPr>
          <p:nvPr/>
        </p:nvSpPr>
        <p:spPr bwMode="auto">
          <a:xfrm>
            <a:off x="971624" y="2052137"/>
            <a:ext cx="7416726" cy="338554"/>
          </a:xfrm>
          <a:prstGeom prst="rect">
            <a:avLst/>
          </a:prstGeom>
          <a:noFill/>
          <a:ln w="19050">
            <a:solidFill>
              <a:schemeClr val="bg2">
                <a:lumMod val="90000"/>
                <a:alpha val="83000"/>
              </a:schemeClr>
            </a:solidFill>
            <a:miter lim="800000"/>
            <a:headEnd/>
            <a:tailEnd/>
          </a:ln>
          <a:effectLst/>
          <a:extLst/>
        </p:spPr>
        <p:txBody>
          <a:bodyPr wrap="square">
            <a:spAutoFit/>
          </a:bodyPr>
          <a:lstStyle>
            <a:lvl1pPr marL="342900" indent="-342900"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algn="ctr" eaLnBrk="0" fontAlgn="base" hangingPunct="0">
              <a:spcBef>
                <a:spcPct val="50000"/>
              </a:spcBef>
              <a:spcAft>
                <a:spcPct val="0"/>
              </a:spcAft>
              <a:defRPr sz="2000" b="1">
                <a:solidFill>
                  <a:schemeClr val="bg1"/>
                </a:solidFill>
                <a:latin typeface="Arial" pitchFamily="34" charset="0"/>
              </a:defRPr>
            </a:lvl6pPr>
            <a:lvl7pPr marL="2971800" indent="-228600" algn="ctr" eaLnBrk="0" fontAlgn="base" hangingPunct="0">
              <a:spcBef>
                <a:spcPct val="50000"/>
              </a:spcBef>
              <a:spcAft>
                <a:spcPct val="0"/>
              </a:spcAft>
              <a:defRPr sz="2000" b="1">
                <a:solidFill>
                  <a:schemeClr val="bg1"/>
                </a:solidFill>
                <a:latin typeface="Arial" pitchFamily="34" charset="0"/>
              </a:defRPr>
            </a:lvl7pPr>
            <a:lvl8pPr marL="3429000" indent="-228600" algn="ctr" eaLnBrk="0" fontAlgn="base" hangingPunct="0">
              <a:spcBef>
                <a:spcPct val="50000"/>
              </a:spcBef>
              <a:spcAft>
                <a:spcPct val="0"/>
              </a:spcAft>
              <a:defRPr sz="2000" b="1">
                <a:solidFill>
                  <a:schemeClr val="bg1"/>
                </a:solidFill>
                <a:latin typeface="Arial" pitchFamily="34" charset="0"/>
              </a:defRPr>
            </a:lvl8pPr>
            <a:lvl9pPr marL="3886200" indent="-228600" algn="ctr" eaLnBrk="0" fontAlgn="base" hangingPunct="0">
              <a:spcBef>
                <a:spcPct val="50000"/>
              </a:spcBef>
              <a:spcAft>
                <a:spcPct val="0"/>
              </a:spcAft>
              <a:defRPr sz="2000" b="1">
                <a:solidFill>
                  <a:schemeClr val="bg1"/>
                </a:solidFill>
                <a:latin typeface="Arial" pitchFamily="34" charset="0"/>
              </a:defRPr>
            </a:lvl9pPr>
          </a:lstStyle>
          <a:p>
            <a:pPr marL="0" indent="0" eaLnBrk="1" hangingPunct="1">
              <a:defRPr/>
            </a:pPr>
            <a:r>
              <a:rPr lang="es-PE" sz="1600" dirty="0" smtClean="0">
                <a:solidFill>
                  <a:schemeClr val="tx2"/>
                </a:solidFill>
              </a:rPr>
              <a:t>2. </a:t>
            </a:r>
            <a:r>
              <a:rPr lang="en-US" sz="1600" dirty="0" smtClean="0">
                <a:solidFill>
                  <a:schemeClr val="tx2"/>
                </a:solidFill>
              </a:rPr>
              <a:t>Brief Research Methodology   </a:t>
            </a:r>
            <a:endParaRPr lang="en-US" sz="1600" dirty="0">
              <a:solidFill>
                <a:schemeClr val="tx2"/>
              </a:solidFill>
            </a:endParaRPr>
          </a:p>
        </p:txBody>
      </p:sp>
      <p:sp>
        <p:nvSpPr>
          <p:cNvPr id="7" name="Text Box 16">
            <a:hlinkClick r:id="rId6" action="ppaction://hlinksldjump"/>
          </p:cNvPr>
          <p:cNvSpPr txBox="1">
            <a:spLocks noChangeArrowheads="1"/>
          </p:cNvSpPr>
          <p:nvPr/>
        </p:nvSpPr>
        <p:spPr bwMode="auto">
          <a:xfrm>
            <a:off x="971550" y="2780928"/>
            <a:ext cx="7416800" cy="338554"/>
          </a:xfrm>
          <a:prstGeom prst="rect">
            <a:avLst/>
          </a:prstGeom>
          <a:noFill/>
          <a:ln w="19050">
            <a:solidFill>
              <a:schemeClr val="bg2">
                <a:lumMod val="90000"/>
                <a:alpha val="83000"/>
              </a:schemeClr>
            </a:solidFill>
            <a:miter lim="800000"/>
            <a:headEnd/>
            <a:tailEnd/>
          </a:ln>
          <a:effectLst/>
          <a:extLst/>
        </p:spPr>
        <p:txBody>
          <a:bodyPr>
            <a:spAutoFit/>
          </a:bodyPr>
          <a:lstStyle>
            <a:lvl1pPr marL="342900" indent="-342900"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algn="ctr" eaLnBrk="0" fontAlgn="base" hangingPunct="0">
              <a:spcBef>
                <a:spcPct val="50000"/>
              </a:spcBef>
              <a:spcAft>
                <a:spcPct val="0"/>
              </a:spcAft>
              <a:defRPr sz="2000" b="1">
                <a:solidFill>
                  <a:schemeClr val="bg1"/>
                </a:solidFill>
                <a:latin typeface="Arial" pitchFamily="34" charset="0"/>
              </a:defRPr>
            </a:lvl6pPr>
            <a:lvl7pPr marL="2971800" indent="-228600" algn="ctr" eaLnBrk="0" fontAlgn="base" hangingPunct="0">
              <a:spcBef>
                <a:spcPct val="50000"/>
              </a:spcBef>
              <a:spcAft>
                <a:spcPct val="0"/>
              </a:spcAft>
              <a:defRPr sz="2000" b="1">
                <a:solidFill>
                  <a:schemeClr val="bg1"/>
                </a:solidFill>
                <a:latin typeface="Arial" pitchFamily="34" charset="0"/>
              </a:defRPr>
            </a:lvl7pPr>
            <a:lvl8pPr marL="3429000" indent="-228600" algn="ctr" eaLnBrk="0" fontAlgn="base" hangingPunct="0">
              <a:spcBef>
                <a:spcPct val="50000"/>
              </a:spcBef>
              <a:spcAft>
                <a:spcPct val="0"/>
              </a:spcAft>
              <a:defRPr sz="2000" b="1">
                <a:solidFill>
                  <a:schemeClr val="bg1"/>
                </a:solidFill>
                <a:latin typeface="Arial" pitchFamily="34" charset="0"/>
              </a:defRPr>
            </a:lvl8pPr>
            <a:lvl9pPr marL="3886200" indent="-228600" algn="ctr" eaLnBrk="0" fontAlgn="base" hangingPunct="0">
              <a:spcBef>
                <a:spcPct val="50000"/>
              </a:spcBef>
              <a:spcAft>
                <a:spcPct val="0"/>
              </a:spcAft>
              <a:defRPr sz="2000" b="1">
                <a:solidFill>
                  <a:schemeClr val="bg1"/>
                </a:solidFill>
                <a:latin typeface="Arial" pitchFamily="34" charset="0"/>
              </a:defRPr>
            </a:lvl9pPr>
          </a:lstStyle>
          <a:p>
            <a:pPr marL="0" indent="0" eaLnBrk="1" hangingPunct="1">
              <a:defRPr/>
            </a:pPr>
            <a:r>
              <a:rPr lang="es-PE" sz="1600" dirty="0" smtClean="0">
                <a:solidFill>
                  <a:schemeClr val="tx2"/>
                </a:solidFill>
              </a:rPr>
              <a:t>3.  </a:t>
            </a:r>
            <a:r>
              <a:rPr lang="en-US" sz="1600" dirty="0" smtClean="0">
                <a:solidFill>
                  <a:schemeClr val="tx2"/>
                </a:solidFill>
              </a:rPr>
              <a:t>Main Results</a:t>
            </a:r>
            <a:endParaRPr lang="en-US" sz="1600" dirty="0">
              <a:solidFill>
                <a:schemeClr val="tx2"/>
              </a:solidFill>
              <a:cs typeface="Arial" pitchFamily="34" charset="0"/>
            </a:endParaRPr>
          </a:p>
        </p:txBody>
      </p:sp>
      <p:sp>
        <p:nvSpPr>
          <p:cNvPr id="9" name="Text Box 16">
            <a:hlinkClick r:id="rId7" action="ppaction://hlinksldjump"/>
          </p:cNvPr>
          <p:cNvSpPr txBox="1">
            <a:spLocks noChangeArrowheads="1"/>
          </p:cNvSpPr>
          <p:nvPr/>
        </p:nvSpPr>
        <p:spPr bwMode="auto">
          <a:xfrm>
            <a:off x="971550" y="3378478"/>
            <a:ext cx="7416800" cy="338554"/>
          </a:xfrm>
          <a:prstGeom prst="rect">
            <a:avLst/>
          </a:prstGeom>
          <a:noFill/>
          <a:ln w="19050">
            <a:solidFill>
              <a:schemeClr val="bg2">
                <a:lumMod val="90000"/>
                <a:alpha val="83000"/>
              </a:schemeClr>
            </a:solidFill>
            <a:miter lim="800000"/>
            <a:headEnd/>
            <a:tailEnd/>
          </a:ln>
          <a:effectLst/>
          <a:extLst/>
        </p:spPr>
        <p:txBody>
          <a:bodyPr>
            <a:spAutoFit/>
          </a:bodyPr>
          <a:lstStyle>
            <a:lvl1pPr marL="342900" indent="-342900"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algn="ctr" eaLnBrk="0" fontAlgn="base" hangingPunct="0">
              <a:spcBef>
                <a:spcPct val="50000"/>
              </a:spcBef>
              <a:spcAft>
                <a:spcPct val="0"/>
              </a:spcAft>
              <a:defRPr sz="2000" b="1">
                <a:solidFill>
                  <a:schemeClr val="bg1"/>
                </a:solidFill>
                <a:latin typeface="Arial" pitchFamily="34" charset="0"/>
              </a:defRPr>
            </a:lvl6pPr>
            <a:lvl7pPr marL="2971800" indent="-228600" algn="ctr" eaLnBrk="0" fontAlgn="base" hangingPunct="0">
              <a:spcBef>
                <a:spcPct val="50000"/>
              </a:spcBef>
              <a:spcAft>
                <a:spcPct val="0"/>
              </a:spcAft>
              <a:defRPr sz="2000" b="1">
                <a:solidFill>
                  <a:schemeClr val="bg1"/>
                </a:solidFill>
                <a:latin typeface="Arial" pitchFamily="34" charset="0"/>
              </a:defRPr>
            </a:lvl7pPr>
            <a:lvl8pPr marL="3429000" indent="-228600" algn="ctr" eaLnBrk="0" fontAlgn="base" hangingPunct="0">
              <a:spcBef>
                <a:spcPct val="50000"/>
              </a:spcBef>
              <a:spcAft>
                <a:spcPct val="0"/>
              </a:spcAft>
              <a:defRPr sz="2000" b="1">
                <a:solidFill>
                  <a:schemeClr val="bg1"/>
                </a:solidFill>
                <a:latin typeface="Arial" pitchFamily="34" charset="0"/>
              </a:defRPr>
            </a:lvl8pPr>
            <a:lvl9pPr marL="3886200" indent="-228600" algn="ctr" eaLnBrk="0" fontAlgn="base" hangingPunct="0">
              <a:spcBef>
                <a:spcPct val="50000"/>
              </a:spcBef>
              <a:spcAft>
                <a:spcPct val="0"/>
              </a:spcAft>
              <a:defRPr sz="2000" b="1">
                <a:solidFill>
                  <a:schemeClr val="bg1"/>
                </a:solidFill>
                <a:latin typeface="Arial" pitchFamily="34" charset="0"/>
              </a:defRPr>
            </a:lvl9pPr>
          </a:lstStyle>
          <a:p>
            <a:pPr marL="0" indent="0" eaLnBrk="1" hangingPunct="1">
              <a:defRPr/>
            </a:pPr>
            <a:r>
              <a:rPr lang="es-PE" sz="1600" dirty="0">
                <a:solidFill>
                  <a:schemeClr val="tx2"/>
                </a:solidFill>
              </a:rPr>
              <a:t>4</a:t>
            </a:r>
            <a:r>
              <a:rPr lang="es-PE" sz="1600" dirty="0" smtClean="0">
                <a:solidFill>
                  <a:schemeClr val="tx2"/>
                </a:solidFill>
              </a:rPr>
              <a:t>. </a:t>
            </a:r>
            <a:r>
              <a:rPr lang="en-US" sz="1600" dirty="0" smtClean="0">
                <a:solidFill>
                  <a:schemeClr val="tx2"/>
                </a:solidFill>
              </a:rPr>
              <a:t>Lessons for LAC</a:t>
            </a:r>
            <a:endParaRPr lang="en-US" sz="1600" dirty="0">
              <a:solidFill>
                <a:schemeClr val="tx2"/>
              </a:solidFill>
            </a:endParaRPr>
          </a:p>
        </p:txBody>
      </p:sp>
      <p:sp>
        <p:nvSpPr>
          <p:cNvPr id="11" name="Text Box 16">
            <a:hlinkClick r:id="rId8" action="ppaction://hlinksldjump"/>
          </p:cNvPr>
          <p:cNvSpPr txBox="1">
            <a:spLocks noChangeArrowheads="1"/>
          </p:cNvSpPr>
          <p:nvPr/>
        </p:nvSpPr>
        <p:spPr bwMode="auto">
          <a:xfrm>
            <a:off x="971624" y="1332057"/>
            <a:ext cx="7416800" cy="338554"/>
          </a:xfrm>
          <a:prstGeom prst="rect">
            <a:avLst/>
          </a:prstGeom>
          <a:noFill/>
          <a:ln w="19050">
            <a:solidFill>
              <a:schemeClr val="bg2">
                <a:lumMod val="90000"/>
                <a:alpha val="83000"/>
              </a:schemeClr>
            </a:solidFill>
            <a:miter lim="800000"/>
            <a:headEnd/>
            <a:tailEnd/>
          </a:ln>
          <a:effectLst/>
          <a:extLst/>
        </p:spPr>
        <p:txBody>
          <a:bodyPr>
            <a:spAutoFit/>
          </a:bodyPr>
          <a:lstStyle>
            <a:lvl1pPr marL="342900" indent="-342900"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algn="ctr" eaLnBrk="0" fontAlgn="base" hangingPunct="0">
              <a:spcBef>
                <a:spcPct val="50000"/>
              </a:spcBef>
              <a:spcAft>
                <a:spcPct val="0"/>
              </a:spcAft>
              <a:defRPr sz="2000" b="1">
                <a:solidFill>
                  <a:schemeClr val="bg1"/>
                </a:solidFill>
                <a:latin typeface="Arial" pitchFamily="34" charset="0"/>
              </a:defRPr>
            </a:lvl6pPr>
            <a:lvl7pPr marL="2971800" indent="-228600" algn="ctr" eaLnBrk="0" fontAlgn="base" hangingPunct="0">
              <a:spcBef>
                <a:spcPct val="50000"/>
              </a:spcBef>
              <a:spcAft>
                <a:spcPct val="0"/>
              </a:spcAft>
              <a:defRPr sz="2000" b="1">
                <a:solidFill>
                  <a:schemeClr val="bg1"/>
                </a:solidFill>
                <a:latin typeface="Arial" pitchFamily="34" charset="0"/>
              </a:defRPr>
            </a:lvl7pPr>
            <a:lvl8pPr marL="3429000" indent="-228600" algn="ctr" eaLnBrk="0" fontAlgn="base" hangingPunct="0">
              <a:spcBef>
                <a:spcPct val="50000"/>
              </a:spcBef>
              <a:spcAft>
                <a:spcPct val="0"/>
              </a:spcAft>
              <a:defRPr sz="2000" b="1">
                <a:solidFill>
                  <a:schemeClr val="bg1"/>
                </a:solidFill>
                <a:latin typeface="Arial" pitchFamily="34" charset="0"/>
              </a:defRPr>
            </a:lvl8pPr>
            <a:lvl9pPr marL="3886200" indent="-228600" algn="ctr" eaLnBrk="0" fontAlgn="base" hangingPunct="0">
              <a:spcBef>
                <a:spcPct val="50000"/>
              </a:spcBef>
              <a:spcAft>
                <a:spcPct val="0"/>
              </a:spcAft>
              <a:defRPr sz="2000" b="1">
                <a:solidFill>
                  <a:schemeClr val="bg1"/>
                </a:solidFill>
                <a:latin typeface="Arial" pitchFamily="34" charset="0"/>
              </a:defRPr>
            </a:lvl9pPr>
          </a:lstStyle>
          <a:p>
            <a:pPr marL="0" indent="0" eaLnBrk="1" hangingPunct="1">
              <a:defRPr/>
            </a:pPr>
            <a:r>
              <a:rPr lang="es-PE" sz="1600" dirty="0" smtClean="0">
                <a:solidFill>
                  <a:schemeClr val="tx2"/>
                </a:solidFill>
              </a:rPr>
              <a:t>1. </a:t>
            </a:r>
            <a:r>
              <a:rPr lang="en-US" sz="1600" dirty="0" smtClean="0">
                <a:solidFill>
                  <a:schemeClr val="tx2"/>
                </a:solidFill>
              </a:rPr>
              <a:t>Research Objectives   </a:t>
            </a:r>
            <a:endParaRPr lang="en-US" sz="1600" dirty="0">
              <a:solidFill>
                <a:schemeClr val="tx2"/>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2111" r:id="rId9" imgW="2561905" imgH="2467319" progId="MSPhotoEd.3">
                  <p:embed/>
                </p:oleObj>
              </mc:Choice>
              <mc:Fallback>
                <p:oleObj r:id="rId9" imgW="2561905" imgH="2467319" progId="MSPhotoEd.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6">
            <a:hlinkClick r:id="rId11" action="ppaction://hlinksldjump"/>
          </p:cNvPr>
          <p:cNvSpPr txBox="1">
            <a:spLocks noChangeArrowheads="1"/>
          </p:cNvSpPr>
          <p:nvPr/>
        </p:nvSpPr>
        <p:spPr bwMode="auto">
          <a:xfrm>
            <a:off x="971600" y="4140369"/>
            <a:ext cx="7416800" cy="338554"/>
          </a:xfrm>
          <a:prstGeom prst="rect">
            <a:avLst/>
          </a:prstGeom>
          <a:noFill/>
          <a:ln w="19050">
            <a:solidFill>
              <a:schemeClr val="bg2">
                <a:lumMod val="90000"/>
                <a:alpha val="83000"/>
              </a:schemeClr>
            </a:solidFill>
            <a:miter lim="800000"/>
            <a:headEnd/>
            <a:tailEnd/>
          </a:ln>
          <a:effectLst/>
          <a:extLst/>
        </p:spPr>
        <p:txBody>
          <a:bodyPr>
            <a:spAutoFit/>
          </a:bodyPr>
          <a:lstStyle>
            <a:lvl1pPr marL="342900" indent="-342900" eaLnBrk="0" hangingPunct="0">
              <a:defRPr sz="2000" b="1">
                <a:solidFill>
                  <a:schemeClr val="bg1"/>
                </a:solidFill>
                <a:latin typeface="Arial" pitchFamily="34" charset="0"/>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algn="ctr" eaLnBrk="0" fontAlgn="base" hangingPunct="0">
              <a:spcBef>
                <a:spcPct val="50000"/>
              </a:spcBef>
              <a:spcAft>
                <a:spcPct val="0"/>
              </a:spcAft>
              <a:defRPr sz="2000" b="1">
                <a:solidFill>
                  <a:schemeClr val="bg1"/>
                </a:solidFill>
                <a:latin typeface="Arial" pitchFamily="34" charset="0"/>
              </a:defRPr>
            </a:lvl6pPr>
            <a:lvl7pPr marL="2971800" indent="-228600" algn="ctr" eaLnBrk="0" fontAlgn="base" hangingPunct="0">
              <a:spcBef>
                <a:spcPct val="50000"/>
              </a:spcBef>
              <a:spcAft>
                <a:spcPct val="0"/>
              </a:spcAft>
              <a:defRPr sz="2000" b="1">
                <a:solidFill>
                  <a:schemeClr val="bg1"/>
                </a:solidFill>
                <a:latin typeface="Arial" pitchFamily="34" charset="0"/>
              </a:defRPr>
            </a:lvl7pPr>
            <a:lvl8pPr marL="3429000" indent="-228600" algn="ctr" eaLnBrk="0" fontAlgn="base" hangingPunct="0">
              <a:spcBef>
                <a:spcPct val="50000"/>
              </a:spcBef>
              <a:spcAft>
                <a:spcPct val="0"/>
              </a:spcAft>
              <a:defRPr sz="2000" b="1">
                <a:solidFill>
                  <a:schemeClr val="bg1"/>
                </a:solidFill>
                <a:latin typeface="Arial" pitchFamily="34" charset="0"/>
              </a:defRPr>
            </a:lvl8pPr>
            <a:lvl9pPr marL="3886200" indent="-228600" algn="ctr" eaLnBrk="0" fontAlgn="base" hangingPunct="0">
              <a:spcBef>
                <a:spcPct val="50000"/>
              </a:spcBef>
              <a:spcAft>
                <a:spcPct val="0"/>
              </a:spcAft>
              <a:defRPr sz="2000" b="1">
                <a:solidFill>
                  <a:schemeClr val="bg1"/>
                </a:solidFill>
                <a:latin typeface="Arial" pitchFamily="34" charset="0"/>
              </a:defRPr>
            </a:lvl9pPr>
          </a:lstStyle>
          <a:p>
            <a:pPr marL="0" indent="0" eaLnBrk="1" hangingPunct="1">
              <a:defRPr/>
            </a:pPr>
            <a:r>
              <a:rPr lang="es-PE" sz="1600" dirty="0">
                <a:solidFill>
                  <a:schemeClr val="tx2"/>
                </a:solidFill>
              </a:rPr>
              <a:t>5. </a:t>
            </a:r>
            <a:r>
              <a:rPr lang="en-US" sz="1600" dirty="0" smtClean="0">
                <a:solidFill>
                  <a:schemeClr val="tx2"/>
                </a:solidFill>
              </a:rPr>
              <a:t>Policy Recommendations and Research Agenda </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3021981" cy="461665"/>
          </a:xfrm>
          <a:prstGeom prst="rect">
            <a:avLst/>
          </a:prstGeom>
          <a:noFill/>
          <a:ln w="9525">
            <a:noFill/>
            <a:miter lim="800000"/>
            <a:headEnd/>
            <a:tailEnd/>
          </a:ln>
        </p:spPr>
        <p:txBody>
          <a:bodyPr wrap="none">
            <a:spAutoFit/>
          </a:bodyPr>
          <a:lstStyle/>
          <a:p>
            <a:r>
              <a:rPr lang="es-PE" b="1" dirty="0" smtClean="0">
                <a:solidFill>
                  <a:schemeClr val="tx2"/>
                </a:solidFill>
              </a:rPr>
              <a:t>3. </a:t>
            </a:r>
            <a:r>
              <a:rPr lang="en-US" b="1" dirty="0" smtClean="0">
                <a:solidFill>
                  <a:schemeClr val="tx2"/>
                </a:solidFill>
              </a:rPr>
              <a:t>Main Results -O2</a:t>
            </a:r>
            <a:endParaRPr lang="en-US"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908720"/>
                <a:ext cx="7993063" cy="5016245"/>
              </a:xfrm>
              <a:prstGeom prst="rect">
                <a:avLst/>
              </a:prstGeom>
              <a:noFill/>
              <a:ln w="9525">
                <a:noFill/>
                <a:miter lim="800000"/>
                <a:headEnd/>
                <a:tailEnd/>
              </a:ln>
            </p:spPr>
            <p:txBody>
              <a:bodyPr>
                <a:spAutoFit/>
              </a:bodyPr>
              <a:lstStyle/>
              <a:p>
                <a:r>
                  <a:rPr lang="en-US" sz="2000" dirty="0" smtClean="0"/>
                  <a:t>Note that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𝜌</m:t>
                            </m:r>
                          </m:e>
                          <m:sub>
                            <m:r>
                              <a:rPr lang="en-US" sz="2000" i="1">
                                <a:latin typeface="Cambria Math" panose="02040503050406030204" pitchFamily="18" charset="0"/>
                              </a:rPr>
                              <m:t>𝑗</m:t>
                            </m:r>
                          </m:sub>
                        </m:sSub>
                        <m:r>
                          <a:rPr lang="en-US" sz="2000" i="1">
                            <a:latin typeface="Cambria Math" panose="02040503050406030204" pitchFamily="18" charset="0"/>
                          </a:rPr>
                          <m:t>𝑊</m:t>
                        </m:r>
                        <m:r>
                          <a:rPr lang="en-US" sz="2000" i="1">
                            <a:latin typeface="Cambria Math" panose="02040503050406030204" pitchFamily="18" charset="0"/>
                          </a:rPr>
                          <m:t>)</m:t>
                        </m:r>
                      </m:e>
                      <m:sup>
                        <m:r>
                          <a:rPr lang="en-US" sz="2000" i="1">
                            <a:latin typeface="Cambria Math" panose="02040503050406030204" pitchFamily="18" charset="0"/>
                          </a:rPr>
                          <m:t>−1</m:t>
                        </m:r>
                      </m:sup>
                    </m:sSup>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i="1">
                            <a:latin typeface="Cambria Math" panose="02040503050406030204" pitchFamily="18" charset="0"/>
                          </a:rPr>
                          <m:t>𝑗𝑘</m:t>
                        </m:r>
                      </m:sub>
                    </m:sSub>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r>
                      <a:rPr lang="en-US" sz="2000" i="1">
                        <a:latin typeface="Cambria Math" panose="02040503050406030204" pitchFamily="18" charset="0"/>
                      </a:rPr>
                      <m:t>𝑊</m:t>
                    </m:r>
                    <m:r>
                      <a:rPr lang="es-E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𝑗𝑘</m:t>
                        </m:r>
                      </m:sub>
                    </m:sSub>
                    <m:r>
                      <a:rPr lang="en-US" sz="2000" i="1">
                        <a:latin typeface="Cambria Math" panose="02040503050406030204" pitchFamily="18" charset="0"/>
                      </a:rPr>
                      <m:t>)</m:t>
                    </m:r>
                  </m:oMath>
                </a14:m>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i="1">
                            <a:latin typeface="Cambria Math" panose="02040503050406030204" pitchFamily="18" charset="0"/>
                          </a:rPr>
                          <m:t>𝑗𝑘</m:t>
                        </m:r>
                      </m:sub>
                    </m:sSub>
                  </m:oMath>
                </a14:m>
                <a:r>
                  <a:rPr lang="en-US" sz="2000" dirty="0" smtClean="0"/>
                  <a:t> is the direct effect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𝜃</m:t>
                        </m:r>
                      </m:e>
                      <m:sub>
                        <m:r>
                          <a:rPr lang="en-US" sz="2000" i="1">
                            <a:latin typeface="Cambria Math" panose="02040503050406030204" pitchFamily="18" charset="0"/>
                          </a:rPr>
                          <m:t>𝑗𝑘</m:t>
                        </m:r>
                      </m:sub>
                    </m:sSub>
                  </m:oMath>
                </a14:m>
                <a:r>
                  <a:rPr lang="en-US" sz="2000" dirty="0" smtClean="0"/>
                  <a:t> is the indirect effect or spatial effect. Th</a:t>
                </a:r>
                <a:r>
                  <a:rPr lang="en-US" sz="2000" dirty="0" smtClean="0"/>
                  <a:t>e main results are:</a:t>
                </a:r>
              </a:p>
              <a:p>
                <a:endParaRPr lang="en-US" sz="2000" dirty="0"/>
              </a:p>
              <a:p>
                <a:r>
                  <a:rPr lang="en-US" sz="2000" dirty="0" err="1" smtClean="0"/>
                  <a:t>i</a:t>
                </a:r>
                <a:r>
                  <a:rPr lang="en-US" sz="2000" dirty="0" smtClean="0"/>
                  <a:t>) In general, the indirect spatial effects of employment in mining centers on primary, secondary and tertiary employment are statistically significative not so for the direct effects (particularly in secondary and tertiary employment shares);</a:t>
                </a:r>
              </a:p>
              <a:p>
                <a:endParaRPr lang="en-US" sz="2000" dirty="0" smtClean="0"/>
              </a:p>
              <a:p>
                <a:r>
                  <a:rPr lang="en-US" sz="2000" dirty="0" smtClean="0"/>
                  <a:t>ii) The indirect effects on primary and tertiary informal employment shares are higher than the respective formal employment shares;</a:t>
                </a:r>
              </a:p>
              <a:p>
                <a:endParaRPr lang="en-US" sz="2000" dirty="0"/>
              </a:p>
              <a:p>
                <a:r>
                  <a:rPr lang="en-US" sz="2000" dirty="0" smtClean="0"/>
                  <a:t>iii) Primary and secondary employment shares are reduced when employment share in the mining sector increases. Contrarily, tertiary employment shares increases when employment share in the mining centers increases.   </a:t>
                </a:r>
                <a:r>
                  <a:rPr lang="en-US" sz="2000" dirty="0" smtClean="0"/>
                  <a:t> </a:t>
                </a:r>
                <a:endParaRPr lang="en-US" sz="1800" dirty="0"/>
              </a:p>
              <a:p>
                <a:pPr algn="just"/>
                <a:r>
                  <a:rPr lang="es-ES" sz="1800" dirty="0" smtClean="0"/>
                  <a:t> </a:t>
                </a:r>
                <a:endParaRPr lang="es-PE" sz="18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908720"/>
                <a:ext cx="7993063" cy="5016245"/>
              </a:xfrm>
              <a:prstGeom prst="rect">
                <a:avLst/>
              </a:prstGeom>
              <a:blipFill rotWithShape="0">
                <a:blip r:embed="rId3"/>
                <a:stretch>
                  <a:fillRect l="-839" t="-486" r="-458"/>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20</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4284"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1979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806896" y="476672"/>
            <a:ext cx="8229600" cy="432049"/>
          </a:xfrm>
          <a:prstGeom prst="rect">
            <a:avLst/>
          </a:prstGeom>
          <a:noFill/>
          <a:ln w="9525">
            <a:noFill/>
            <a:miter lim="800000"/>
            <a:headEnd/>
            <a:tailEnd/>
          </a:ln>
        </p:spPr>
        <p:txBody>
          <a:bodyPr/>
          <a:lstStyle/>
          <a:p>
            <a:pPr eaLnBrk="0" hangingPunct="0"/>
            <a:r>
              <a:rPr lang="es-PE" b="1" dirty="0" smtClean="0">
                <a:solidFill>
                  <a:schemeClr val="tx2"/>
                </a:solidFill>
              </a:rPr>
              <a:t>4. </a:t>
            </a:r>
            <a:r>
              <a:rPr lang="en-US" b="1" dirty="0" smtClean="0">
                <a:solidFill>
                  <a:schemeClr val="tx2"/>
                </a:solidFill>
              </a:rPr>
              <a:t>Lessons for LAC</a:t>
            </a:r>
          </a:p>
          <a:p>
            <a:pPr eaLnBrk="0" hangingPunct="0"/>
            <a:endParaRPr lang="es-PE" b="1" dirty="0">
              <a:solidFill>
                <a:schemeClr val="tx2"/>
              </a:solidFill>
            </a:endParaRPr>
          </a:p>
          <a:p>
            <a:pPr eaLnBrk="0" hangingPunct="0"/>
            <a:endParaRPr lang="es-PE" b="1" dirty="0" smtClean="0">
              <a:solidFill>
                <a:schemeClr val="tx2"/>
              </a:solidFill>
            </a:endParaRPr>
          </a:p>
          <a:p>
            <a:pPr eaLnBrk="0" hangingPunct="0"/>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21</a:t>
            </a:fld>
            <a:endParaRPr lang="es-ES" dirty="0" smtClean="0">
              <a:solidFill>
                <a:srgbClr val="666633"/>
              </a:solidFill>
            </a:endParaRPr>
          </a:p>
        </p:txBody>
      </p:sp>
      <p:sp>
        <p:nvSpPr>
          <p:cNvPr id="2" name="Rectángulo 1"/>
          <p:cNvSpPr/>
          <p:nvPr/>
        </p:nvSpPr>
        <p:spPr>
          <a:xfrm>
            <a:off x="457200" y="1124744"/>
            <a:ext cx="7787208" cy="4893647"/>
          </a:xfrm>
          <a:prstGeom prst="rect">
            <a:avLst/>
          </a:prstGeom>
        </p:spPr>
        <p:txBody>
          <a:bodyPr wrap="square">
            <a:spAutoFit/>
          </a:bodyPr>
          <a:lstStyle/>
          <a:p>
            <a:r>
              <a:rPr lang="en-US" dirty="0" err="1" smtClean="0"/>
              <a:t>i</a:t>
            </a:r>
            <a:r>
              <a:rPr lang="en-US" dirty="0" smtClean="0"/>
              <a:t>) The size of the employment and output multiplier</a:t>
            </a:r>
            <a:r>
              <a:rPr lang="en-US" dirty="0" smtClean="0"/>
              <a:t>s in extractive industries depend upon the range and magnitude of the forward and backward linkages of the main products of these industries with the rest of sectors. Lower linkages lower multipliers</a:t>
            </a:r>
            <a:r>
              <a:rPr lang="en-US" dirty="0" smtClean="0"/>
              <a:t>;</a:t>
            </a:r>
          </a:p>
          <a:p>
            <a:endParaRPr lang="en-US" dirty="0" smtClean="0"/>
          </a:p>
          <a:p>
            <a:r>
              <a:rPr lang="en-US" dirty="0" smtClean="0"/>
              <a:t>ii) The spatial and geographic </a:t>
            </a:r>
            <a:r>
              <a:rPr lang="en-US" dirty="0" smtClean="0"/>
              <a:t>(long run) effects of employment generation in the mining sector will depend upon of the size of the informal activities around these centers. For economies such as Peru, with high share of labor force employed in informal activities (75% of the labor force in Peru is informal), the indirect effects are higher for informal tertiary sectors.</a:t>
            </a:r>
            <a:endParaRPr lang="en-US" dirty="0" smtClean="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0987"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68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806896" y="476672"/>
            <a:ext cx="8229600" cy="432049"/>
          </a:xfrm>
          <a:prstGeom prst="rect">
            <a:avLst/>
          </a:prstGeom>
          <a:noFill/>
          <a:ln w="9525">
            <a:noFill/>
            <a:miter lim="800000"/>
            <a:headEnd/>
            <a:tailEnd/>
          </a:ln>
        </p:spPr>
        <p:txBody>
          <a:bodyPr/>
          <a:lstStyle/>
          <a:p>
            <a:pPr eaLnBrk="0" hangingPunct="0"/>
            <a:r>
              <a:rPr lang="es-PE" b="1" dirty="0" smtClean="0">
                <a:solidFill>
                  <a:schemeClr val="tx2"/>
                </a:solidFill>
              </a:rPr>
              <a:t>4. </a:t>
            </a:r>
            <a:r>
              <a:rPr lang="en-US" b="1" dirty="0" smtClean="0">
                <a:solidFill>
                  <a:schemeClr val="tx2"/>
                </a:solidFill>
              </a:rPr>
              <a:t>Lessons for LAC</a:t>
            </a:r>
          </a:p>
          <a:p>
            <a:pPr eaLnBrk="0" hangingPunct="0"/>
            <a:endParaRPr lang="es-PE" b="1" dirty="0">
              <a:solidFill>
                <a:schemeClr val="tx2"/>
              </a:solidFill>
            </a:endParaRPr>
          </a:p>
          <a:p>
            <a:pPr eaLnBrk="0" hangingPunct="0"/>
            <a:endParaRPr lang="es-PE" b="1" dirty="0" smtClean="0">
              <a:solidFill>
                <a:schemeClr val="tx2"/>
              </a:solidFill>
            </a:endParaRPr>
          </a:p>
          <a:p>
            <a:pPr eaLnBrk="0" hangingPunct="0"/>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22</a:t>
            </a:fld>
            <a:endParaRPr lang="es-ES" dirty="0" smtClean="0">
              <a:solidFill>
                <a:srgbClr val="666633"/>
              </a:solidFill>
            </a:endParaRPr>
          </a:p>
        </p:txBody>
      </p:sp>
      <p:sp>
        <p:nvSpPr>
          <p:cNvPr id="2" name="Rectángulo 1"/>
          <p:cNvSpPr/>
          <p:nvPr/>
        </p:nvSpPr>
        <p:spPr>
          <a:xfrm>
            <a:off x="457200" y="1124744"/>
            <a:ext cx="7787208" cy="2677656"/>
          </a:xfrm>
          <a:prstGeom prst="rect">
            <a:avLst/>
          </a:prstGeom>
        </p:spPr>
        <p:txBody>
          <a:bodyPr wrap="square">
            <a:spAutoFit/>
          </a:bodyPr>
          <a:lstStyle/>
          <a:p>
            <a:r>
              <a:rPr lang="en-US" dirty="0" smtClean="0"/>
              <a:t>iii) Structural change </a:t>
            </a:r>
            <a:r>
              <a:rPr lang="en-US" dirty="0" smtClean="0"/>
              <a:t>is negative when resources reallocation effects shifts from high to low productivity sectors. This is the case for Peru, when international prices of the main mining products decreases and employment shares in the mining centers decreases labor force from mining reallocate to primary and secondary sectors with lower labor productivities.</a:t>
            </a:r>
            <a:endParaRPr lang="en-US" dirty="0" smtClean="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5307"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8815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p:cNvSpPr txBox="1">
            <a:spLocks/>
          </p:cNvSpPr>
          <p:nvPr/>
        </p:nvSpPr>
        <p:spPr bwMode="auto">
          <a:xfrm>
            <a:off x="806896" y="404664"/>
            <a:ext cx="8229600" cy="432049"/>
          </a:xfrm>
          <a:prstGeom prst="rect">
            <a:avLst/>
          </a:prstGeom>
          <a:noFill/>
          <a:ln w="9525">
            <a:noFill/>
            <a:miter lim="800000"/>
            <a:headEnd/>
            <a:tailEnd/>
          </a:ln>
        </p:spPr>
        <p:txBody>
          <a:bodyPr/>
          <a:lstStyle/>
          <a:p>
            <a:pPr eaLnBrk="0" hangingPunct="0"/>
            <a:r>
              <a:rPr lang="es-PE" b="1" dirty="0">
                <a:solidFill>
                  <a:schemeClr val="tx2"/>
                </a:solidFill>
              </a:rPr>
              <a:t>5</a:t>
            </a:r>
            <a:r>
              <a:rPr lang="es-PE" b="1" dirty="0" smtClean="0">
                <a:solidFill>
                  <a:schemeClr val="tx2"/>
                </a:solidFill>
              </a:rPr>
              <a:t>. </a:t>
            </a:r>
            <a:r>
              <a:rPr lang="en-US" b="1" dirty="0" smtClean="0">
                <a:solidFill>
                  <a:schemeClr val="tx2"/>
                </a:solidFill>
              </a:rPr>
              <a:t>Policy Recommendation and Research Agenda</a:t>
            </a:r>
          </a:p>
          <a:p>
            <a:pPr eaLnBrk="0" hangingPunct="0"/>
            <a:endParaRPr lang="es-PE" b="1" dirty="0">
              <a:solidFill>
                <a:schemeClr val="tx2"/>
              </a:solidFill>
            </a:endParaRPr>
          </a:p>
          <a:p>
            <a:pPr eaLnBrk="0" hangingPunct="0"/>
            <a:endParaRPr lang="es-PE" b="1" dirty="0" smtClean="0">
              <a:solidFill>
                <a:schemeClr val="tx2"/>
              </a:solidFill>
            </a:endParaRPr>
          </a:p>
          <a:p>
            <a:pPr eaLnBrk="0" hangingPunct="0"/>
            <a:endParaRPr lang="es-PE" b="1" dirty="0">
              <a:solidFill>
                <a:schemeClr val="tx2"/>
              </a:solidFill>
            </a:endParaRPr>
          </a:p>
        </p:txBody>
      </p:sp>
      <p:sp>
        <p:nvSpPr>
          <p:cNvPr id="12291"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12293" name="1 Marcador de número de diapositiva"/>
          <p:cNvSpPr>
            <a:spLocks noGrp="1"/>
          </p:cNvSpPr>
          <p:nvPr>
            <p:ph type="sldNum" sz="quarter" idx="12"/>
          </p:nvPr>
        </p:nvSpPr>
        <p:spPr>
          <a:noFill/>
        </p:spPr>
        <p:txBody>
          <a:bodyPr/>
          <a:lstStyle/>
          <a:p>
            <a:fld id="{8158FFF5-8A4E-485C-BC1F-01725BF70232}" type="slidenum">
              <a:rPr lang="es-ES" smtClean="0">
                <a:solidFill>
                  <a:srgbClr val="666633"/>
                </a:solidFill>
              </a:rPr>
              <a:pPr/>
              <a:t>23</a:t>
            </a:fld>
            <a:endParaRPr lang="es-ES" dirty="0" smtClean="0">
              <a:solidFill>
                <a:srgbClr val="666633"/>
              </a:solidFill>
            </a:endParaRPr>
          </a:p>
        </p:txBody>
      </p:sp>
      <p:sp>
        <p:nvSpPr>
          <p:cNvPr id="2" name="Rectángulo 1"/>
          <p:cNvSpPr/>
          <p:nvPr/>
        </p:nvSpPr>
        <p:spPr>
          <a:xfrm>
            <a:off x="601216" y="908720"/>
            <a:ext cx="7787208" cy="5632311"/>
          </a:xfrm>
          <a:prstGeom prst="rect">
            <a:avLst/>
          </a:prstGeom>
        </p:spPr>
        <p:txBody>
          <a:bodyPr wrap="square">
            <a:spAutoFit/>
          </a:bodyPr>
          <a:lstStyle/>
          <a:p>
            <a:r>
              <a:rPr lang="en-US" dirty="0" err="1" smtClean="0"/>
              <a:t>i</a:t>
            </a:r>
            <a:r>
              <a:rPr lang="en-US" dirty="0" smtClean="0"/>
              <a:t>) Linkages between extractive and the rest of industries need to be promoted either by processing mining commodities or joining to global chains value </a:t>
            </a:r>
            <a:r>
              <a:rPr lang="en-US" dirty="0" smtClean="0"/>
              <a:t>under fair institutional markets; </a:t>
            </a:r>
          </a:p>
          <a:p>
            <a:r>
              <a:rPr lang="en-US" b="1" dirty="0" smtClean="0"/>
              <a:t>As a research agenda</a:t>
            </a:r>
            <a:r>
              <a:rPr lang="en-US" dirty="0" smtClean="0"/>
              <a:t>:</a:t>
            </a:r>
          </a:p>
          <a:p>
            <a:r>
              <a:rPr lang="en-US" dirty="0" err="1" smtClean="0"/>
              <a:t>i</a:t>
            </a:r>
            <a:r>
              <a:rPr lang="en-US" dirty="0" smtClean="0"/>
              <a:t>) Studies are needed to investigate the role of  STI and TIC sectors in extractive industries, particularly how to promote their linkages;</a:t>
            </a:r>
          </a:p>
          <a:p>
            <a:r>
              <a:rPr lang="en-US" dirty="0" smtClean="0"/>
              <a:t>ii) To investigate the role of (formal and informal) small and microenterprises in the extractive industries particularly in external crisis periods;</a:t>
            </a:r>
          </a:p>
          <a:p>
            <a:r>
              <a:rPr lang="en-US" dirty="0" smtClean="0"/>
              <a:t>iii) If income effects increase the induced impacts of multipliers, studies on the legal framework of the transfer revenues of extractive industries and its effects upon sectors and local areas are needed.</a:t>
            </a:r>
            <a:endParaRPr lang="en-US" dirty="0" smtClean="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56330"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535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Título"/>
          <p:cNvSpPr txBox="1">
            <a:spLocks/>
          </p:cNvSpPr>
          <p:nvPr/>
        </p:nvSpPr>
        <p:spPr bwMode="auto">
          <a:xfrm>
            <a:off x="457200" y="2141984"/>
            <a:ext cx="8229600" cy="1143000"/>
          </a:xfrm>
          <a:prstGeom prst="rect">
            <a:avLst/>
          </a:prstGeom>
          <a:noFill/>
          <a:ln w="9525">
            <a:noFill/>
            <a:miter lim="800000"/>
            <a:headEnd/>
            <a:tailEnd/>
          </a:ln>
        </p:spPr>
        <p:txBody>
          <a:bodyPr/>
          <a:lstStyle/>
          <a:p>
            <a:pPr eaLnBrk="0" hangingPunct="0"/>
            <a:endParaRPr lang="es-PE" b="1" dirty="0">
              <a:solidFill>
                <a:schemeClr val="tx2"/>
              </a:solidFill>
            </a:endParaRPr>
          </a:p>
          <a:p>
            <a:pPr algn="ctr" eaLnBrk="0" hangingPunct="0"/>
            <a:r>
              <a:rPr lang="es-PE" sz="3600" b="1" dirty="0">
                <a:solidFill>
                  <a:schemeClr val="tx2"/>
                </a:solidFill>
              </a:rPr>
              <a:t>MUCHAS GRACIAS…..</a:t>
            </a:r>
          </a:p>
        </p:txBody>
      </p:sp>
      <p:sp>
        <p:nvSpPr>
          <p:cNvPr id="14339"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graphicFrame>
        <p:nvGraphicFramePr>
          <p:cNvPr id="2" name="1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34842"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16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832326" y="620713"/>
            <a:ext cx="3845925" cy="461665"/>
          </a:xfrm>
          <a:prstGeom prst="rect">
            <a:avLst/>
          </a:prstGeom>
          <a:noFill/>
          <a:ln w="9525">
            <a:noFill/>
            <a:miter lim="800000"/>
            <a:headEnd/>
            <a:tailEnd/>
          </a:ln>
        </p:spPr>
        <p:txBody>
          <a:bodyPr wrap="none">
            <a:spAutoFit/>
          </a:bodyPr>
          <a:lstStyle/>
          <a:p>
            <a:pPr marL="457200" indent="-457200">
              <a:buFontTx/>
              <a:buAutoNum type="arabicPeriod"/>
            </a:pPr>
            <a:r>
              <a:rPr lang="en-US" b="1" dirty="0" smtClean="0">
                <a:solidFill>
                  <a:schemeClr val="tx2"/>
                </a:solidFill>
              </a:rPr>
              <a:t>Research</a:t>
            </a:r>
            <a:r>
              <a:rPr lang="es-PE" b="1" dirty="0" smtClean="0">
                <a:solidFill>
                  <a:schemeClr val="tx2"/>
                </a:solidFill>
              </a:rPr>
              <a:t> </a:t>
            </a:r>
            <a:r>
              <a:rPr lang="en-US" b="1" dirty="0" smtClean="0">
                <a:solidFill>
                  <a:schemeClr val="tx2"/>
                </a:solidFill>
              </a:rPr>
              <a:t>Objectives</a:t>
            </a:r>
            <a:r>
              <a:rPr lang="es-PE" b="1" dirty="0" smtClean="0">
                <a:solidFill>
                  <a:schemeClr val="tx2"/>
                </a:solidFill>
              </a:rPr>
              <a:t>  </a:t>
            </a:r>
            <a:endParaRPr lang="es-PE" b="1" dirty="0">
              <a:solidFill>
                <a:schemeClr val="tx2"/>
              </a:solidFill>
            </a:endParaRPr>
          </a:p>
        </p:txBody>
      </p:sp>
      <p:sp>
        <p:nvSpPr>
          <p:cNvPr id="4099" name="2 CuadroTexto"/>
          <p:cNvSpPr txBox="1">
            <a:spLocks noChangeArrowheads="1"/>
          </p:cNvSpPr>
          <p:nvPr/>
        </p:nvSpPr>
        <p:spPr bwMode="auto">
          <a:xfrm>
            <a:off x="539750" y="1268760"/>
            <a:ext cx="7993063" cy="3139321"/>
          </a:xfrm>
          <a:prstGeom prst="rect">
            <a:avLst/>
          </a:prstGeom>
          <a:noFill/>
          <a:ln w="9525">
            <a:noFill/>
            <a:miter lim="800000"/>
            <a:headEnd/>
            <a:tailEnd/>
          </a:ln>
        </p:spPr>
        <p:txBody>
          <a:bodyPr>
            <a:spAutoFit/>
          </a:bodyPr>
          <a:lstStyle/>
          <a:p>
            <a:pPr algn="just"/>
            <a:r>
              <a:rPr lang="en-US" sz="1800" dirty="0" smtClean="0"/>
              <a:t>This paper has two objectives</a:t>
            </a:r>
            <a:r>
              <a:rPr lang="es-PE" sz="1800" dirty="0" smtClean="0"/>
              <a:t>:</a:t>
            </a:r>
          </a:p>
          <a:p>
            <a:pPr algn="just"/>
            <a:endParaRPr lang="es-PE" sz="1800" dirty="0"/>
          </a:p>
          <a:p>
            <a:pPr algn="just"/>
            <a:r>
              <a:rPr lang="es-PE" sz="1800" b="1" dirty="0" smtClean="0"/>
              <a:t>1. </a:t>
            </a:r>
            <a:r>
              <a:rPr lang="en-US" sz="1800" dirty="0" smtClean="0"/>
              <a:t>To estimate the output and employment multipliers of the main products of Peruvian Mining Industry and their linkages with STI and ITC sectors. These </a:t>
            </a:r>
            <a:r>
              <a:rPr lang="en-US" sz="1800" dirty="0" smtClean="0"/>
              <a:t>products are eleven: </a:t>
            </a:r>
            <a:r>
              <a:rPr lang="en-US" sz="1800" dirty="0" smtClean="0"/>
              <a:t>copper, gold, zinc, silver, lead, iron, tin, molybdenum, petroleum, natural and liquid gas. </a:t>
            </a:r>
            <a:r>
              <a:rPr lang="en-US" sz="1800" dirty="0" smtClean="0"/>
              <a:t>In 2014, they </a:t>
            </a:r>
            <a:r>
              <a:rPr lang="en-US" sz="1800" dirty="0" smtClean="0"/>
              <a:t>have contributed in about 67% of total exports and 13% of the GDP of </a:t>
            </a:r>
            <a:r>
              <a:rPr lang="en-US" sz="1800" dirty="0" smtClean="0"/>
              <a:t>Peru.  Also, </a:t>
            </a:r>
            <a:r>
              <a:rPr lang="en-US" sz="1800" dirty="0" smtClean="0"/>
              <a:t>they have generated direct employment of 0,1% </a:t>
            </a:r>
            <a:r>
              <a:rPr lang="en-US" sz="1800" dirty="0" smtClean="0"/>
              <a:t>out of </a:t>
            </a:r>
            <a:r>
              <a:rPr lang="en-US" sz="1800" dirty="0" smtClean="0"/>
              <a:t>the </a:t>
            </a:r>
            <a:r>
              <a:rPr lang="en-US" sz="1800" dirty="0" smtClean="0"/>
              <a:t>total labor force.  </a:t>
            </a:r>
            <a:endParaRPr lang="en-US" sz="1800" dirty="0" smtClean="0"/>
          </a:p>
          <a:p>
            <a:pPr marL="342900" indent="-342900" algn="just">
              <a:buAutoNum type="arabicPeriod"/>
            </a:pPr>
            <a:endParaRPr lang="es-PE" sz="1800" dirty="0" smtClean="0"/>
          </a:p>
          <a:p>
            <a:pPr algn="just"/>
            <a:r>
              <a:rPr lang="es-PE" sz="1800" b="1" dirty="0" smtClean="0"/>
              <a:t>2. </a:t>
            </a:r>
            <a:r>
              <a:rPr lang="en-US" sz="1800" dirty="0" smtClean="0"/>
              <a:t>To estimate the geographic or spatial effects of mining centers on the labor force close to these centers.</a:t>
            </a:r>
            <a:endParaRPr lang="en-US" sz="1800" dirty="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3</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3132" r:id="rId4" imgW="2561905" imgH="2467319" progId="MSPhotoEd.3">
                  <p:embed/>
                </p:oleObj>
              </mc:Choice>
              <mc:Fallback>
                <p:oleObj r:id="rId4" imgW="2561905" imgH="2467319"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832326" y="620713"/>
            <a:ext cx="5468164" cy="461665"/>
          </a:xfrm>
          <a:prstGeom prst="rect">
            <a:avLst/>
          </a:prstGeom>
          <a:noFill/>
          <a:ln w="9525">
            <a:noFill/>
            <a:miter lim="800000"/>
            <a:headEnd/>
            <a:tailEnd/>
          </a:ln>
        </p:spPr>
        <p:txBody>
          <a:bodyPr wrap="none">
            <a:spAutoFit/>
          </a:bodyPr>
          <a:lstStyle/>
          <a:p>
            <a:r>
              <a:rPr lang="es-PE" b="1" dirty="0">
                <a:solidFill>
                  <a:schemeClr val="tx2"/>
                </a:solidFill>
              </a:rPr>
              <a:t>3</a:t>
            </a:r>
            <a:r>
              <a:rPr lang="es-PE" b="1" dirty="0" smtClean="0">
                <a:solidFill>
                  <a:schemeClr val="tx2"/>
                </a:solidFill>
              </a:rPr>
              <a:t>. </a:t>
            </a:r>
            <a:r>
              <a:rPr lang="en-US" b="1" dirty="0" smtClean="0">
                <a:solidFill>
                  <a:schemeClr val="tx2"/>
                </a:solidFill>
              </a:rPr>
              <a:t>Brief Research Methodologies-O1</a:t>
            </a:r>
            <a:endParaRPr lang="en-US" b="1" dirty="0">
              <a:solidFill>
                <a:schemeClr val="tx2"/>
              </a:solidFill>
            </a:endParaRPr>
          </a:p>
        </p:txBody>
      </p:sp>
      <p:sp>
        <p:nvSpPr>
          <p:cNvPr id="4099" name="2 CuadroTexto"/>
          <p:cNvSpPr txBox="1">
            <a:spLocks noChangeArrowheads="1"/>
          </p:cNvSpPr>
          <p:nvPr/>
        </p:nvSpPr>
        <p:spPr bwMode="auto">
          <a:xfrm>
            <a:off x="539750" y="1268760"/>
            <a:ext cx="7993063" cy="369332"/>
          </a:xfrm>
          <a:prstGeom prst="rect">
            <a:avLst/>
          </a:prstGeom>
          <a:noFill/>
          <a:ln w="9525">
            <a:noFill/>
            <a:miter lim="800000"/>
            <a:headEnd/>
            <a:tailEnd/>
          </a:ln>
        </p:spPr>
        <p:txBody>
          <a:bodyPr>
            <a:spAutoFit/>
          </a:bodyPr>
          <a:lstStyle/>
          <a:p>
            <a:pPr algn="ctr"/>
            <a:r>
              <a:rPr lang="es-PE" sz="1800" b="1" dirty="0" smtClean="0"/>
              <a:t>Matriz de </a:t>
            </a:r>
            <a:r>
              <a:rPr lang="es-ES" sz="1800" b="1" dirty="0" smtClean="0"/>
              <a:t>la Utilización </a:t>
            </a:r>
            <a:r>
              <a:rPr lang="es-ES" sz="1800" b="1" dirty="0"/>
              <a:t>de la </a:t>
            </a:r>
            <a:r>
              <a:rPr lang="es-ES" sz="1800" b="1" dirty="0" smtClean="0"/>
              <a:t>Oferta Nacional  (356x356)</a:t>
            </a:r>
            <a:endParaRPr lang="es-PE" sz="1800" b="1"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dirty="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4</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3026"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n 4"/>
          <p:cNvPicPr>
            <a:picLocks noChangeAspect="1"/>
          </p:cNvPicPr>
          <p:nvPr/>
        </p:nvPicPr>
        <p:blipFill>
          <a:blip r:embed="rId6"/>
          <a:stretch>
            <a:fillRect/>
          </a:stretch>
        </p:blipFill>
        <p:spPr>
          <a:xfrm>
            <a:off x="891032" y="1958219"/>
            <a:ext cx="7281368" cy="4351101"/>
          </a:xfrm>
          <a:prstGeom prst="rect">
            <a:avLst/>
          </a:prstGeom>
        </p:spPr>
      </p:pic>
    </p:spTree>
    <p:extLst>
      <p:ext uri="{BB962C8B-B14F-4D97-AF65-F5344CB8AC3E}">
        <p14:creationId xmlns:p14="http://schemas.microsoft.com/office/powerpoint/2010/main" val="394710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a:solidFill>
                  <a:schemeClr val="tx2"/>
                </a:solidFill>
              </a:rPr>
              <a:t>2</a:t>
            </a:r>
            <a:r>
              <a:rPr lang="es-PE" b="1" dirty="0" smtClean="0">
                <a:solidFill>
                  <a:schemeClr val="tx2"/>
                </a:solidFill>
              </a:rPr>
              <a:t>.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Methodologies-O1</a:t>
            </a:r>
            <a:endParaRPr lang="en-US" b="1" dirty="0">
              <a:solidFill>
                <a:schemeClr val="tx2"/>
              </a:solidFill>
            </a:endParaRPr>
          </a:p>
        </p:txBody>
      </p:sp>
      <p:sp>
        <p:nvSpPr>
          <p:cNvPr id="4099" name="2 CuadroTexto"/>
          <p:cNvSpPr txBox="1">
            <a:spLocks noChangeArrowheads="1"/>
          </p:cNvSpPr>
          <p:nvPr/>
        </p:nvSpPr>
        <p:spPr bwMode="auto">
          <a:xfrm>
            <a:off x="832326" y="908720"/>
            <a:ext cx="7993063" cy="5539978"/>
          </a:xfrm>
          <a:prstGeom prst="rect">
            <a:avLst/>
          </a:prstGeom>
          <a:noFill/>
          <a:ln w="9525">
            <a:noFill/>
            <a:miter lim="800000"/>
            <a:headEnd/>
            <a:tailEnd/>
          </a:ln>
        </p:spPr>
        <p:txBody>
          <a:bodyPr>
            <a:spAutoFit/>
          </a:bodyPr>
          <a:lstStyle/>
          <a:p>
            <a:pPr algn="just"/>
            <a:r>
              <a:rPr lang="en-US" sz="2000" dirty="0" smtClean="0"/>
              <a:t>The methodology has </a:t>
            </a:r>
            <a:r>
              <a:rPr lang="en-US" sz="2000" dirty="0" smtClean="0"/>
              <a:t>4 </a:t>
            </a:r>
            <a:r>
              <a:rPr lang="en-US" sz="2000" dirty="0" smtClean="0"/>
              <a:t>steps: </a:t>
            </a:r>
            <a:r>
              <a:rPr lang="en-US" sz="2000" dirty="0" err="1" smtClean="0"/>
              <a:t>i</a:t>
            </a:r>
            <a:r>
              <a:rPr lang="en-US" sz="2000" dirty="0" smtClean="0"/>
              <a:t>) transform </a:t>
            </a:r>
            <a:r>
              <a:rPr lang="en-US" sz="2000" dirty="0" smtClean="0"/>
              <a:t>the input-output </a:t>
            </a:r>
            <a:r>
              <a:rPr lang="en-US" sz="2000" dirty="0" smtClean="0"/>
              <a:t>matrix of 365x101 (products-industries) to a matrix of 356x356 (products-products); ii) To estimate the Pure Production Matrix; iii) </a:t>
            </a:r>
            <a:r>
              <a:rPr lang="en-US" sz="2000" dirty="0" smtClean="0"/>
              <a:t>estimate </a:t>
            </a:r>
            <a:r>
              <a:rPr lang="en-US" sz="2000" dirty="0" smtClean="0"/>
              <a:t>the output and employment multipliers; iv) </a:t>
            </a:r>
            <a:r>
              <a:rPr lang="en-US" sz="2000" dirty="0" smtClean="0"/>
              <a:t>estimate </a:t>
            </a:r>
            <a:r>
              <a:rPr lang="en-US" sz="2000" dirty="0" smtClean="0"/>
              <a:t>the linkages between the eleven mining products and the Science, Technology and Innovation (STI) and Information and Telecommunications (ITC) </a:t>
            </a:r>
            <a:r>
              <a:rPr lang="en-US" sz="2000" dirty="0" smtClean="0"/>
              <a:t>sectors.</a:t>
            </a:r>
            <a:endParaRPr lang="en-US" sz="2000" dirty="0" smtClean="0"/>
          </a:p>
          <a:p>
            <a:pPr algn="just"/>
            <a:r>
              <a:rPr lang="en-US" sz="2000" dirty="0" smtClean="0"/>
              <a:t> </a:t>
            </a:r>
            <a:endParaRPr lang="es-PE" sz="2000" dirty="0"/>
          </a:p>
          <a:p>
            <a:pPr algn="just"/>
            <a:r>
              <a:rPr lang="es-ES" sz="2000" dirty="0" smtClean="0"/>
              <a:t>In </a:t>
            </a:r>
            <a:r>
              <a:rPr lang="en-US" sz="2000" dirty="0" smtClean="0"/>
              <a:t>the first </a:t>
            </a:r>
            <a:r>
              <a:rPr lang="en-US" sz="2000" dirty="0" smtClean="0"/>
              <a:t>step, </a:t>
            </a:r>
            <a:r>
              <a:rPr lang="en-US" sz="2000" dirty="0" smtClean="0"/>
              <a:t>the expansion of 101 industries to products was done assuming production and/or employment shares of the products within the industries or </a:t>
            </a:r>
            <a:r>
              <a:rPr lang="en-US" sz="2000" dirty="0" smtClean="0"/>
              <a:t>splitting the </a:t>
            </a:r>
            <a:r>
              <a:rPr lang="en-US" sz="2000" dirty="0" smtClean="0"/>
              <a:t>values of the cells product-industry </a:t>
            </a:r>
            <a:r>
              <a:rPr lang="en-US" sz="2000" dirty="0" smtClean="0"/>
              <a:t>in </a:t>
            </a:r>
            <a:r>
              <a:rPr lang="en-US" sz="2000" dirty="0" smtClean="0"/>
              <a:t>the numbers of products that the industry is divided. [Note this only affect of  the input and output coefficients of the industries that have different products. The IO coefficients of the rest of industries or products are not affected]</a:t>
            </a:r>
          </a:p>
          <a:p>
            <a:pPr algn="just"/>
            <a:endParaRPr lang="en-US" sz="1800" dirty="0"/>
          </a:p>
          <a:p>
            <a:pPr algn="just"/>
            <a:endParaRPr lang="en-US" sz="1800" dirty="0"/>
          </a:p>
          <a:p>
            <a:pPr algn="just"/>
            <a:r>
              <a:rPr lang="es-ES" sz="1800" dirty="0" smtClean="0"/>
              <a:t> </a:t>
            </a:r>
            <a:endParaRPr lang="es-PE"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5</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26665"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6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smtClean="0">
                <a:solidFill>
                  <a:schemeClr val="tx2"/>
                </a:solidFill>
              </a:rPr>
              <a:t>2.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Methodologies-O1</a:t>
            </a:r>
            <a:endParaRPr lang="en-US"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908720"/>
                <a:ext cx="7993063" cy="4512902"/>
              </a:xfrm>
              <a:prstGeom prst="rect">
                <a:avLst/>
              </a:prstGeom>
              <a:noFill/>
              <a:ln w="9525">
                <a:noFill/>
                <a:miter lim="800000"/>
                <a:headEnd/>
                <a:tailEnd/>
              </a:ln>
            </p:spPr>
            <p:txBody>
              <a:bodyPr>
                <a:spAutoFit/>
              </a:bodyPr>
              <a:lstStyle/>
              <a:p>
                <a:pPr algn="just"/>
                <a:r>
                  <a:rPr lang="en-US" sz="2000" dirty="0" smtClean="0"/>
                  <a:t>The second step use the following equations:  </a:t>
                </a:r>
                <a:endParaRPr lang="en-US" sz="2000" dirty="0"/>
              </a:p>
              <a:p>
                <a:pPr algn="just"/>
                <a:r>
                  <a:rPr lang="en-US" sz="2000" dirty="0" smtClean="0"/>
                  <a:t>[1] </a:t>
                </a:r>
                <a:r>
                  <a:rPr lang="en-US" sz="2000" dirty="0"/>
                  <a:t>	</a:t>
                </a:r>
                <a14:m>
                  <m:oMath xmlns:m="http://schemas.openxmlformats.org/officeDocument/2006/math">
                    <m:r>
                      <a:rPr lang="en-US" sz="2000" i="1">
                        <a:latin typeface="Cambria Math"/>
                      </a:rPr>
                      <m:t>𝐵</m:t>
                    </m:r>
                    <m:r>
                      <a:rPr lang="en-US" sz="2000" i="1">
                        <a:latin typeface="Cambria Math"/>
                      </a:rPr>
                      <m:t>=</m:t>
                    </m:r>
                    <m:r>
                      <a:rPr lang="en-US" sz="2000" i="1">
                        <a:latin typeface="Cambria Math"/>
                      </a:rPr>
                      <m:t>𝑈</m:t>
                    </m:r>
                    <m:r>
                      <a:rPr lang="en-US" sz="2000" i="1">
                        <a:latin typeface="Cambria Math"/>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𝑋</m:t>
                            </m:r>
                          </m:e>
                        </m:acc>
                      </m:e>
                      <m:sup>
                        <m:r>
                          <a:rPr lang="en-US" sz="2000" i="1">
                            <a:latin typeface="Cambria Math"/>
                          </a:rPr>
                          <m:t>−1</m:t>
                        </m:r>
                      </m:sup>
                    </m:sSup>
                    <m:r>
                      <a:rPr lang="en-US" sz="2000" i="1">
                        <a:latin typeface="Cambria Math"/>
                      </a:rPr>
                      <m:t>;  </m:t>
                    </m:r>
                    <m:r>
                      <a:rPr lang="en-US" sz="2000" i="1">
                        <a:latin typeface="Cambria Math"/>
                      </a:rPr>
                      <m:t>𝐷</m:t>
                    </m:r>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𝑉</m:t>
                        </m:r>
                      </m:e>
                      <m:sup>
                        <m:r>
                          <a:rPr lang="en-US" sz="2000" i="1">
                            <a:latin typeface="Cambria Math"/>
                          </a:rPr>
                          <m:t>′</m:t>
                        </m:r>
                      </m:sup>
                    </m:sSup>
                    <m:r>
                      <a:rPr lang="en-US" sz="2000" i="1">
                        <a:latin typeface="Cambria Math"/>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𝑄</m:t>
                            </m:r>
                          </m:e>
                        </m:acc>
                      </m:e>
                      <m:sup>
                        <m:r>
                          <a:rPr lang="en-US" sz="2000" i="1">
                            <a:latin typeface="Cambria Math"/>
                          </a:rPr>
                          <m:t>−1</m:t>
                        </m:r>
                      </m:sup>
                    </m:sSup>
                    <m:r>
                      <a:rPr lang="en-US" sz="2000" i="1">
                        <a:latin typeface="Cambria Math"/>
                      </a:rPr>
                      <m:t> </m:t>
                    </m:r>
                    <m:r>
                      <a:rPr lang="en-US" sz="2000" b="0" i="1" smtClean="0">
                        <a:latin typeface="Cambria Math" panose="02040503050406030204" pitchFamily="18" charset="0"/>
                      </a:rPr>
                      <m:t>; </m:t>
                    </m:r>
                  </m:oMath>
                </a14:m>
                <a:r>
                  <a:rPr lang="en-US" sz="2000" dirty="0" smtClean="0"/>
                  <a:t> [2]</a:t>
                </a:r>
                <a14:m>
                  <m:oMath xmlns:m="http://schemas.openxmlformats.org/officeDocument/2006/math">
                    <m:r>
                      <a:rPr lang="en-US" sz="2000" b="0" i="0" smtClean="0">
                        <a:latin typeface="Cambria Math"/>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  </m:t>
                    </m:r>
                    <m:r>
                      <a:rPr lang="en-US" sz="2000" b="0" i="1" smtClean="0">
                        <a:latin typeface="Cambria Math" panose="02040503050406030204" pitchFamily="18" charset="0"/>
                      </a:rPr>
                      <m:t>𝑃</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𝑄</m:t>
                        </m:r>
                      </m:e>
                    </m:acc>
                    <m:r>
                      <a:rPr lang="en-US" sz="2000" b="0" i="1" smtClean="0">
                        <a:latin typeface="Cambria Math" panose="02040503050406030204" pitchFamily="18" charset="0"/>
                      </a:rPr>
                      <m:t>;</m:t>
                    </m:r>
                  </m:oMath>
                </a14:m>
                <a:endParaRPr lang="en-US" sz="2000" b="0" dirty="0" smtClean="0"/>
              </a:p>
              <a:p>
                <a:pPr algn="just"/>
                <a:endParaRPr lang="en-US" sz="2000" dirty="0" smtClean="0"/>
              </a:p>
              <a:p>
                <a:r>
                  <a:rPr lang="en-US" sz="2000" dirty="0" smtClean="0"/>
                  <a:t>[3]</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𝑀</m:t>
                        </m:r>
                      </m:e>
                    </m:acc>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−1</m:t>
                        </m:r>
                      </m:sup>
                    </m:sSup>
                    <m:r>
                      <a:rPr lang="en-US" sz="2000" i="1">
                        <a:latin typeface="Cambria Math"/>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en-US" sz="2000" i="1">
                                <a:latin typeface="Cambria Math"/>
                              </a:rPr>
                              <m:t>𝑀</m:t>
                            </m:r>
                          </m:e>
                          <m:sup>
                            <m:r>
                              <a:rPr lang="en-US" sz="2000" i="1">
                                <a:latin typeface="Cambria Math"/>
                              </a:rPr>
                              <m:t>𝑋</m:t>
                            </m:r>
                          </m:sup>
                        </m:sSup>
                      </m:e>
                    </m:acc>
                    <m:r>
                      <a:rPr lang="en-US" sz="2000" i="1">
                        <a:latin typeface="Cambria Math"/>
                      </a:rPr>
                      <m:t>;   </m:t>
                    </m:r>
                    <m:acc>
                      <m:accPr>
                        <m:chr m:val="⃑"/>
                        <m:ctrlPr>
                          <a:rPr lang="en-US" sz="2000" i="1">
                            <a:latin typeface="Cambria Math" panose="02040503050406030204" pitchFamily="18" charset="0"/>
                          </a:rPr>
                        </m:ctrlPr>
                      </m:accPr>
                      <m:e>
                        <m:r>
                          <a:rPr lang="en-US" sz="2000" i="1">
                            <a:latin typeface="Cambria Math"/>
                          </a:rPr>
                          <m:t>𝑉𝐴</m:t>
                        </m:r>
                      </m:e>
                    </m:acc>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−1</m:t>
                        </m:r>
                      </m:sup>
                    </m:sSup>
                    <m:r>
                      <a:rPr lang="en-US" sz="2000" i="1">
                        <a:latin typeface="Cambria Math"/>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en-US" sz="2000" i="1">
                                <a:latin typeface="Cambria Math"/>
                              </a:rPr>
                              <m:t>𝑉𝐴</m:t>
                            </m:r>
                          </m:e>
                          <m:sup>
                            <m:r>
                              <a:rPr lang="en-US" sz="2000" i="1">
                                <a:latin typeface="Cambria Math"/>
                              </a:rPr>
                              <m:t>𝑋</m:t>
                            </m:r>
                          </m:sup>
                        </m:sSup>
                      </m:e>
                    </m:acc>
                    <m:r>
                      <a:rPr lang="en-US" sz="2000" i="1">
                        <a:latin typeface="Cambria Math"/>
                      </a:rPr>
                      <m:t>;  </m:t>
                    </m:r>
                    <m:acc>
                      <m:accPr>
                        <m:chr m:val="⃑"/>
                        <m:ctrlPr>
                          <a:rPr lang="en-US" sz="2000" i="1">
                            <a:latin typeface="Cambria Math" panose="02040503050406030204" pitchFamily="18" charset="0"/>
                          </a:rPr>
                        </m:ctrlPr>
                      </m:accPr>
                      <m:e>
                        <m:r>
                          <a:rPr lang="en-US" sz="2000" i="1">
                            <a:latin typeface="Cambria Math"/>
                          </a:rPr>
                          <m:t>𝑊</m:t>
                        </m:r>
                      </m:e>
                    </m:acc>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−1</m:t>
                        </m:r>
                      </m:sup>
                    </m:sSup>
                    <m:r>
                      <a:rPr lang="en-US" sz="2000" i="1">
                        <a:latin typeface="Cambria Math"/>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en-US" sz="2000" i="1">
                                <a:latin typeface="Cambria Math"/>
                              </a:rPr>
                              <m:t>𝑊</m:t>
                            </m:r>
                          </m:e>
                          <m:sup>
                            <m:r>
                              <a:rPr lang="en-US" sz="2000" i="1">
                                <a:latin typeface="Cambria Math"/>
                              </a:rPr>
                              <m:t>𝑋</m:t>
                            </m:r>
                          </m:sup>
                        </m:sSup>
                      </m:e>
                    </m:acc>
                    <m:r>
                      <a:rPr lang="en-US" sz="2000" i="1">
                        <a:latin typeface="Cambria Math"/>
                      </a:rPr>
                      <m:t>; </m:t>
                    </m:r>
                    <m:acc>
                      <m:accPr>
                        <m:chr m:val="⃑"/>
                        <m:ctrlPr>
                          <a:rPr lang="en-US" sz="2000" i="1">
                            <a:latin typeface="Cambria Math" panose="02040503050406030204" pitchFamily="18" charset="0"/>
                          </a:rPr>
                        </m:ctrlPr>
                      </m:accPr>
                      <m:e>
                        <m:r>
                          <a:rPr lang="en-US" sz="2000" i="1">
                            <a:latin typeface="Cambria Math"/>
                          </a:rPr>
                          <m:t>𝑇</m:t>
                        </m:r>
                      </m:e>
                    </m:acc>
                    <m:r>
                      <a:rPr lang="en-US" sz="2000" i="1">
                        <a:latin typeface="Cambria Math"/>
                      </a:rPr>
                      <m:t>=</m:t>
                    </m:r>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−1</m:t>
                        </m:r>
                      </m:sup>
                    </m:sSup>
                    <m:r>
                      <a:rPr lang="en-US" sz="2000" i="1">
                        <a:latin typeface="Cambria Math"/>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en-US" sz="2000" i="1">
                                <a:latin typeface="Cambria Math"/>
                              </a:rPr>
                              <m:t>𝑇</m:t>
                            </m:r>
                          </m:e>
                          <m:sup>
                            <m:r>
                              <a:rPr lang="en-US" sz="2000" i="1">
                                <a:latin typeface="Cambria Math"/>
                              </a:rPr>
                              <m:t>𝑋</m:t>
                            </m:r>
                          </m:sup>
                        </m:sSup>
                      </m:e>
                    </m:acc>
                  </m:oMath>
                </a14:m>
                <a:endParaRPr lang="en-US" sz="2000" dirty="0"/>
              </a:p>
              <a:p>
                <a:endParaRPr lang="en-US" sz="2000" dirty="0" smtClean="0"/>
              </a:p>
              <a:p>
                <a:pPr algn="just"/>
                <a14:m>
                  <m:oMath xmlns:m="http://schemas.openxmlformats.org/officeDocument/2006/math">
                    <m:sSup>
                      <m:sSupPr>
                        <m:ctrlPr>
                          <a:rPr lang="en-US" sz="2000" i="1" smtClean="0">
                            <a:latin typeface="Cambria Math" panose="02040503050406030204" pitchFamily="18" charset="0"/>
                          </a:rPr>
                        </m:ctrlPr>
                      </m:sSup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𝑋</m:t>
                            </m:r>
                          </m:e>
                        </m:acc>
                      </m:e>
                      <m:sup>
                        <m:r>
                          <a:rPr lang="en-US" sz="2000" b="0" i="1" smtClean="0">
                            <a:latin typeface="Cambria Math" panose="02040503050406030204" pitchFamily="18" charset="0"/>
                          </a:rPr>
                          <m:t>−1</m:t>
                        </m:r>
                      </m:sup>
                    </m:sSup>
                    <m:r>
                      <a:rPr lang="en-US" sz="2000" b="0" i="1" smtClean="0">
                        <a:latin typeface="Cambria Math" panose="02040503050406030204" pitchFamily="18" charset="0"/>
                      </a:rPr>
                      <m:t> </m:t>
                    </m:r>
                    <m:r>
                      <a:rPr lang="es-ES" sz="2000" b="0" i="1" smtClean="0">
                        <a:latin typeface="Cambria Math" panose="02040503050406030204" pitchFamily="18" charset="0"/>
                      </a:rPr>
                      <m:t>𝑎𝑛𝑑</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𝑄</m:t>
                            </m:r>
                          </m:e>
                        </m:acc>
                      </m:e>
                      <m:sup>
                        <m:r>
                          <a:rPr lang="en-US" sz="2000" b="0" i="1" smtClean="0">
                            <a:latin typeface="Cambria Math" panose="02040503050406030204" pitchFamily="18" charset="0"/>
                          </a:rPr>
                          <m:t>−1</m:t>
                        </m:r>
                      </m:sup>
                    </m:sSup>
                  </m:oMath>
                </a14:m>
                <a:r>
                  <a:rPr lang="en-US" sz="2000" dirty="0" smtClean="0"/>
                  <a:t> are diagonal matrices which the elements of the main diagonal are the industry and products or commodities values respectively;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𝑉</m:t>
                        </m:r>
                      </m:e>
                      <m:sup>
                        <m:r>
                          <a:rPr lang="en-US" sz="2000" i="1">
                            <a:latin typeface="Cambria Math" panose="02040503050406030204" pitchFamily="18" charset="0"/>
                          </a:rPr>
                          <m:t>′</m:t>
                        </m:r>
                      </m:sup>
                    </m:sSup>
                  </m:oMath>
                </a14:m>
                <a:r>
                  <a:rPr lang="en-US" sz="2000" dirty="0" smtClean="0"/>
                  <a:t> is the transpose of the production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𝐿</m:t>
                        </m:r>
                      </m:sub>
                    </m:sSub>
                  </m:oMath>
                </a14:m>
                <a:r>
                  <a:rPr lang="en-US" sz="2000" dirty="0" smtClean="0"/>
                  <a:t> is the input-output coefficient matrix</a:t>
                </a:r>
                <a:r>
                  <a:rPr lang="en-US" sz="2000" dirty="0" smtClean="0"/>
                  <a:t>. In [1], the pure production matrix is P.  </a:t>
                </a:r>
                <a:r>
                  <a:rPr lang="en-US" sz="2000" dirty="0" smtClean="0"/>
                  <a:t>Equation [3] </a:t>
                </a:r>
                <a:r>
                  <a:rPr lang="en-US" sz="2000" dirty="0" smtClean="0"/>
                  <a:t>transforms </a:t>
                </a:r>
                <a:r>
                  <a:rPr lang="en-US" sz="2000" dirty="0" smtClean="0"/>
                  <a:t>industry production values to commodities production </a:t>
                </a:r>
                <a:r>
                  <a:rPr lang="en-US" sz="2000" dirty="0" smtClean="0"/>
                  <a:t>values </a:t>
                </a:r>
                <a:r>
                  <a:rPr lang="en-US" sz="2000" dirty="0" smtClean="0"/>
                  <a:t>of the imports (M), value added (VA), wages (W) and employment (T) vectors. (The Pure Production matrix are valued in commodities or </a:t>
                </a:r>
                <a:r>
                  <a:rPr lang="en-US" sz="2000" dirty="0" smtClean="0"/>
                  <a:t>products, product x product). </a:t>
                </a:r>
                <a:endParaRPr lang="en-US" sz="2000" dirty="0"/>
              </a:p>
              <a:p>
                <a:pPr algn="just"/>
                <a:r>
                  <a:rPr lang="es-ES" sz="2000" dirty="0" smtClean="0"/>
                  <a:t> </a:t>
                </a:r>
                <a:endParaRPr lang="es-PE" sz="20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908720"/>
                <a:ext cx="7993063" cy="4512902"/>
              </a:xfrm>
              <a:prstGeom prst="rect">
                <a:avLst/>
              </a:prstGeom>
              <a:blipFill rotWithShape="0">
                <a:blip r:embed="rId3"/>
                <a:stretch>
                  <a:fillRect l="-839" t="-541" r="-763"/>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6</a:t>
            </a:fld>
            <a:endParaRPr lang="es-ES"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4052"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227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smtClean="0">
                <a:solidFill>
                  <a:schemeClr val="tx2"/>
                </a:solidFill>
              </a:rPr>
              <a:t>2.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a:t>
            </a:r>
            <a:r>
              <a:rPr lang="es-PE" b="1" dirty="0" smtClean="0">
                <a:solidFill>
                  <a:schemeClr val="tx2"/>
                </a:solidFill>
              </a:rPr>
              <a:t> </a:t>
            </a:r>
            <a:r>
              <a:rPr lang="es-PE" b="1" dirty="0" smtClean="0">
                <a:solidFill>
                  <a:schemeClr val="tx2"/>
                </a:solidFill>
              </a:rPr>
              <a:t>Methodologies-O1</a:t>
            </a:r>
            <a:endParaRPr lang="es-PE"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908720"/>
                <a:ext cx="7993063" cy="5937010"/>
              </a:xfrm>
              <a:prstGeom prst="rect">
                <a:avLst/>
              </a:prstGeom>
              <a:noFill/>
              <a:ln w="9525">
                <a:noFill/>
                <a:miter lim="800000"/>
                <a:headEnd/>
                <a:tailEnd/>
              </a:ln>
            </p:spPr>
            <p:txBody>
              <a:bodyPr>
                <a:spAutoFit/>
              </a:bodyPr>
              <a:lstStyle/>
              <a:p>
                <a:r>
                  <a:rPr lang="en-US" sz="1800" dirty="0" smtClean="0"/>
                  <a:t>The third step is to compute the output and employment multipliers</a:t>
                </a:r>
              </a:p>
              <a:p>
                <a:r>
                  <a:rPr lang="en-US" sz="1800" b="1" dirty="0" smtClean="0"/>
                  <a:t>3.1 Multipliers Type I</a:t>
                </a:r>
              </a:p>
              <a:p>
                <a:endParaRPr lang="en-US" sz="1800" dirty="0"/>
              </a:p>
              <a:p>
                <a:r>
                  <a:rPr lang="en-US" sz="1800" dirty="0" smtClean="0"/>
                  <a:t>[4]</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𝑒</m:t>
                            </m:r>
                          </m:e>
                        </m:acc>
                      </m:den>
                    </m:f>
                    <m:r>
                      <a:rPr lang="en-US" sz="1800" i="1">
                        <a:latin typeface="Cambria Math" panose="02040503050406030204" pitchFamily="18" charset="0"/>
                      </a:rPr>
                      <m:t>=</m:t>
                    </m:r>
                    <m:r>
                      <a:rPr lang="en-US" sz="1800" i="1">
                        <a:latin typeface="Cambria Math" panose="02040503050406030204" pitchFamily="18" charset="0"/>
                      </a:rPr>
                      <m:t>𝐿</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𝐼</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𝐿</m:t>
                            </m:r>
                          </m:sub>
                        </m:sSub>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oMath>
                </a14:m>
                <a:endParaRPr lang="en-US" sz="1800" dirty="0"/>
              </a:p>
              <a:p>
                <a:r>
                  <a:rPr lang="en-US" sz="1800" dirty="0" smtClean="0"/>
                  <a:t>[5]</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𝑉𝐴</m:t>
                            </m:r>
                          </m:e>
                        </m:acc>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𝑒</m:t>
                            </m:r>
                          </m:e>
                        </m:acc>
                      </m:den>
                    </m:f>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𝐼</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𝐿</m:t>
                            </m:r>
                          </m:sub>
                        </m:sSub>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𝑉𝐴</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𝑉𝐴</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𝑣𝑎𝑖</m:t>
                        </m:r>
                      </m:sub>
                    </m:sSub>
                    <m:r>
                      <a:rPr lang="es-E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s-ES" sz="1800" i="1">
                                <a:latin typeface="Cambria Math" panose="02040503050406030204" pitchFamily="18" charset="0"/>
                              </a:rPr>
                              <m:t>𝑉𝐴</m:t>
                            </m:r>
                          </m:e>
                          <m:sub>
                            <m:r>
                              <a:rPr lang="es-ES" sz="1800" i="1">
                                <a:latin typeface="Cambria Math" panose="02040503050406030204" pitchFamily="18" charset="0"/>
                              </a:rPr>
                              <m:t>𝑖</m:t>
                            </m:r>
                          </m:sub>
                        </m:sSub>
                      </m:num>
                      <m:den>
                        <m:sSub>
                          <m:sSubPr>
                            <m:ctrlPr>
                              <a:rPr lang="en-US" sz="1800" i="1">
                                <a:latin typeface="Cambria Math" panose="02040503050406030204" pitchFamily="18" charset="0"/>
                              </a:rPr>
                            </m:ctrlPr>
                          </m:sSubPr>
                          <m:e>
                            <m:r>
                              <a:rPr lang="es-ES" sz="1800" i="1">
                                <a:latin typeface="Cambria Math" panose="02040503050406030204" pitchFamily="18" charset="0"/>
                              </a:rPr>
                              <m:t>𝑄</m:t>
                            </m:r>
                          </m:e>
                          <m:sub>
                            <m:r>
                              <a:rPr lang="es-ES" sz="1800" i="1">
                                <a:latin typeface="Cambria Math" panose="02040503050406030204" pitchFamily="18" charset="0"/>
                              </a:rPr>
                              <m:t>𝑖</m:t>
                            </m:r>
                          </m:sub>
                        </m:sSub>
                      </m:den>
                    </m:f>
                    <m:r>
                      <m:rPr>
                        <m:nor/>
                      </m:rPr>
                      <a:rPr lang="es-ES" sz="1800"/>
                      <m:t>,</m:t>
                    </m:r>
                    <m:r>
                      <a:rPr lang="en-US" sz="1800" i="1">
                        <a:latin typeface="Cambria Math" panose="02040503050406030204" pitchFamily="18" charset="0"/>
                      </a:rPr>
                      <m:t>]   </m:t>
                    </m:r>
                  </m:oMath>
                </a14:m>
                <a:endParaRPr lang="en-US" sz="1800" dirty="0"/>
              </a:p>
              <a:p>
                <a:r>
                  <a:rPr lang="en-US" sz="1800" dirty="0" smtClean="0"/>
                  <a:t>[6]</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𝑉𝐴</m:t>
                            </m:r>
                          </m:e>
                        </m:acc>
                        <m:r>
                          <a:rPr lang="en-US" sz="1800" i="1">
                            <a:latin typeface="Cambria Math" panose="02040503050406030204" pitchFamily="18" charset="0"/>
                          </a:rPr>
                          <m:t>𝑟</m:t>
                        </m:r>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𝑒</m:t>
                            </m:r>
                          </m:e>
                        </m:acc>
                      </m:den>
                    </m:f>
                    <m:r>
                      <a:rPr lang="en-US" sz="1800" i="1">
                        <a:latin typeface="Cambria Math" panose="02040503050406030204" pitchFamily="18" charset="0"/>
                      </a:rPr>
                      <m:t>=</m:t>
                    </m:r>
                    <m:f>
                      <m:fPr>
                        <m:type m:val="lin"/>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𝑉𝐴</m:t>
                            </m:r>
                          </m:e>
                        </m:acc>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𝑒</m:t>
                            </m:r>
                          </m:e>
                        </m:acc>
                      </m:den>
                    </m:f>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𝑅𝐼</m:t>
                        </m:r>
                      </m:e>
                      <m:sub>
                        <m:r>
                          <a:rPr lang="en-US" sz="1800" i="1">
                            <a:latin typeface="Cambria Math" panose="02040503050406030204" pitchFamily="18" charset="0"/>
                          </a:rPr>
                          <m:t>𝑉𝐴</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𝑅𝐼</m:t>
                        </m:r>
                      </m:e>
                      <m:sub>
                        <m:r>
                          <a:rPr lang="en-US" sz="1800" i="1">
                            <a:latin typeface="Cambria Math" panose="02040503050406030204" pitchFamily="18" charset="0"/>
                          </a:rPr>
                          <m:t>𝑉𝐴</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𝑣𝑎𝑖</m:t>
                            </m:r>
                          </m:sub>
                        </m:sSub>
                      </m:den>
                    </m:f>
                    <m:r>
                      <a:rPr lang="en-US" sz="1800" i="1">
                        <a:latin typeface="Cambria Math" panose="02040503050406030204" pitchFamily="18" charset="0"/>
                      </a:rPr>
                      <m:t>] </m:t>
                    </m:r>
                  </m:oMath>
                </a14:m>
                <a:endParaRPr lang="en-US" sz="1800" dirty="0"/>
              </a:p>
              <a:p>
                <a:r>
                  <a:rPr lang="en-US" sz="1800" dirty="0" smtClean="0"/>
                  <a:t>[7]</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𝑇</m:t>
                            </m:r>
                          </m:e>
                          <m:sup>
                            <m:r>
                              <a:rPr lang="en-US" sz="1800" i="1">
                                <a:latin typeface="Cambria Math" panose="02040503050406030204" pitchFamily="18" charset="0"/>
                              </a:rPr>
                              <m:t>𝐷</m:t>
                            </m:r>
                          </m:sup>
                        </m:sSup>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𝑒</m:t>
                            </m:r>
                          </m:e>
                        </m:acc>
                      </m:den>
                    </m:f>
                    <m:r>
                      <a:rPr lang="en-US" sz="1800" i="1">
                        <a:latin typeface="Cambria Math" panose="02040503050406030204" pitchFamily="18" charset="0"/>
                      </a:rPr>
                      <m:t>= </m:t>
                    </m:r>
                    <m:sSubSup>
                      <m:sSubSupPr>
                        <m:ctrlPr>
                          <a:rPr lang="en-US" sz="1800" i="1">
                            <a:latin typeface="Cambria Math" panose="02040503050406030204" pitchFamily="18" charset="0"/>
                          </a:rPr>
                        </m:ctrlPr>
                      </m:sSubSupPr>
                      <m:e>
                        <m:acc>
                          <m:accPr>
                            <m:chr m:val="⃗"/>
                            <m:ctrlPr>
                              <a:rPr lang="en-US" sz="1800" i="1">
                                <a:latin typeface="Cambria Math" panose="02040503050406030204" pitchFamily="18" charset="0"/>
                              </a:rPr>
                            </m:ctrlPr>
                          </m:accPr>
                          <m:e>
                            <m:r>
                              <a:rPr lang="en-US" sz="1800" i="1">
                                <a:latin typeface="Cambria Math" panose="02040503050406030204" pitchFamily="18" charset="0"/>
                              </a:rPr>
                              <m:t>𝑎</m:t>
                            </m:r>
                          </m:e>
                        </m:acc>
                      </m:e>
                      <m:sub>
                        <m:r>
                          <a:rPr lang="en-US" sz="1800" i="1">
                            <a:latin typeface="Cambria Math" panose="02040503050406030204" pitchFamily="18" charset="0"/>
                          </a:rPr>
                          <m:t>𝑙</m:t>
                        </m:r>
                      </m:sub>
                      <m:sup>
                        <m:r>
                          <a:rPr lang="en-US" sz="1800" i="1">
                            <a:latin typeface="Cambria Math" panose="02040503050406030204" pitchFamily="18" charset="0"/>
                          </a:rPr>
                          <m:t> ′</m:t>
                        </m:r>
                      </m:sup>
                    </m:sSubSup>
                    <m:r>
                      <a:rPr lang="en-US" sz="1800" i="1">
                        <a:latin typeface="Cambria Math" panose="02040503050406030204" pitchFamily="18" charset="0"/>
                      </a:rPr>
                      <m:t>.</m:t>
                    </m:r>
                    <m:r>
                      <a:rPr lang="en-US" sz="1800" i="1">
                        <a:latin typeface="Cambria Math" panose="02040503050406030204" pitchFamily="18" charset="0"/>
                      </a:rPr>
                      <m:t>𝐿</m:t>
                    </m:r>
                    <m:r>
                      <a:rPr lang="en-US" sz="1800" i="1">
                        <a:latin typeface="Cambria Math" panose="02040503050406030204" pitchFamily="18" charset="0"/>
                      </a:rPr>
                      <m:t>;   </m:t>
                    </m:r>
                  </m:oMath>
                </a14:m>
                <a:r>
                  <a:rPr lang="en-US" sz="1800" dirty="0"/>
                  <a:t> </a:t>
                </a:r>
              </a:p>
              <a:p>
                <a:r>
                  <a:rPr lang="en-US" sz="1800" b="1" dirty="0"/>
                  <a:t>	</a:t>
                </a:r>
                <a:endParaRPr lang="en-US" sz="1800" b="1" dirty="0" smtClean="0"/>
              </a:p>
              <a:p>
                <a:r>
                  <a:rPr lang="en-US" sz="1800" b="1" dirty="0" smtClean="0"/>
                  <a:t>3.2 Multipliers Type II</a:t>
                </a:r>
              </a:p>
              <a:p>
                <a:endParaRPr lang="en-US" sz="1800" dirty="0"/>
              </a:p>
              <a:p>
                <a:r>
                  <a:rPr lang="en-US" sz="1800" dirty="0" smtClean="0"/>
                  <a:t>[8]</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acc>
                          <m:accPr>
                            <m:chr m:val="⃑"/>
                            <m:ctrlPr>
                              <a:rPr lang="en-US" sz="1800" i="1">
                                <a:latin typeface="Cambria Math" panose="02040503050406030204" pitchFamily="18" charset="0"/>
                              </a:rPr>
                            </m:ctrlPr>
                          </m:accPr>
                          <m:e>
                            <m:sSup>
                              <m:sSupPr>
                                <m:ctrlPr>
                                  <a:rPr lang="en-US" sz="1800" i="1">
                                    <a:latin typeface="Cambria Math" panose="02040503050406030204" pitchFamily="18" charset="0"/>
                                  </a:rPr>
                                </m:ctrlPr>
                              </m:sSupPr>
                              <m:e>
                                <m:r>
                                  <a:rPr lang="en-US" sz="1800" i="1">
                                    <a:latin typeface="Cambria Math" panose="02040503050406030204" pitchFamily="18" charset="0"/>
                                  </a:rPr>
                                  <m:t>𝑄</m:t>
                                </m:r>
                              </m:e>
                              <m:sup>
                                <m:r>
                                  <a:rPr lang="en-US" sz="1800" i="1">
                                    <a:latin typeface="Cambria Math" panose="02040503050406030204" pitchFamily="18" charset="0"/>
                                  </a:rPr>
                                  <m:t>𝐻</m:t>
                                </m:r>
                              </m:sup>
                            </m:sSup>
                          </m:e>
                        </m:acc>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𝐶</m:t>
                            </m:r>
                            <m:r>
                              <a:rPr lang="en-US" sz="1800" i="1">
                                <a:latin typeface="Cambria Math" panose="02040503050406030204" pitchFamily="18" charset="0"/>
                              </a:rPr>
                              <m:t>′</m:t>
                            </m:r>
                          </m:e>
                        </m:acc>
                      </m:den>
                    </m:f>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d>
                              <m:dPr>
                                <m:ctrlPr>
                                  <a:rPr lang="en-US" sz="1800" i="1">
                                    <a:latin typeface="Cambria Math" panose="02040503050406030204" pitchFamily="18" charset="0"/>
                                  </a:rPr>
                                </m:ctrlPr>
                              </m:dPr>
                              <m:e>
                                <m:r>
                                  <a:rPr lang="en-US" sz="1800" i="1">
                                    <a:latin typeface="Cambria Math" panose="02040503050406030204" pitchFamily="18" charset="0"/>
                                  </a:rPr>
                                  <m:t>𝑆</m:t>
                                </m:r>
                                <m:r>
                                  <a:rPr lang="en-US" sz="1800" i="1">
                                    <a:latin typeface="Cambria Math" panose="02040503050406030204" pitchFamily="18" charset="0"/>
                                  </a:rPr>
                                  <m:t>+1</m:t>
                                </m:r>
                              </m:e>
                            </m:d>
                          </m:sub>
                        </m:sSub>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𝐿</m:t>
                            </m:r>
                          </m:sub>
                          <m:sup>
                            <m:r>
                              <a:rPr lang="en-US" sz="1800" i="1">
                                <a:latin typeface="Cambria Math" panose="02040503050406030204" pitchFamily="18" charset="0"/>
                              </a:rPr>
                              <m:t>𝐻</m:t>
                            </m:r>
                          </m:sup>
                        </m:sSubSup>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i="1">
                            <a:latin typeface="Cambria Math" panose="02040503050406030204" pitchFamily="18" charset="0"/>
                          </a:rPr>
                          <m:t>𝐻</m:t>
                        </m:r>
                      </m:sup>
                    </m:sSup>
                  </m:oMath>
                </a14:m>
                <a:endParaRPr lang="en-US" sz="1800" dirty="0"/>
              </a:p>
              <a:p>
                <a:r>
                  <a:rPr lang="en-US" sz="1800" dirty="0" smtClean="0"/>
                  <a:t>[9]</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acc>
                          <m:accPr>
                            <m:chr m:val="⃑"/>
                            <m:ctrlPr>
                              <a:rPr lang="en-US" sz="1800" i="1">
                                <a:latin typeface="Cambria Math" panose="02040503050406030204" pitchFamily="18" charset="0"/>
                              </a:rPr>
                            </m:ctrlPr>
                          </m:accPr>
                          <m:e>
                            <m:sSup>
                              <m:sSupPr>
                                <m:ctrlPr>
                                  <a:rPr lang="en-US" sz="1800" i="1">
                                    <a:latin typeface="Cambria Math" panose="02040503050406030204" pitchFamily="18" charset="0"/>
                                  </a:rPr>
                                </m:ctrlPr>
                              </m:sSupPr>
                              <m:e>
                                <m:r>
                                  <a:rPr lang="en-US" sz="1800" i="1">
                                    <a:latin typeface="Cambria Math" panose="02040503050406030204" pitchFamily="18" charset="0"/>
                                  </a:rPr>
                                  <m:t>𝑉𝐴</m:t>
                                </m:r>
                              </m:e>
                              <m:sup>
                                <m:r>
                                  <a:rPr lang="en-US" sz="1800" i="1">
                                    <a:latin typeface="Cambria Math" panose="02040503050406030204" pitchFamily="18" charset="0"/>
                                  </a:rPr>
                                  <m:t>𝐻</m:t>
                                </m:r>
                              </m:sup>
                            </m:sSup>
                          </m:e>
                        </m:acc>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𝐶</m:t>
                            </m:r>
                            <m:r>
                              <a:rPr lang="en-US" sz="1800" i="1">
                                <a:latin typeface="Cambria Math" panose="02040503050406030204" pitchFamily="18" charset="0"/>
                              </a:rPr>
                              <m:t>′</m:t>
                            </m:r>
                          </m:e>
                        </m:acc>
                      </m:den>
                    </m:f>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𝐼</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𝐿</m:t>
                            </m:r>
                          </m:sub>
                          <m:sup>
                            <m:r>
                              <a:rPr lang="en-US" sz="1800" i="1">
                                <a:latin typeface="Cambria Math" panose="02040503050406030204" pitchFamily="18" charset="0"/>
                              </a:rPr>
                              <m:t>𝐻</m:t>
                            </m:r>
                          </m:sup>
                        </m:sSubSup>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𝑉𝐴</m:t>
                            </m:r>
                          </m:sub>
                        </m:sSub>
                      </m:e>
                    </m:acc>
                    <m:r>
                      <a:rPr lang="en-US" sz="1800" i="1">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𝑉𝐴</m:t>
                            </m:r>
                          </m:sub>
                        </m:sSub>
                      </m:e>
                    </m:acc>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𝑣𝑎𝑖</m:t>
                            </m:r>
                          </m:sub>
                        </m:sSub>
                      </m:e>
                    </m:d>
                    <m:r>
                      <a:rPr lang="en-US" sz="1800" i="1">
                        <a:latin typeface="Cambria Math" panose="02040503050406030204" pitchFamily="18" charset="0"/>
                      </a:rPr>
                      <m:t>;</m:t>
                    </m:r>
                    <m:r>
                      <a:rPr lang="en-US" sz="1800" i="1">
                        <a:latin typeface="Cambria Math" panose="02040503050406030204" pitchFamily="18" charset="0"/>
                      </a:rPr>
                      <m:t>𝑖</m:t>
                    </m:r>
                    <m:r>
                      <a:rPr lang="en-US" sz="1800" i="1">
                        <a:latin typeface="Cambria Math" panose="02040503050406030204" pitchFamily="18" charset="0"/>
                      </a:rPr>
                      <m:t>=1, </m:t>
                    </m:r>
                    <m:r>
                      <a:rPr lang="en-US" sz="1800" i="1">
                        <a:latin typeface="Cambria Math" panose="02040503050406030204" pitchFamily="18" charset="0"/>
                      </a:rPr>
                      <m:t>𝑆</m:t>
                    </m:r>
                    <m:r>
                      <a:rPr lang="en-US" sz="1800" i="1">
                        <a:latin typeface="Cambria Math" panose="02040503050406030204" pitchFamily="18" charset="0"/>
                      </a:rPr>
                      <m:t>+1   </m:t>
                    </m:r>
                  </m:oMath>
                </a14:m>
                <a:endParaRPr lang="en-US" sz="1800" dirty="0"/>
              </a:p>
              <a:p>
                <a:r>
                  <a:rPr lang="en-US" sz="1800" dirty="0"/>
                  <a:t>[</a:t>
                </a:r>
                <a:r>
                  <a:rPr lang="en-US" sz="1800" dirty="0" smtClean="0"/>
                  <a:t>10]</a:t>
                </a:r>
                <a:r>
                  <a:rPr lang="en-US" sz="1800" dirty="0"/>
                  <a:t>	</a:t>
                </a:r>
                <a14:m>
                  <m:oMath xmlns:m="http://schemas.openxmlformats.org/officeDocument/2006/math">
                    <m:f>
                      <m:fPr>
                        <m:type m:val="lin"/>
                        <m:ctrlPr>
                          <a:rPr lang="en-US" sz="1800" i="1">
                            <a:latin typeface="Cambria Math" panose="02040503050406030204" pitchFamily="18" charset="0"/>
                          </a:rPr>
                        </m:ctrlPr>
                      </m:fPr>
                      <m:num>
                        <m:r>
                          <a:rPr lang="en-US" sz="1800" i="1">
                            <a:latin typeface="Cambria Math" panose="02040503050406030204" pitchFamily="18" charset="0"/>
                          </a:rPr>
                          <m:t>𝛿</m:t>
                        </m:r>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𝑇</m:t>
                            </m:r>
                          </m:e>
                          <m:sup>
                            <m:r>
                              <a:rPr lang="en-US" sz="1800" i="1">
                                <a:latin typeface="Cambria Math" panose="02040503050406030204" pitchFamily="18" charset="0"/>
                              </a:rPr>
                              <m:t>𝐷</m:t>
                            </m:r>
                          </m:sup>
                        </m:sSup>
                      </m:num>
                      <m:den>
                        <m:r>
                          <a:rPr lang="en-US" sz="1800" i="1">
                            <a:latin typeface="Cambria Math" panose="02040503050406030204" pitchFamily="18" charset="0"/>
                          </a:rPr>
                          <m:t>𝛿</m:t>
                        </m:r>
                        <m:acc>
                          <m:accPr>
                            <m:chr m:val="⃑"/>
                            <m:ctrlPr>
                              <a:rPr lang="en-US" sz="1800" i="1">
                                <a:latin typeface="Cambria Math" panose="02040503050406030204" pitchFamily="18" charset="0"/>
                              </a:rPr>
                            </m:ctrlPr>
                          </m:accPr>
                          <m:e>
                            <m:r>
                              <a:rPr lang="en-US" sz="1800" i="1">
                                <a:latin typeface="Cambria Math" panose="02040503050406030204" pitchFamily="18" charset="0"/>
                              </a:rPr>
                              <m:t>𝐶</m:t>
                            </m:r>
                            <m:r>
                              <a:rPr lang="en-US" sz="1800" i="1">
                                <a:latin typeface="Cambria Math" panose="02040503050406030204" pitchFamily="18" charset="0"/>
                              </a:rPr>
                              <m:t>′</m:t>
                            </m:r>
                          </m:e>
                        </m:acc>
                      </m:den>
                    </m:f>
                    <m:r>
                      <a:rPr lang="en-US" sz="1800" i="1">
                        <a:latin typeface="Cambria Math" panose="02040503050406030204" pitchFamily="18" charset="0"/>
                      </a:rPr>
                      <m:t>= </m:t>
                    </m:r>
                    <m:sSubSup>
                      <m:sSubSupPr>
                        <m:ctrlPr>
                          <a:rPr lang="en-US" sz="1800" i="1">
                            <a:latin typeface="Cambria Math" panose="02040503050406030204" pitchFamily="18" charset="0"/>
                          </a:rPr>
                        </m:ctrlPr>
                      </m:sSubSupPr>
                      <m:e>
                        <m:acc>
                          <m:accPr>
                            <m:chr m:val="⃗"/>
                            <m:ctrlPr>
                              <a:rPr lang="en-US" sz="1800" i="1">
                                <a:latin typeface="Cambria Math" panose="02040503050406030204" pitchFamily="18" charset="0"/>
                              </a:rPr>
                            </m:ctrlPr>
                          </m:accPr>
                          <m:e>
                            <m:r>
                              <a:rPr lang="en-US" sz="1800" i="1">
                                <a:latin typeface="Cambria Math" panose="02040503050406030204" pitchFamily="18" charset="0"/>
                              </a:rPr>
                              <m:t>𝑎</m:t>
                            </m:r>
                          </m:e>
                        </m:acc>
                      </m:e>
                      <m:sub>
                        <m:r>
                          <a:rPr lang="en-US" sz="1800" i="1">
                            <a:latin typeface="Cambria Math" panose="02040503050406030204" pitchFamily="18" charset="0"/>
                          </a:rPr>
                          <m:t>𝑙</m:t>
                        </m:r>
                      </m:sub>
                      <m:sup>
                        <m:r>
                          <a:rPr lang="en-US" sz="1800" i="1">
                            <a:latin typeface="Cambria Math" panose="02040503050406030204" pitchFamily="18" charset="0"/>
                          </a:rPr>
                          <m:t> ′</m:t>
                        </m:r>
                      </m:sup>
                    </m:sSub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i="1">
                            <a:latin typeface="Cambria Math" panose="02040503050406030204" pitchFamily="18" charset="0"/>
                          </a:rPr>
                          <m:t>𝐻</m:t>
                        </m:r>
                      </m:sup>
                    </m:sSup>
                    <m:r>
                      <a:rPr lang="en-US" sz="1800" i="1">
                        <a:latin typeface="Cambria Math" panose="02040503050406030204" pitchFamily="18" charset="0"/>
                      </a:rPr>
                      <m:t>;</m:t>
                    </m:r>
                  </m:oMath>
                </a14:m>
                <a:endParaRPr lang="en-US" sz="1800" dirty="0"/>
              </a:p>
              <a:p>
                <a:r>
                  <a:rPr lang="en-US" sz="1800" dirty="0" smtClean="0"/>
                  <a:t>The last element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𝑅𝐼</m:t>
                        </m:r>
                      </m:e>
                      <m:sub>
                        <m:r>
                          <a:rPr lang="en-US" sz="1800" i="1">
                            <a:latin typeface="Cambria Math" panose="02040503050406030204" pitchFamily="18" charset="0"/>
                          </a:rPr>
                          <m:t>𝑉𝐴</m:t>
                        </m:r>
                      </m:sub>
                    </m:sSub>
                  </m:oMath>
                </a14:m>
                <a:r>
                  <a:rPr lang="en-US" sz="1800" dirty="0"/>
                  <a:t> </a:t>
                </a:r>
                <a:r>
                  <a:rPr lang="en-US" sz="1800" dirty="0" err="1" smtClean="0"/>
                  <a:t>es</a:t>
                </a:r>
                <a:r>
                  <a:rPr lang="en-US" sz="1800" dirty="0" smtClean="0"/>
                  <a:t> </a:t>
                </a:r>
                <a14:m>
                  <m:oMath xmlns:m="http://schemas.openxmlformats.org/officeDocument/2006/math">
                    <m:sSub>
                      <m:sSubPr>
                        <m:ctrlPr>
                          <a:rPr lang="en-US" sz="1800" i="1">
                            <a:latin typeface="Cambria Math" panose="02040503050406030204" pitchFamily="18" charset="0"/>
                          </a:rPr>
                        </m:ctrlPr>
                      </m:sSubPr>
                      <m:e>
                        <m:r>
                          <a:rPr lang="es-ES" sz="1800" i="1">
                            <a:latin typeface="Cambria Math" panose="02040503050406030204" pitchFamily="18" charset="0"/>
                          </a:rPr>
                          <m:t>𝑎</m:t>
                        </m:r>
                      </m:e>
                      <m:sub>
                        <m:r>
                          <a:rPr lang="es-ES" sz="1800" i="1">
                            <a:latin typeface="Cambria Math" panose="02040503050406030204" pitchFamily="18" charset="0"/>
                          </a:rPr>
                          <m:t>𝑦h</m:t>
                        </m:r>
                      </m:sub>
                    </m:sSub>
                    <m:r>
                      <a:rPr lang="es-ES" sz="1800" i="1">
                        <a:latin typeface="Cambria Math" panose="02040503050406030204" pitchFamily="18" charset="0"/>
                      </a:rPr>
                      <m:t>=</m:t>
                    </m:r>
                    <m:sSub>
                      <m:sSubPr>
                        <m:ctrlPr>
                          <a:rPr lang="en-US" sz="1800" i="1">
                            <a:latin typeface="Cambria Math" panose="02040503050406030204" pitchFamily="18" charset="0"/>
                          </a:rPr>
                        </m:ctrlPr>
                      </m:sSubPr>
                      <m:e>
                        <m:r>
                          <a:rPr lang="es-ES" sz="1800" i="1">
                            <a:latin typeface="Cambria Math" panose="02040503050406030204" pitchFamily="18" charset="0"/>
                          </a:rPr>
                          <m:t>𝑦</m:t>
                        </m:r>
                      </m:e>
                      <m:sub>
                        <m:r>
                          <a:rPr lang="es-ES" sz="1800" i="1">
                            <a:latin typeface="Cambria Math" panose="02040503050406030204" pitchFamily="18" charset="0"/>
                          </a:rPr>
                          <m:t>h</m:t>
                        </m:r>
                      </m:sub>
                    </m:sSub>
                    <m:r>
                      <a:rPr lang="es-ES" sz="1800" i="1">
                        <a:latin typeface="Cambria Math" panose="02040503050406030204" pitchFamily="18" charset="0"/>
                      </a:rPr>
                      <m:t>/</m:t>
                    </m:r>
                    <m:sSub>
                      <m:sSubPr>
                        <m:ctrlPr>
                          <a:rPr lang="en-US" sz="1800" i="1">
                            <a:latin typeface="Cambria Math" panose="02040503050406030204" pitchFamily="18" charset="0"/>
                          </a:rPr>
                        </m:ctrlPr>
                      </m:sSubPr>
                      <m:e>
                        <m:r>
                          <a:rPr lang="es-ES" sz="1800" i="1">
                            <a:latin typeface="Cambria Math" panose="02040503050406030204" pitchFamily="18" charset="0"/>
                          </a:rPr>
                          <m:t>𝑄</m:t>
                        </m:r>
                      </m:e>
                      <m:sub>
                        <m:r>
                          <a:rPr lang="es-ES" sz="1800" i="1">
                            <a:latin typeface="Cambria Math" panose="02040503050406030204" pitchFamily="18" charset="0"/>
                          </a:rPr>
                          <m:t>𝐻</m:t>
                        </m:r>
                      </m:sub>
                    </m:sSub>
                  </m:oMath>
                </a14:m>
                <a:r>
                  <a:rPr lang="en-US" sz="1800" dirty="0" smtClean="0"/>
                  <a:t>. Where </a:t>
                </a:r>
                <a14:m>
                  <m:oMath xmlns:m="http://schemas.openxmlformats.org/officeDocument/2006/math">
                    <m:sSub>
                      <m:sSubPr>
                        <m:ctrlPr>
                          <a:rPr lang="en-US" sz="1800" i="1">
                            <a:latin typeface="Cambria Math" panose="02040503050406030204" pitchFamily="18" charset="0"/>
                          </a:rPr>
                        </m:ctrlPr>
                      </m:sSubPr>
                      <m:e>
                        <m:r>
                          <a:rPr lang="es-ES" sz="1800" i="1">
                            <a:latin typeface="Cambria Math" panose="02040503050406030204" pitchFamily="18" charset="0"/>
                          </a:rPr>
                          <m:t>𝑄</m:t>
                        </m:r>
                      </m:e>
                      <m:sub>
                        <m:r>
                          <a:rPr lang="es-ES" sz="1800" i="1">
                            <a:latin typeface="Cambria Math" panose="02040503050406030204" pitchFamily="18" charset="0"/>
                          </a:rPr>
                          <m:t>𝐻</m:t>
                        </m:r>
                      </m:sub>
                    </m:sSub>
                    <m:r>
                      <a:rPr lang="es-ES" sz="1800" i="1">
                        <a:latin typeface="Cambria Math" panose="02040503050406030204" pitchFamily="18" charset="0"/>
                      </a:rPr>
                      <m:t>=</m:t>
                    </m:r>
                  </m:oMath>
                </a14:m>
                <a:r>
                  <a:rPr lang="es-ES" sz="1800" dirty="0"/>
                  <a:t> </a:t>
                </a:r>
                <a14:m>
                  <m:oMath xmlns:m="http://schemas.openxmlformats.org/officeDocument/2006/math">
                    <m:sSub>
                      <m:sSubPr>
                        <m:ctrlPr>
                          <a:rPr lang="en-US" sz="1800" i="1">
                            <a:latin typeface="Cambria Math" panose="02040503050406030204" pitchFamily="18" charset="0"/>
                          </a:rPr>
                        </m:ctrlPr>
                      </m:sSubPr>
                      <m:e>
                        <m:r>
                          <a:rPr lang="es-ES" sz="1800" i="1">
                            <a:latin typeface="Cambria Math" panose="02040503050406030204" pitchFamily="18" charset="0"/>
                          </a:rPr>
                          <m:t>𝑦</m:t>
                        </m:r>
                      </m:e>
                      <m:sub>
                        <m:r>
                          <a:rPr lang="es-ES" sz="1800" i="1">
                            <a:latin typeface="Cambria Math" panose="02040503050406030204" pitchFamily="18" charset="0"/>
                          </a:rPr>
                          <m:t>h</m:t>
                        </m:r>
                      </m:sub>
                    </m:sSub>
                    <m:r>
                      <a:rPr lang="es-ES" sz="1800" i="1">
                        <a:latin typeface="Cambria Math" panose="02040503050406030204" pitchFamily="18" charset="0"/>
                      </a:rPr>
                      <m:t>+</m:t>
                    </m:r>
                    <m:acc>
                      <m:accPr>
                        <m:chr m:val="⃑"/>
                        <m:ctrlPr>
                          <a:rPr lang="en-US" sz="1800" i="1">
                            <a:latin typeface="Cambria Math" panose="02040503050406030204" pitchFamily="18" charset="0"/>
                          </a:rPr>
                        </m:ctrlPr>
                      </m:accPr>
                      <m:e>
                        <m:sSup>
                          <m:sSupPr>
                            <m:ctrlPr>
                              <a:rPr lang="en-US" sz="1800" i="1">
                                <a:latin typeface="Cambria Math" panose="02040503050406030204" pitchFamily="18" charset="0"/>
                              </a:rPr>
                            </m:ctrlPr>
                          </m:sSupPr>
                          <m:e>
                            <m:r>
                              <a:rPr lang="es-ES" sz="1800" i="1">
                                <a:latin typeface="Cambria Math" panose="02040503050406030204" pitchFamily="18" charset="0"/>
                              </a:rPr>
                              <m:t>𝑤</m:t>
                            </m:r>
                          </m:e>
                          <m:sup>
                            <m:r>
                              <a:rPr lang="es-ES" sz="1800" i="1">
                                <a:latin typeface="Cambria Math" panose="02040503050406030204" pitchFamily="18" charset="0"/>
                              </a:rPr>
                              <m:t>′</m:t>
                            </m:r>
                          </m:sup>
                        </m:sSup>
                      </m:e>
                    </m:acc>
                    <m:r>
                      <a:rPr lang="es-ES" sz="1800" i="1">
                        <a:latin typeface="Cambria Math" panose="02040503050406030204" pitchFamily="18" charset="0"/>
                      </a:rPr>
                      <m:t>. </m:t>
                    </m:r>
                    <m:acc>
                      <m:accPr>
                        <m:chr m:val="⃑"/>
                        <m:ctrlPr>
                          <a:rPr lang="en-US" sz="1800" i="1">
                            <a:latin typeface="Cambria Math" panose="02040503050406030204" pitchFamily="18" charset="0"/>
                          </a:rPr>
                        </m:ctrlPr>
                      </m:accPr>
                      <m:e>
                        <m:r>
                          <a:rPr lang="es-ES" sz="1800" i="1">
                            <a:latin typeface="Cambria Math" panose="02040503050406030204" pitchFamily="18" charset="0"/>
                          </a:rPr>
                          <m:t>𝑄</m:t>
                        </m:r>
                      </m:e>
                    </m:acc>
                    <m:r>
                      <a:rPr lang="es-ES" sz="1800" i="1">
                        <a:latin typeface="Cambria Math" panose="02040503050406030204" pitchFamily="18" charset="0"/>
                      </a:rPr>
                      <m:t> </m:t>
                    </m:r>
                  </m:oMath>
                </a14:m>
                <a:r>
                  <a:rPr lang="es-ES" sz="1800" dirty="0"/>
                  <a:t>+ </a:t>
                </a:r>
                <a14:m>
                  <m:oMath xmlns:m="http://schemas.openxmlformats.org/officeDocument/2006/math">
                    <m:sSub>
                      <m:sSubPr>
                        <m:ctrlPr>
                          <a:rPr lang="en-US" sz="1800" i="1">
                            <a:latin typeface="Cambria Math" panose="02040503050406030204" pitchFamily="18" charset="0"/>
                          </a:rPr>
                        </m:ctrlPr>
                      </m:sSubPr>
                      <m:e>
                        <m:r>
                          <a:rPr lang="es-ES" sz="1800" i="1">
                            <a:latin typeface="Cambria Math" panose="02040503050406030204" pitchFamily="18" charset="0"/>
                          </a:rPr>
                          <m:t>𝑔𝑜𝑣</m:t>
                        </m:r>
                      </m:e>
                      <m:sub>
                        <m:r>
                          <a:rPr lang="es-ES" sz="1800" i="1">
                            <a:latin typeface="Cambria Math" panose="02040503050406030204" pitchFamily="18" charset="0"/>
                          </a:rPr>
                          <m:t>𝐻</m:t>
                        </m:r>
                      </m:sub>
                    </m:sSub>
                  </m:oMath>
                </a14:m>
                <a:r>
                  <a:rPr lang="es-ES" sz="1800" dirty="0"/>
                  <a:t> </a:t>
                </a:r>
                <a:r>
                  <a:rPr lang="es-ES" sz="1800" dirty="0" smtClean="0"/>
                  <a:t>and </a:t>
                </a:r>
                <a14:m>
                  <m:oMath xmlns:m="http://schemas.openxmlformats.org/officeDocument/2006/math">
                    <m:sSub>
                      <m:sSubPr>
                        <m:ctrlPr>
                          <a:rPr lang="en-US" sz="1800" i="1">
                            <a:latin typeface="Cambria Math" panose="02040503050406030204" pitchFamily="18" charset="0"/>
                          </a:rPr>
                        </m:ctrlPr>
                      </m:sSubPr>
                      <m:e>
                        <m:r>
                          <a:rPr lang="es-ES" sz="1800" i="1">
                            <a:latin typeface="Cambria Math" panose="02040503050406030204" pitchFamily="18" charset="0"/>
                          </a:rPr>
                          <m:t>𝑦</m:t>
                        </m:r>
                      </m:e>
                      <m:sub>
                        <m:r>
                          <a:rPr lang="es-ES" sz="1800" i="1">
                            <a:latin typeface="Cambria Math" panose="02040503050406030204" pitchFamily="18" charset="0"/>
                          </a:rPr>
                          <m:t>h</m:t>
                        </m:r>
                      </m:sub>
                    </m:sSub>
                  </m:oMath>
                </a14:m>
                <a:r>
                  <a:rPr lang="es-ES" sz="1800" dirty="0" smtClean="0"/>
                  <a:t> </a:t>
                </a:r>
                <a:r>
                  <a:rPr lang="en-US" sz="1800" dirty="0" smtClean="0"/>
                  <a:t>is the income of domestic workers; </a:t>
                </a:r>
                <a14:m>
                  <m:oMath xmlns:m="http://schemas.openxmlformats.org/officeDocument/2006/math">
                    <m:sSubSup>
                      <m:sSubSupPr>
                        <m:ctrlPr>
                          <a:rPr lang="en-US" sz="1800" i="1">
                            <a:latin typeface="Cambria Math" panose="02040503050406030204" pitchFamily="18" charset="0"/>
                          </a:rPr>
                        </m:ctrlPr>
                      </m:sSubSupPr>
                      <m:e>
                        <m:acc>
                          <m:accPr>
                            <m:chr m:val="⃗"/>
                            <m:ctrlPr>
                              <a:rPr lang="en-US" sz="1800" i="1">
                                <a:latin typeface="Cambria Math" panose="02040503050406030204" pitchFamily="18" charset="0"/>
                              </a:rPr>
                            </m:ctrlPr>
                          </m:accPr>
                          <m:e>
                            <m:r>
                              <a:rPr lang="en-US" sz="1800" i="1">
                                <a:latin typeface="Cambria Math" panose="02040503050406030204" pitchFamily="18" charset="0"/>
                              </a:rPr>
                              <m:t>𝑎</m:t>
                            </m:r>
                          </m:e>
                        </m:acc>
                      </m:e>
                      <m:sub>
                        <m:r>
                          <a:rPr lang="en-US" sz="1800" i="1">
                            <a:latin typeface="Cambria Math" panose="02040503050406030204" pitchFamily="18" charset="0"/>
                          </a:rPr>
                          <m:t>𝑙</m:t>
                        </m:r>
                      </m:sub>
                      <m:sup>
                        <m:r>
                          <a:rPr lang="en-US" sz="1800" i="1">
                            <a:latin typeface="Cambria Math" panose="02040503050406030204" pitchFamily="18" charset="0"/>
                          </a:rPr>
                          <m:t> ′</m:t>
                        </m:r>
                      </m:sup>
                    </m:sSubSup>
                  </m:oMath>
                </a14:m>
                <a:r>
                  <a:rPr lang="en-US" sz="1800" dirty="0" smtClean="0"/>
                  <a:t> is the vector of labor requirements for unit of output; </a:t>
                </a:r>
                <a14:m>
                  <m:oMath xmlns:m="http://schemas.openxmlformats.org/officeDocument/2006/math">
                    <m:acc>
                      <m:accPr>
                        <m:chr m:val="⃑"/>
                        <m:ctrlPr>
                          <a:rPr lang="en-US" sz="1800" i="1" smtClean="0">
                            <a:latin typeface="Cambria Math" panose="02040503050406030204" pitchFamily="18" charset="0"/>
                          </a:rPr>
                        </m:ctrlPr>
                      </m:accPr>
                      <m:e>
                        <m:r>
                          <a:rPr lang="en-US" sz="1800" i="1">
                            <a:latin typeface="Cambria Math" panose="02040503050406030204" pitchFamily="18" charset="0"/>
                          </a:rPr>
                          <m:t>𝑒</m:t>
                        </m:r>
                      </m:e>
                    </m:acc>
                  </m:oMath>
                </a14:m>
                <a:r>
                  <a:rPr lang="en-US" sz="1800" dirty="0" smtClean="0"/>
                  <a:t> is the  vector of final demand of goods and services. </a:t>
                </a:r>
              </a:p>
              <a:p>
                <a:pPr algn="just"/>
                <a:endParaRPr lang="en-US" sz="1800" dirty="0"/>
              </a:p>
              <a:p>
                <a:pPr algn="just"/>
                <a:r>
                  <a:rPr lang="es-ES" sz="1800" dirty="0" smtClean="0"/>
                  <a:t> </a:t>
                </a:r>
                <a:endParaRPr lang="es-PE" sz="18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908720"/>
                <a:ext cx="7993063" cy="5937010"/>
              </a:xfrm>
              <a:prstGeom prst="rect">
                <a:avLst/>
              </a:prstGeom>
              <a:blipFill rotWithShape="0">
                <a:blip r:embed="rId3"/>
                <a:stretch>
                  <a:fillRect l="-686" t="-513"/>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7</a:t>
            </a:fld>
            <a:endParaRPr lang="es-ES"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27679"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4059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a:solidFill>
                  <a:schemeClr val="tx2"/>
                </a:solidFill>
              </a:rPr>
              <a:t>2</a:t>
            </a:r>
            <a:r>
              <a:rPr lang="es-PE" b="1" dirty="0" smtClean="0">
                <a:solidFill>
                  <a:schemeClr val="tx2"/>
                </a:solidFill>
              </a:rPr>
              <a:t>.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Methodologies-O1</a:t>
            </a:r>
            <a:endParaRPr lang="en-US" b="1" dirty="0">
              <a:solidFill>
                <a:schemeClr val="tx2"/>
              </a:solidFill>
            </a:endParaRPr>
          </a:p>
        </p:txBody>
      </p:sp>
      <p:sp>
        <p:nvSpPr>
          <p:cNvPr id="4099" name="2 CuadroTexto"/>
          <p:cNvSpPr txBox="1">
            <a:spLocks noChangeArrowheads="1"/>
          </p:cNvSpPr>
          <p:nvPr/>
        </p:nvSpPr>
        <p:spPr bwMode="auto">
          <a:xfrm>
            <a:off x="832326" y="908720"/>
            <a:ext cx="7993063" cy="2800767"/>
          </a:xfrm>
          <a:prstGeom prst="rect">
            <a:avLst/>
          </a:prstGeom>
          <a:noFill/>
          <a:ln w="9525">
            <a:noFill/>
            <a:miter lim="800000"/>
            <a:headEnd/>
            <a:tailEnd/>
          </a:ln>
        </p:spPr>
        <p:txBody>
          <a:bodyPr>
            <a:spAutoFit/>
          </a:bodyPr>
          <a:lstStyle/>
          <a:p>
            <a:pPr algn="just"/>
            <a:r>
              <a:rPr lang="en-US" sz="2000" dirty="0" smtClean="0"/>
              <a:t>Type I multipliers measures the direct and indirect effects of changes of final demand. Type II multipliers measures the direct, indirect and induced (household income generation) of changes of final demand.</a:t>
            </a:r>
          </a:p>
          <a:p>
            <a:pPr algn="just"/>
            <a:endParaRPr lang="en-US" sz="2000" dirty="0"/>
          </a:p>
          <a:p>
            <a:pPr algn="just"/>
            <a:r>
              <a:rPr lang="en-US" sz="2000" dirty="0" smtClean="0"/>
              <a:t>The </a:t>
            </a:r>
            <a:r>
              <a:rPr lang="en-US" sz="2000" dirty="0" smtClean="0"/>
              <a:t>four step is the estimation of the output and employment effects for the STI and TIC industries due to changes of the final demand of the eleven mining products and vice versa</a:t>
            </a:r>
            <a:endParaRPr lang="en-US" sz="1800" dirty="0"/>
          </a:p>
          <a:p>
            <a:pPr algn="just"/>
            <a:endParaRPr lang="en-US" sz="1800" dirty="0"/>
          </a:p>
          <a:p>
            <a:pPr algn="just"/>
            <a:r>
              <a:rPr lang="es-ES" sz="1800" dirty="0" smtClean="0"/>
              <a:t> </a:t>
            </a:r>
            <a:endParaRPr lang="es-PE" sz="1800" dirty="0" smtClean="0"/>
          </a:p>
        </p:txBody>
      </p:sp>
      <p:sp>
        <p:nvSpPr>
          <p:cNvPr id="4100" name="AutoShape 6">
            <a:hlinkClick r:id="rId3"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8</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7121" r:id="rId4" imgW="2561905" imgH="2467319" progId="MSPhotoEd.3">
                  <p:embed/>
                </p:oleObj>
              </mc:Choice>
              <mc:Fallback>
                <p:oleObj r:id="rId4" imgW="2561905" imgH="24673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0268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1100161" y="404664"/>
            <a:ext cx="5468164" cy="461665"/>
          </a:xfrm>
          <a:prstGeom prst="rect">
            <a:avLst/>
          </a:prstGeom>
          <a:noFill/>
          <a:ln w="9525">
            <a:noFill/>
            <a:miter lim="800000"/>
            <a:headEnd/>
            <a:tailEnd/>
          </a:ln>
        </p:spPr>
        <p:txBody>
          <a:bodyPr wrap="none">
            <a:spAutoFit/>
          </a:bodyPr>
          <a:lstStyle/>
          <a:p>
            <a:r>
              <a:rPr lang="es-PE" b="1" dirty="0">
                <a:solidFill>
                  <a:schemeClr val="tx2"/>
                </a:solidFill>
              </a:rPr>
              <a:t>2</a:t>
            </a:r>
            <a:r>
              <a:rPr lang="es-PE" b="1" dirty="0" smtClean="0">
                <a:solidFill>
                  <a:schemeClr val="tx2"/>
                </a:solidFill>
              </a:rPr>
              <a:t>. </a:t>
            </a:r>
            <a:r>
              <a:rPr lang="en-US" b="1" dirty="0" smtClean="0">
                <a:solidFill>
                  <a:schemeClr val="tx2"/>
                </a:solidFill>
              </a:rPr>
              <a:t>Brief</a:t>
            </a:r>
            <a:r>
              <a:rPr lang="es-PE" b="1" dirty="0" smtClean="0">
                <a:solidFill>
                  <a:schemeClr val="tx2"/>
                </a:solidFill>
              </a:rPr>
              <a:t> </a:t>
            </a:r>
            <a:r>
              <a:rPr lang="en-US" b="1" dirty="0" smtClean="0">
                <a:solidFill>
                  <a:schemeClr val="tx2"/>
                </a:solidFill>
              </a:rPr>
              <a:t>Research </a:t>
            </a:r>
            <a:r>
              <a:rPr lang="en-US" b="1" dirty="0" smtClean="0">
                <a:solidFill>
                  <a:schemeClr val="tx2"/>
                </a:solidFill>
              </a:rPr>
              <a:t>Methodologies-O2</a:t>
            </a:r>
            <a:endParaRPr lang="en-US" b="1" dirty="0">
              <a:solidFill>
                <a:schemeClr val="tx2"/>
              </a:solidFill>
            </a:endParaRPr>
          </a:p>
        </p:txBody>
      </p:sp>
      <mc:AlternateContent xmlns:mc="http://schemas.openxmlformats.org/markup-compatibility/2006">
        <mc:Choice xmlns:a14="http://schemas.microsoft.com/office/drawing/2010/main" Requires="a14">
          <p:sp>
            <p:nvSpPr>
              <p:cNvPr id="4099" name="2 CuadroTexto"/>
              <p:cNvSpPr txBox="1">
                <a:spLocks noChangeArrowheads="1"/>
              </p:cNvSpPr>
              <p:nvPr/>
            </p:nvSpPr>
            <p:spPr bwMode="auto">
              <a:xfrm>
                <a:off x="832326" y="1532241"/>
                <a:ext cx="7993063" cy="4621458"/>
              </a:xfrm>
              <a:prstGeom prst="rect">
                <a:avLst/>
              </a:prstGeom>
              <a:noFill/>
              <a:ln w="9525">
                <a:noFill/>
                <a:miter lim="800000"/>
                <a:headEnd/>
                <a:tailEnd/>
              </a:ln>
            </p:spPr>
            <p:txBody>
              <a:bodyPr>
                <a:spAutoFit/>
              </a:bodyPr>
              <a:lstStyle/>
              <a:p>
                <a:pPr algn="just"/>
                <a:r>
                  <a:rPr lang="en-US" sz="2000" dirty="0" smtClean="0"/>
                  <a:t>Estimate </a:t>
                </a:r>
                <a:r>
                  <a:rPr lang="en-US" sz="2000" dirty="0" smtClean="0"/>
                  <a:t>the following Spatial Durbin Model –SDM specification:</a:t>
                </a:r>
              </a:p>
              <a:p>
                <a:r>
                  <a:rPr lang="es-PE" sz="2000" b="1" dirty="0"/>
                  <a:t> </a:t>
                </a:r>
                <a:endParaRPr lang="en-US" sz="2000" dirty="0"/>
              </a:p>
              <a:p>
                <a:r>
                  <a:rPr lang="en-US" sz="2000" dirty="0"/>
                  <a:t>[14]	</a:t>
                </a:r>
                <a14:m>
                  <m:oMath xmlns:m="http://schemas.openxmlformats.org/officeDocument/2006/math">
                    <m:r>
                      <a:rPr lang="en-US" sz="2000" i="1">
                        <a:latin typeface="Cambria Math" panose="02040503050406030204" pitchFamily="18" charset="0"/>
                      </a:rPr>
                      <m:t>𝑆</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𝑗𝑔</m:t>
                        </m:r>
                      </m:sub>
                    </m:sSub>
                  </m:oMath>
                </a14:m>
                <a:r>
                  <a:rPr lang="en-US" sz="2000" dirty="0"/>
                  <a:t>= </a:t>
                </a:r>
                <a14:m>
                  <m:oMath xmlns:m="http://schemas.openxmlformats.org/officeDocument/2006/math">
                    <m:r>
                      <a:rPr lang="en-US" sz="2000" i="1">
                        <a:latin typeface="Cambria Math" panose="02040503050406030204" pitchFamily="18" charset="0"/>
                      </a:rPr>
                      <m:t>𝛾</m:t>
                    </m:r>
                  </m:oMath>
                </a14:m>
                <a:r>
                  <a:rPr lang="en-US" sz="2000" baseline="-25000" dirty="0"/>
                  <a:t>j0 </a:t>
                </a:r>
                <a:r>
                  <a:rPr lang="en-US" sz="2000" dirty="0"/>
                  <a:t>+ </a:t>
                </a:r>
                <a:r>
                  <a:rPr lang="en-US" sz="2000" i="1" dirty="0">
                    <a:sym typeface="Symbol" panose="05050102010706020507" pitchFamily="18" charset="2"/>
                  </a:rPr>
                  <a:t></a:t>
                </a:r>
                <a:r>
                  <a:rPr lang="en-US" sz="2000" baseline="-25000" dirty="0"/>
                  <a:t>j</a:t>
                </a:r>
                <a:r>
                  <a:rPr lang="en-US" sz="2000" dirty="0"/>
                  <a:t>,</a:t>
                </a:r>
                <a14:m>
                  <m:oMath xmlns:m="http://schemas.openxmlformats.org/officeDocument/2006/math">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𝑗</m:t>
                            </m:r>
                          </m:sub>
                        </m:sSub>
                      </m:sup>
                      <m:e>
                        <m:sSub>
                          <m:sSubPr>
                            <m:ctrlPr>
                              <a:rPr lang="en-US" sz="2000" i="1">
                                <a:latin typeface="Cambria Math" panose="02040503050406030204" pitchFamily="18" charset="0"/>
                              </a:rPr>
                            </m:ctrlPr>
                          </m:sSubPr>
                          <m:e>
                            <m:r>
                              <a:rPr lang="es-PE" sz="2000" i="1">
                                <a:latin typeface="Cambria Math" panose="02040503050406030204" pitchFamily="18" charset="0"/>
                              </a:rPr>
                              <m:t>𝑊</m:t>
                            </m:r>
                          </m:e>
                          <m:sub>
                            <m:r>
                              <a:rPr lang="es-PE" sz="2000" i="1">
                                <a:latin typeface="Cambria Math" panose="02040503050406030204" pitchFamily="18" charset="0"/>
                              </a:rPr>
                              <m:t>𝑔𝑖</m:t>
                            </m:r>
                          </m:sub>
                        </m:sSub>
                        <m:r>
                          <a:rPr lang="en-US" sz="2000" i="1">
                            <a:latin typeface="Cambria Math" panose="02040503050406030204" pitchFamily="18" charset="0"/>
                          </a:rPr>
                          <m:t>,</m:t>
                        </m:r>
                        <m:r>
                          <a:rPr lang="es-PE" sz="2000" i="1">
                            <a:latin typeface="Cambria Math" panose="02040503050406030204" pitchFamily="18" charset="0"/>
                          </a:rPr>
                          <m:t>𝑆</m:t>
                        </m:r>
                        <m:sSub>
                          <m:sSubPr>
                            <m:ctrlPr>
                              <a:rPr lang="en-US" sz="2000" i="1">
                                <a:latin typeface="Cambria Math" panose="02040503050406030204" pitchFamily="18" charset="0"/>
                              </a:rPr>
                            </m:ctrlPr>
                          </m:sSubPr>
                          <m:e>
                            <m:r>
                              <a:rPr lang="es-PE" sz="2000" i="1">
                                <a:latin typeface="Cambria Math" panose="02040503050406030204" pitchFamily="18" charset="0"/>
                              </a:rPr>
                              <m:t>𝐿</m:t>
                            </m:r>
                          </m:e>
                          <m:sub>
                            <m:r>
                              <a:rPr lang="es-PE" sz="2000" i="1">
                                <a:latin typeface="Cambria Math" panose="02040503050406030204" pitchFamily="18" charset="0"/>
                              </a:rPr>
                              <m:t>𝑗𝑖</m:t>
                            </m:r>
                          </m:sub>
                        </m:sSub>
                      </m:e>
                    </m:nary>
                  </m:oMath>
                </a14:m>
                <a:r>
                  <a:rPr lang="en-US" sz="2000" dirty="0"/>
                  <a:t> + </a:t>
                </a:r>
                <a14:m>
                  <m:oMath xmlns:m="http://schemas.openxmlformats.org/officeDocument/2006/math">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6</m:t>
                        </m:r>
                      </m:sup>
                      <m:e>
                        <m:r>
                          <a:rPr lang="en-US" sz="2000" i="1">
                            <a:latin typeface="Cambria Math" panose="02040503050406030204" pitchFamily="18" charset="0"/>
                          </a:rPr>
                          <m:t>𝛾</m:t>
                        </m:r>
                      </m:e>
                    </m:nary>
                  </m:oMath>
                </a14:m>
                <a:r>
                  <a:rPr lang="en-US" sz="2000" baseline="-25000" dirty="0" err="1"/>
                  <a:t>jk</a:t>
                </a:r>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𝑗𝑘𝑔</m:t>
                        </m:r>
                      </m:sub>
                    </m:sSub>
                  </m:oMath>
                </a14:m>
                <a:r>
                  <a:rPr lang="en-US" sz="2000" dirty="0"/>
                  <a:t> + </a:t>
                </a:r>
                <a14:m>
                  <m:oMath xmlns:m="http://schemas.openxmlformats.org/officeDocument/2006/math">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6</m:t>
                        </m:r>
                      </m:sup>
                      <m:e>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s-PE" sz="2000" i="1">
                                    <a:latin typeface="Cambria Math" panose="02040503050406030204" pitchFamily="18" charset="0"/>
                                  </a:rPr>
                                  <m:t>𝑁</m:t>
                                </m:r>
                              </m:e>
                              <m:sub>
                                <m:r>
                                  <a:rPr lang="es-PE" sz="2000" i="1">
                                    <a:latin typeface="Cambria Math" panose="02040503050406030204" pitchFamily="18" charset="0"/>
                                  </a:rPr>
                                  <m:t>𝑗</m:t>
                                </m:r>
                              </m:sub>
                            </m:sSub>
                          </m:sup>
                          <m:e>
                            <m:sSub>
                              <m:sSubPr>
                                <m:ctrlPr>
                                  <a:rPr lang="en-US" sz="2000" i="1">
                                    <a:latin typeface="Cambria Math" panose="02040503050406030204" pitchFamily="18" charset="0"/>
                                  </a:rPr>
                                </m:ctrlPr>
                              </m:sSubPr>
                              <m:e>
                                <m:r>
                                  <a:rPr lang="es-PE" sz="2000" i="1">
                                    <a:latin typeface="Cambria Math" panose="02040503050406030204" pitchFamily="18" charset="0"/>
                                  </a:rPr>
                                  <m:t>𝜃</m:t>
                                </m:r>
                              </m:e>
                              <m:sub>
                                <m:r>
                                  <a:rPr lang="es-PE" sz="2000" i="1">
                                    <a:latin typeface="Cambria Math" panose="02040503050406030204" pitchFamily="18" charset="0"/>
                                  </a:rPr>
                                  <m:t>𝑗𝑘</m:t>
                                </m:r>
                              </m:sub>
                            </m:sSub>
                            <m:sSub>
                              <m:sSubPr>
                                <m:ctrlPr>
                                  <a:rPr lang="en-US" sz="2000" i="1">
                                    <a:latin typeface="Cambria Math" panose="02040503050406030204" pitchFamily="18" charset="0"/>
                                  </a:rPr>
                                </m:ctrlPr>
                              </m:sSubPr>
                              <m:e>
                                <m:r>
                                  <a:rPr lang="es-PE" sz="2000" i="1">
                                    <a:latin typeface="Cambria Math" panose="02040503050406030204" pitchFamily="18" charset="0"/>
                                  </a:rPr>
                                  <m:t>𝑊</m:t>
                                </m:r>
                              </m:e>
                              <m:sub>
                                <m:r>
                                  <a:rPr lang="es-PE" sz="2000" i="1">
                                    <a:latin typeface="Cambria Math" panose="02040503050406030204" pitchFamily="18" charset="0"/>
                                  </a:rPr>
                                  <m:t>𝑔𝑖</m:t>
                                </m:r>
                              </m:sub>
                            </m:sSub>
                          </m:e>
                        </m:nary>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𝑗𝑘𝑖</m:t>
                            </m:r>
                          </m:sub>
                        </m:sSub>
                      </m:e>
                    </m:nary>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𝜖</m:t>
                        </m:r>
                      </m:e>
                      <m:sub>
                        <m:r>
                          <a:rPr lang="en-US" sz="2000" i="1">
                            <a:latin typeface="Cambria Math" panose="02040503050406030204" pitchFamily="18" charset="0"/>
                          </a:rPr>
                          <m:t>𝑗𝑔</m:t>
                        </m:r>
                      </m:sub>
                    </m:sSub>
                  </m:oMath>
                </a14:m>
                <a:r>
                  <a:rPr lang="en-US" sz="2000" baseline="-25000" dirty="0"/>
                  <a:t> </a:t>
                </a:r>
                <a:r>
                  <a:rPr lang="en-US" sz="2000" dirty="0"/>
                  <a:t>; </a:t>
                </a:r>
                <a:r>
                  <a:rPr lang="es-ES" sz="2000" b="1" dirty="0"/>
                  <a:t> </a:t>
                </a:r>
                <a:r>
                  <a:rPr lang="pt-BR" sz="2000" dirty="0"/>
                  <a:t>g=1…</a:t>
                </a:r>
                <a:r>
                  <a:rPr lang="pt-BR" sz="2000" dirty="0" smtClean="0"/>
                  <a:t>𝑁𝑗</a:t>
                </a:r>
                <a:r>
                  <a:rPr lang="pt-BR" sz="2000" dirty="0"/>
                  <a:t>;  j=PRIM, SEC, TER</a:t>
                </a:r>
              </a:p>
              <a:p>
                <a:endParaRPr lang="en-US" sz="2000" dirty="0"/>
              </a:p>
              <a:p>
                <a:r>
                  <a:rPr lang="en-US" sz="2000" dirty="0" smtClean="0"/>
                  <a:t>Where: </a:t>
                </a:r>
                <a14:m>
                  <m:oMath xmlns:m="http://schemas.openxmlformats.org/officeDocument/2006/math">
                    <m:r>
                      <a:rPr lang="en-US" sz="2000" i="1">
                        <a:latin typeface="Cambria Math" panose="02040503050406030204" pitchFamily="18" charset="0"/>
                      </a:rPr>
                      <m:t>𝑆</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𝑗𝑔</m:t>
                        </m:r>
                      </m:sub>
                    </m:sSub>
                  </m:oMath>
                </a14:m>
                <a:r>
                  <a:rPr lang="en-US" sz="2000" dirty="0"/>
                  <a:t> </a:t>
                </a:r>
                <a:r>
                  <a:rPr lang="en-US" sz="2000" dirty="0" smtClean="0"/>
                  <a:t>is the employment share of sector j (primary, </a:t>
                </a:r>
                <a:r>
                  <a:rPr lang="en-US" sz="2000" dirty="0" err="1" smtClean="0"/>
                  <a:t>secundary</a:t>
                </a:r>
                <a:r>
                  <a:rPr lang="en-US" sz="2000" dirty="0" smtClean="0"/>
                  <a:t>,  and </a:t>
                </a:r>
                <a:r>
                  <a:rPr lang="en-US" sz="2000" dirty="0" err="1" smtClean="0"/>
                  <a:t>terciary</a:t>
                </a:r>
                <a:r>
                  <a:rPr lang="en-US" sz="2000" dirty="0" smtClean="0"/>
                  <a:t> sectors) in the local </a:t>
                </a:r>
                <a:r>
                  <a:rPr lang="en-US" sz="2000" dirty="0"/>
                  <a:t>a</a:t>
                </a:r>
                <a:r>
                  <a:rPr lang="en-US" sz="2000" dirty="0" smtClean="0"/>
                  <a:t>rea  </a:t>
                </a:r>
                <a:r>
                  <a:rPr lang="en-US" sz="2000" dirty="0"/>
                  <a:t>‘g’ </a:t>
                </a:r>
                <a:r>
                  <a:rPr lang="en-US" sz="2000" dirty="0" smtClean="0"/>
                  <a:t>(mining center). </a:t>
                </a:r>
                <a:r>
                  <a:rPr lang="en-US" sz="2000" dirty="0" smtClean="0"/>
                  <a:t>(Data source, INEI-ENAHO </a:t>
                </a:r>
                <a:r>
                  <a:rPr lang="en-US" sz="2000" dirty="0"/>
                  <a:t>(2016</a:t>
                </a:r>
                <a:r>
                  <a:rPr lang="en-US" sz="2000" dirty="0" smtClean="0"/>
                  <a:t>), year 2014). </a:t>
                </a:r>
                <a:r>
                  <a:rPr lang="en-US" sz="2000" dirty="0" smtClean="0"/>
                  <a:t>Each local area is </a:t>
                </a:r>
                <a:r>
                  <a:rPr lang="en-US" sz="2000" dirty="0" smtClean="0"/>
                  <a:t>a set of ‘</a:t>
                </a:r>
                <a:r>
                  <a:rPr lang="en-US" sz="2000" dirty="0" err="1" smtClean="0"/>
                  <a:t>distritos</a:t>
                </a:r>
                <a:r>
                  <a:rPr lang="en-US" sz="2000" dirty="0" smtClean="0"/>
                  <a:t>’ </a:t>
                </a:r>
                <a:r>
                  <a:rPr lang="en-US" sz="2000" dirty="0" smtClean="0"/>
                  <a:t>around </a:t>
                </a:r>
                <a:r>
                  <a:rPr lang="en-US" sz="2000" dirty="0" smtClean="0"/>
                  <a:t>the mining </a:t>
                </a:r>
                <a:r>
                  <a:rPr lang="en-US" sz="2000" dirty="0" smtClean="0"/>
                  <a:t>center for </a:t>
                </a:r>
                <a:r>
                  <a:rPr lang="en-US" sz="2000" dirty="0" smtClean="0"/>
                  <a:t>each of the </a:t>
                </a:r>
                <a:r>
                  <a:rPr lang="en-US" sz="2000" dirty="0" smtClean="0"/>
                  <a:t>eleven </a:t>
                </a:r>
                <a:r>
                  <a:rPr lang="en-US" sz="2000" dirty="0" smtClean="0"/>
                  <a:t>products. The primary sector did not included the workers employed in the production of the 11 commodities (the labor force in the primary sector work </a:t>
                </a:r>
                <a:r>
                  <a:rPr lang="en-US" sz="2000" dirty="0" smtClean="0"/>
                  <a:t>mainly in </a:t>
                </a:r>
                <a:r>
                  <a:rPr lang="en-US" sz="2000" dirty="0" smtClean="0"/>
                  <a:t>the agriculture and informal primary sectors).</a:t>
                </a:r>
                <a:endParaRPr lang="en-US" sz="2000" dirty="0"/>
              </a:p>
              <a:p>
                <a:pPr algn="just"/>
                <a:r>
                  <a:rPr lang="en-US" sz="2000" dirty="0" smtClean="0"/>
                  <a:t> </a:t>
                </a:r>
                <a:endParaRPr lang="en-US" sz="1800" dirty="0"/>
              </a:p>
              <a:p>
                <a:pPr algn="just"/>
                <a:r>
                  <a:rPr lang="es-ES" sz="1800" dirty="0" smtClean="0"/>
                  <a:t> </a:t>
                </a:r>
                <a:endParaRPr lang="es-PE" sz="1800" dirty="0" smtClean="0"/>
              </a:p>
            </p:txBody>
          </p:sp>
        </mc:Choice>
        <mc:Fallback>
          <p:sp>
            <p:nvSpPr>
              <p:cNvPr id="4099" name="2 CuadroTexto"/>
              <p:cNvSpPr txBox="1">
                <a:spLocks noRot="1" noChangeAspect="1" noMove="1" noResize="1" noEditPoints="1" noAdjustHandles="1" noChangeArrowheads="1" noChangeShapeType="1" noTextEdit="1"/>
              </p:cNvSpPr>
              <p:nvPr/>
            </p:nvSpPr>
            <p:spPr bwMode="auto">
              <a:xfrm>
                <a:off x="832326" y="1532241"/>
                <a:ext cx="7993063" cy="4621458"/>
              </a:xfrm>
              <a:prstGeom prst="rect">
                <a:avLst/>
              </a:prstGeom>
              <a:blipFill rotWithShape="0">
                <a:blip r:embed="rId3"/>
                <a:stretch>
                  <a:fillRect l="-839" t="-528" r="-1220"/>
                </a:stretch>
              </a:blipFill>
              <a:ln w="9525">
                <a:noFill/>
                <a:miter lim="800000"/>
                <a:headEnd/>
                <a:tailEnd/>
              </a:ln>
            </p:spPr>
            <p:txBody>
              <a:bodyPr/>
              <a:lstStyle/>
              <a:p>
                <a:r>
                  <a:rPr lang="en-US">
                    <a:noFill/>
                  </a:rPr>
                  <a:t> </a:t>
                </a:r>
              </a:p>
            </p:txBody>
          </p:sp>
        </mc:Fallback>
      </mc:AlternateContent>
      <p:sp>
        <p:nvSpPr>
          <p:cNvPr id="4100" name="AutoShape 6">
            <a:hlinkClick r:id="rId4" action="ppaction://hlinksldjump" highlightClick="1"/>
          </p:cNvPr>
          <p:cNvSpPr>
            <a:spLocks noChangeArrowheads="1"/>
          </p:cNvSpPr>
          <p:nvPr/>
        </p:nvSpPr>
        <p:spPr bwMode="auto">
          <a:xfrm>
            <a:off x="8675688" y="6381750"/>
            <a:ext cx="468312" cy="331788"/>
          </a:xfrm>
          <a:prstGeom prst="actionButtonReturn">
            <a:avLst/>
          </a:prstGeom>
          <a:solidFill>
            <a:srgbClr val="DEDBD0"/>
          </a:solidFill>
          <a:ln w="9525">
            <a:solidFill>
              <a:schemeClr val="bg1"/>
            </a:solidFill>
            <a:miter lim="800000"/>
            <a:headEnd/>
            <a:tailEnd/>
          </a:ln>
        </p:spPr>
        <p:txBody>
          <a:bodyPr wrap="none" anchor="ctr"/>
          <a:lstStyle/>
          <a:p>
            <a:endParaRPr lang="en-US" sz="1800"/>
          </a:p>
        </p:txBody>
      </p:sp>
      <p:sp>
        <p:nvSpPr>
          <p:cNvPr id="4101" name="1 Marcador de número de diapositiva"/>
          <p:cNvSpPr>
            <a:spLocks noGrp="1"/>
          </p:cNvSpPr>
          <p:nvPr>
            <p:ph type="sldNum" sz="quarter" idx="12"/>
          </p:nvPr>
        </p:nvSpPr>
        <p:spPr>
          <a:noFill/>
        </p:spPr>
        <p:txBody>
          <a:bodyPr/>
          <a:lstStyle/>
          <a:p>
            <a:fld id="{326635A4-B30F-4473-BE35-CF43065593BF}" type="slidenum">
              <a:rPr lang="es-ES" smtClean="0">
                <a:solidFill>
                  <a:srgbClr val="666633"/>
                </a:solidFill>
              </a:rPr>
              <a:pPr/>
              <a:t>9</a:t>
            </a:fld>
            <a:endParaRPr lang="es-ES" dirty="0" smtClean="0">
              <a:solidFill>
                <a:srgbClr val="666633"/>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2 Objeto"/>
          <p:cNvGraphicFramePr>
            <a:graphicFrameLocks noChangeAspect="1"/>
          </p:cNvGraphicFramePr>
          <p:nvPr/>
        </p:nvGraphicFramePr>
        <p:xfrm>
          <a:off x="0" y="0"/>
          <a:ext cx="752475" cy="733425"/>
        </p:xfrm>
        <a:graphic>
          <a:graphicData uri="http://schemas.openxmlformats.org/presentationml/2006/ole">
            <mc:AlternateContent xmlns:mc="http://schemas.openxmlformats.org/markup-compatibility/2006">
              <mc:Choice xmlns:v="urn:schemas-microsoft-com:vml" Requires="v">
                <p:oleObj spid="_x0000_s48147" r:id="rId5" imgW="2561905" imgH="2467319" progId="MSPhotoEd.3">
                  <p:embed/>
                </p:oleObj>
              </mc:Choice>
              <mc:Fallback>
                <p:oleObj r:id="rId5" imgW="2561905" imgH="246731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52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1691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4150</TotalTime>
  <Words>2147</Words>
  <Application>Microsoft Office PowerPoint</Application>
  <PresentationFormat>Presentación en pantalla (4:3)</PresentationFormat>
  <Paragraphs>873</Paragraphs>
  <Slides>24</Slides>
  <Notes>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4" baseType="lpstr">
      <vt:lpstr>Arial</vt:lpstr>
      <vt:lpstr>Calibri</vt:lpstr>
      <vt:lpstr>Cambria Math</vt:lpstr>
      <vt:lpstr>Constantia</vt:lpstr>
      <vt:lpstr>Symbol</vt:lpstr>
      <vt:lpstr>Times New Roman</vt:lpstr>
      <vt:lpstr>Trebuchet MS</vt:lpstr>
      <vt:lpstr>Wingdings 2</vt:lpstr>
      <vt:lpstr>Flujo</vt:lpstr>
      <vt:lpstr>MSPhotoEd.3</vt:lpstr>
      <vt:lpstr>Presentación de PowerPoint</vt:lpstr>
      <vt:lpstr>INDEX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marriola</dc:creator>
  <cp:lastModifiedBy>Mario Tello</cp:lastModifiedBy>
  <cp:revision>226</cp:revision>
  <cp:lastPrinted>2015-11-20T12:33:14Z</cp:lastPrinted>
  <dcterms:created xsi:type="dcterms:W3CDTF">2007-12-05T16:46:25Z</dcterms:created>
  <dcterms:modified xsi:type="dcterms:W3CDTF">2016-09-19T13:03:35Z</dcterms:modified>
</cp:coreProperties>
</file>