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86" r:id="rId9"/>
    <p:sldId id="287" r:id="rId10"/>
    <p:sldId id="288" r:id="rId11"/>
    <p:sldId id="274" r:id="rId12"/>
    <p:sldId id="289" r:id="rId13"/>
    <p:sldId id="278" r:id="rId14"/>
    <p:sldId id="279" r:id="rId15"/>
    <p:sldId id="282" r:id="rId16"/>
    <p:sldId id="281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>
        <p:scale>
          <a:sx n="70" d="100"/>
          <a:sy n="70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T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>
                <a:lumMod val="7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Sheet5!$A$1:$B$11</c:f>
              <c:multiLvlStrCache>
                <c:ptCount val="11"/>
                <c:lvl>
                  <c:pt idx="0">
                    <c:v>Journals</c:v>
                  </c:pt>
                  <c:pt idx="1">
                    <c:v>Conferences</c:v>
                  </c:pt>
                  <c:pt idx="2">
                    <c:v>Industry associations </c:v>
                  </c:pt>
                  <c:pt idx="3">
                    <c:v>Clients </c:v>
                  </c:pt>
                  <c:pt idx="4">
                    <c:v>Suppliers</c:v>
                  </c:pt>
                  <c:pt idx="5">
                    <c:v>Consultants/private R&amp;D institutes </c:v>
                  </c:pt>
                  <c:pt idx="6">
                    <c:v>Competitors</c:v>
                  </c:pt>
                  <c:pt idx="7">
                    <c:v>Other market </c:v>
                  </c:pt>
                  <c:pt idx="8">
                    <c:v>Within firm/enterprise group</c:v>
                  </c:pt>
                  <c:pt idx="9">
                    <c:v>University</c:v>
                  </c:pt>
                  <c:pt idx="10">
                    <c:v>Government</c:v>
                  </c:pt>
                </c:lvl>
                <c:lvl>
                  <c:pt idx="0">
                    <c:v>Other external </c:v>
                  </c:pt>
                  <c:pt idx="3">
                    <c:v>Market </c:v>
                  </c:pt>
                  <c:pt idx="8">
                    <c:v>Internal</c:v>
                  </c:pt>
                  <c:pt idx="9">
                    <c:v>Public sector</c:v>
                  </c:pt>
                </c:lvl>
              </c:multiLvlStrCache>
            </c:multiLvlStrRef>
          </c:cat>
          <c:val>
            <c:numRef>
              <c:f>Sheet5!$C$1:$C$11</c:f>
              <c:numCache>
                <c:formatCode>General</c:formatCode>
                <c:ptCount val="11"/>
                <c:pt idx="0">
                  <c:v>64</c:v>
                </c:pt>
                <c:pt idx="1">
                  <c:v>82</c:v>
                </c:pt>
                <c:pt idx="2">
                  <c:v>79</c:v>
                </c:pt>
                <c:pt idx="3">
                  <c:v>77</c:v>
                </c:pt>
                <c:pt idx="4">
                  <c:v>68</c:v>
                </c:pt>
                <c:pt idx="5">
                  <c:v>48</c:v>
                </c:pt>
                <c:pt idx="6">
                  <c:v>61</c:v>
                </c:pt>
                <c:pt idx="7">
                  <c:v>66</c:v>
                </c:pt>
                <c:pt idx="8">
                  <c:v>57</c:v>
                </c:pt>
                <c:pt idx="9">
                  <c:v>30</c:v>
                </c:pt>
                <c:pt idx="10">
                  <c:v>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9642880"/>
        <c:axId val="138311936"/>
      </c:barChart>
      <c:catAx>
        <c:axId val="496428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8311936"/>
        <c:crosses val="autoZero"/>
        <c:auto val="1"/>
        <c:lblAlgn val="ctr"/>
        <c:lblOffset val="100"/>
        <c:noMultiLvlLbl val="0"/>
      </c:catAx>
      <c:valAx>
        <c:axId val="138311936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9642880"/>
        <c:crosses val="autoZero"/>
        <c:crossBetween val="between"/>
        <c:majorUnit val="20"/>
        <c:minorUnit val="2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T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Sheet6!$C$1</c:f>
              <c:strCache>
                <c:ptCount val="1"/>
                <c:pt idx="0">
                  <c:v>Product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Sheet6!$A$2:$B$12</c:f>
              <c:multiLvlStrCache>
                <c:ptCount val="11"/>
                <c:lvl>
                  <c:pt idx="0">
                    <c:v>Journals</c:v>
                  </c:pt>
                  <c:pt idx="1">
                    <c:v>Conferences</c:v>
                  </c:pt>
                  <c:pt idx="2">
                    <c:v>Industry associations </c:v>
                  </c:pt>
                  <c:pt idx="3">
                    <c:v>Clients </c:v>
                  </c:pt>
                  <c:pt idx="4">
                    <c:v>Suppliers</c:v>
                  </c:pt>
                  <c:pt idx="5">
                    <c:v>Consultants/private R&amp;D institutes </c:v>
                  </c:pt>
                  <c:pt idx="6">
                    <c:v>Competitors</c:v>
                  </c:pt>
                  <c:pt idx="7">
                    <c:v>Other market </c:v>
                  </c:pt>
                  <c:pt idx="8">
                    <c:v>Within firm/enterprise group</c:v>
                  </c:pt>
                  <c:pt idx="9">
                    <c:v>University</c:v>
                  </c:pt>
                  <c:pt idx="10">
                    <c:v>Government</c:v>
                  </c:pt>
                </c:lvl>
                <c:lvl>
                  <c:pt idx="0">
                    <c:v>Other external </c:v>
                  </c:pt>
                  <c:pt idx="3">
                    <c:v>Market </c:v>
                  </c:pt>
                  <c:pt idx="8">
                    <c:v>Internal</c:v>
                  </c:pt>
                  <c:pt idx="9">
                    <c:v>Public sector</c:v>
                  </c:pt>
                </c:lvl>
              </c:multiLvlStrCache>
            </c:multiLvlStrRef>
          </c:cat>
          <c:val>
            <c:numRef>
              <c:f>Sheet6!$C$2:$C$12</c:f>
              <c:numCache>
                <c:formatCode>General</c:formatCode>
                <c:ptCount val="11"/>
                <c:pt idx="0">
                  <c:v>64</c:v>
                </c:pt>
                <c:pt idx="1">
                  <c:v>87</c:v>
                </c:pt>
                <c:pt idx="2">
                  <c:v>81</c:v>
                </c:pt>
                <c:pt idx="3">
                  <c:v>83</c:v>
                </c:pt>
                <c:pt idx="4">
                  <c:v>72</c:v>
                </c:pt>
                <c:pt idx="5">
                  <c:v>49</c:v>
                </c:pt>
                <c:pt idx="6">
                  <c:v>62</c:v>
                </c:pt>
                <c:pt idx="7">
                  <c:v>72</c:v>
                </c:pt>
                <c:pt idx="8">
                  <c:v>60</c:v>
                </c:pt>
                <c:pt idx="9">
                  <c:v>32</c:v>
                </c:pt>
                <c:pt idx="10">
                  <c:v>34</c:v>
                </c:pt>
              </c:numCache>
            </c:numRef>
          </c:val>
        </c:ser>
        <c:ser>
          <c:idx val="1"/>
          <c:order val="1"/>
          <c:tx>
            <c:strRef>
              <c:f>Sheet6!$D$1</c:f>
              <c:strCache>
                <c:ptCount val="1"/>
                <c:pt idx="0">
                  <c:v>Process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Sheet6!$A$2:$B$12</c:f>
              <c:multiLvlStrCache>
                <c:ptCount val="11"/>
                <c:lvl>
                  <c:pt idx="0">
                    <c:v>Journals</c:v>
                  </c:pt>
                  <c:pt idx="1">
                    <c:v>Conferences</c:v>
                  </c:pt>
                  <c:pt idx="2">
                    <c:v>Industry associations </c:v>
                  </c:pt>
                  <c:pt idx="3">
                    <c:v>Clients </c:v>
                  </c:pt>
                  <c:pt idx="4">
                    <c:v>Suppliers</c:v>
                  </c:pt>
                  <c:pt idx="5">
                    <c:v>Consultants/private R&amp;D institutes </c:v>
                  </c:pt>
                  <c:pt idx="6">
                    <c:v>Competitors</c:v>
                  </c:pt>
                  <c:pt idx="7">
                    <c:v>Other market </c:v>
                  </c:pt>
                  <c:pt idx="8">
                    <c:v>Within firm/enterprise group</c:v>
                  </c:pt>
                  <c:pt idx="9">
                    <c:v>University</c:v>
                  </c:pt>
                  <c:pt idx="10">
                    <c:v>Government</c:v>
                  </c:pt>
                </c:lvl>
                <c:lvl>
                  <c:pt idx="0">
                    <c:v>Other external </c:v>
                  </c:pt>
                  <c:pt idx="3">
                    <c:v>Market </c:v>
                  </c:pt>
                  <c:pt idx="8">
                    <c:v>Internal</c:v>
                  </c:pt>
                  <c:pt idx="9">
                    <c:v>Public sector</c:v>
                  </c:pt>
                </c:lvl>
              </c:multiLvlStrCache>
            </c:multiLvlStrRef>
          </c:cat>
          <c:val>
            <c:numRef>
              <c:f>Sheet6!$D$2:$D$12</c:f>
              <c:numCache>
                <c:formatCode>General</c:formatCode>
                <c:ptCount val="11"/>
                <c:pt idx="0">
                  <c:v>66</c:v>
                </c:pt>
                <c:pt idx="1">
                  <c:v>89</c:v>
                </c:pt>
                <c:pt idx="2">
                  <c:v>87</c:v>
                </c:pt>
                <c:pt idx="3">
                  <c:v>82</c:v>
                </c:pt>
                <c:pt idx="4">
                  <c:v>79</c:v>
                </c:pt>
                <c:pt idx="5">
                  <c:v>53</c:v>
                </c:pt>
                <c:pt idx="6">
                  <c:v>61</c:v>
                </c:pt>
                <c:pt idx="7">
                  <c:v>76</c:v>
                </c:pt>
                <c:pt idx="8">
                  <c:v>63</c:v>
                </c:pt>
                <c:pt idx="9">
                  <c:v>32</c:v>
                </c:pt>
                <c:pt idx="10">
                  <c:v>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8523392"/>
        <c:axId val="138524928"/>
      </c:barChart>
      <c:catAx>
        <c:axId val="138523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8524928"/>
        <c:crosses val="autoZero"/>
        <c:auto val="1"/>
        <c:lblAlgn val="ctr"/>
        <c:lblOffset val="100"/>
        <c:noMultiLvlLbl val="0"/>
      </c:catAx>
      <c:valAx>
        <c:axId val="138524928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38523392"/>
        <c:crosses val="autoZero"/>
        <c:crossBetween val="between"/>
        <c:majorUnit val="20"/>
      </c:valAx>
    </c:plotArea>
    <c:legend>
      <c:legendPos val="b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T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Internal </c:v>
                </c:pt>
              </c:strCache>
            </c:strRef>
          </c:tx>
          <c:invertIfNegative val="0"/>
          <c:cat>
            <c:strRef>
              <c:f>Sheet2!$A$2:$A$7</c:f>
              <c:strCache>
                <c:ptCount val="6"/>
                <c:pt idx="0">
                  <c:v>Innovation strategy            </c:v>
                </c:pt>
                <c:pt idx="1">
                  <c:v>Structure for making innovation happen</c:v>
                </c:pt>
                <c:pt idx="2">
                  <c:v>Innoation department </c:v>
                </c:pt>
                <c:pt idx="3">
                  <c:v>Innovation leader</c:v>
                </c:pt>
                <c:pt idx="4">
                  <c:v>Innovation budget</c:v>
                </c:pt>
                <c:pt idx="5">
                  <c:v>Patents/trademark/industrial design/copyright  </c:v>
                </c:pt>
              </c:strCache>
            </c:strRef>
          </c:cat>
          <c:val>
            <c:numRef>
              <c:f>Sheet2!$B$2:$B$7</c:f>
              <c:numCache>
                <c:formatCode>General</c:formatCode>
                <c:ptCount val="6"/>
                <c:pt idx="0">
                  <c:v>90</c:v>
                </c:pt>
                <c:pt idx="1">
                  <c:v>90</c:v>
                </c:pt>
                <c:pt idx="2">
                  <c:v>80</c:v>
                </c:pt>
                <c:pt idx="3">
                  <c:v>94</c:v>
                </c:pt>
                <c:pt idx="4">
                  <c:v>100</c:v>
                </c:pt>
                <c:pt idx="5">
                  <c:v>83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Market</c:v>
                </c:pt>
              </c:strCache>
            </c:strRef>
          </c:tx>
          <c:invertIfNegative val="0"/>
          <c:cat>
            <c:strRef>
              <c:f>Sheet2!$A$2:$A$7</c:f>
              <c:strCache>
                <c:ptCount val="6"/>
                <c:pt idx="0">
                  <c:v>Innovation strategy            </c:v>
                </c:pt>
                <c:pt idx="1">
                  <c:v>Structure for making innovation happen</c:v>
                </c:pt>
                <c:pt idx="2">
                  <c:v>Innoation department </c:v>
                </c:pt>
                <c:pt idx="3">
                  <c:v>Innovation leader</c:v>
                </c:pt>
                <c:pt idx="4">
                  <c:v>Innovation budget</c:v>
                </c:pt>
                <c:pt idx="5">
                  <c:v>Patents/trademark/industrial design/copyright  </c:v>
                </c:pt>
              </c:strCache>
            </c:strRef>
          </c:cat>
          <c:val>
            <c:numRef>
              <c:f>Sheet2!$C$2:$C$7</c:f>
              <c:numCache>
                <c:formatCode>General</c:formatCode>
                <c:ptCount val="6"/>
                <c:pt idx="0">
                  <c:v>95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Public </c:v>
                </c:pt>
              </c:strCache>
            </c:strRef>
          </c:tx>
          <c:invertIfNegative val="0"/>
          <c:cat>
            <c:strRef>
              <c:f>Sheet2!$A$2:$A$7</c:f>
              <c:strCache>
                <c:ptCount val="6"/>
                <c:pt idx="0">
                  <c:v>Innovation strategy            </c:v>
                </c:pt>
                <c:pt idx="1">
                  <c:v>Structure for making innovation happen</c:v>
                </c:pt>
                <c:pt idx="2">
                  <c:v>Innoation department </c:v>
                </c:pt>
                <c:pt idx="3">
                  <c:v>Innovation leader</c:v>
                </c:pt>
                <c:pt idx="4">
                  <c:v>Innovation budget</c:v>
                </c:pt>
                <c:pt idx="5">
                  <c:v>Patents/trademark/industrial design/copyright  </c:v>
                </c:pt>
              </c:strCache>
            </c:strRef>
          </c:cat>
          <c:val>
            <c:numRef>
              <c:f>Sheet2!$D$2:$D$7</c:f>
              <c:numCache>
                <c:formatCode>General</c:formatCode>
                <c:ptCount val="6"/>
                <c:pt idx="0">
                  <c:v>71</c:v>
                </c:pt>
                <c:pt idx="1">
                  <c:v>70</c:v>
                </c:pt>
                <c:pt idx="2">
                  <c:v>70</c:v>
                </c:pt>
                <c:pt idx="3">
                  <c:v>72</c:v>
                </c:pt>
                <c:pt idx="4">
                  <c:v>86</c:v>
                </c:pt>
                <c:pt idx="5">
                  <c:v>67</c:v>
                </c:pt>
              </c:numCache>
            </c:numRef>
          </c:val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Other External </c:v>
                </c:pt>
              </c:strCache>
            </c:strRef>
          </c:tx>
          <c:invertIfNegative val="0"/>
          <c:cat>
            <c:strRef>
              <c:f>Sheet2!$A$2:$A$7</c:f>
              <c:strCache>
                <c:ptCount val="6"/>
                <c:pt idx="0">
                  <c:v>Innovation strategy            </c:v>
                </c:pt>
                <c:pt idx="1">
                  <c:v>Structure for making innovation happen</c:v>
                </c:pt>
                <c:pt idx="2">
                  <c:v>Innoation department </c:v>
                </c:pt>
                <c:pt idx="3">
                  <c:v>Innovation leader</c:v>
                </c:pt>
                <c:pt idx="4">
                  <c:v>Innovation budget</c:v>
                </c:pt>
                <c:pt idx="5">
                  <c:v>Patents/trademark/industrial design/copyright  </c:v>
                </c:pt>
              </c:strCache>
            </c:strRef>
          </c:cat>
          <c:val>
            <c:numRef>
              <c:f>Sheet2!$E$2:$E$7</c:f>
              <c:numCache>
                <c:formatCode>General</c:formatCode>
                <c:ptCount val="6"/>
                <c:pt idx="0">
                  <c:v>95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8897280"/>
        <c:axId val="138898816"/>
      </c:barChart>
      <c:catAx>
        <c:axId val="1388972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38898816"/>
        <c:crosses val="autoZero"/>
        <c:auto val="1"/>
        <c:lblAlgn val="ctr"/>
        <c:lblOffset val="100"/>
        <c:noMultiLvlLbl val="0"/>
      </c:catAx>
      <c:valAx>
        <c:axId val="138898816"/>
        <c:scaling>
          <c:orientation val="minMax"/>
          <c:max val="1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13889728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T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All respondents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Sheet7!$A$2:$A$8</c:f>
              <c:strCache>
                <c:ptCount val="7"/>
                <c:pt idx="0">
                  <c:v>Clients</c:v>
                </c:pt>
                <c:pt idx="1">
                  <c:v>Government</c:v>
                </c:pt>
                <c:pt idx="2">
                  <c:v>Suppliers</c:v>
                </c:pt>
                <c:pt idx="3">
                  <c:v>Consultants/private R&amp;D institutes</c:v>
                </c:pt>
                <c:pt idx="4">
                  <c:v>Enterprise group</c:v>
                </c:pt>
                <c:pt idx="5">
                  <c:v>Competitors</c:v>
                </c:pt>
                <c:pt idx="6">
                  <c:v>University</c:v>
                </c:pt>
              </c:strCache>
            </c:strRef>
          </c:cat>
          <c:val>
            <c:numRef>
              <c:f>Sheet7!$B$2:$B$8</c:f>
              <c:numCache>
                <c:formatCode>General</c:formatCode>
                <c:ptCount val="7"/>
                <c:pt idx="0">
                  <c:v>55</c:v>
                </c:pt>
                <c:pt idx="1">
                  <c:v>48</c:v>
                </c:pt>
                <c:pt idx="2">
                  <c:v>43</c:v>
                </c:pt>
                <c:pt idx="3">
                  <c:v>27</c:v>
                </c:pt>
                <c:pt idx="4">
                  <c:v>21</c:v>
                </c:pt>
                <c:pt idx="5">
                  <c:v>13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Product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Sheet7!$A$2:$A$8</c:f>
              <c:strCache>
                <c:ptCount val="7"/>
                <c:pt idx="0">
                  <c:v>Clients</c:v>
                </c:pt>
                <c:pt idx="1">
                  <c:v>Government</c:v>
                </c:pt>
                <c:pt idx="2">
                  <c:v>Suppliers</c:v>
                </c:pt>
                <c:pt idx="3">
                  <c:v>Consultants/private R&amp;D institutes</c:v>
                </c:pt>
                <c:pt idx="4">
                  <c:v>Enterprise group</c:v>
                </c:pt>
                <c:pt idx="5">
                  <c:v>Competitors</c:v>
                </c:pt>
                <c:pt idx="6">
                  <c:v>University</c:v>
                </c:pt>
              </c:strCache>
            </c:strRef>
          </c:cat>
          <c:val>
            <c:numRef>
              <c:f>Sheet7!$C$2:$C$8</c:f>
              <c:numCache>
                <c:formatCode>General</c:formatCode>
                <c:ptCount val="7"/>
                <c:pt idx="0">
                  <c:v>66</c:v>
                </c:pt>
                <c:pt idx="1">
                  <c:v>30</c:v>
                </c:pt>
                <c:pt idx="2">
                  <c:v>51</c:v>
                </c:pt>
                <c:pt idx="3">
                  <c:v>32</c:v>
                </c:pt>
                <c:pt idx="4">
                  <c:v>26</c:v>
                </c:pt>
                <c:pt idx="5">
                  <c:v>15</c:v>
                </c:pt>
                <c:pt idx="6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Process 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Sheet7!$A$2:$A$8</c:f>
              <c:strCache>
                <c:ptCount val="7"/>
                <c:pt idx="0">
                  <c:v>Clients</c:v>
                </c:pt>
                <c:pt idx="1">
                  <c:v>Government</c:v>
                </c:pt>
                <c:pt idx="2">
                  <c:v>Suppliers</c:v>
                </c:pt>
                <c:pt idx="3">
                  <c:v>Consultants/private R&amp;D institutes</c:v>
                </c:pt>
                <c:pt idx="4">
                  <c:v>Enterprise group</c:v>
                </c:pt>
                <c:pt idx="5">
                  <c:v>Competitors</c:v>
                </c:pt>
                <c:pt idx="6">
                  <c:v>University</c:v>
                </c:pt>
              </c:strCache>
            </c:strRef>
          </c:cat>
          <c:val>
            <c:numRef>
              <c:f>Sheet7!$D$2:$D$8</c:f>
              <c:numCache>
                <c:formatCode>General</c:formatCode>
                <c:ptCount val="7"/>
                <c:pt idx="0">
                  <c:v>74</c:v>
                </c:pt>
                <c:pt idx="1">
                  <c:v>29</c:v>
                </c:pt>
                <c:pt idx="2">
                  <c:v>58</c:v>
                </c:pt>
                <c:pt idx="3">
                  <c:v>37</c:v>
                </c:pt>
                <c:pt idx="4">
                  <c:v>29</c:v>
                </c:pt>
                <c:pt idx="5">
                  <c:v>16</c:v>
                </c:pt>
                <c:pt idx="6">
                  <c:v>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9025792"/>
        <c:axId val="139031680"/>
      </c:barChart>
      <c:catAx>
        <c:axId val="1390257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39031680"/>
        <c:crosses val="autoZero"/>
        <c:auto val="1"/>
        <c:lblAlgn val="ctr"/>
        <c:lblOffset val="100"/>
        <c:noMultiLvlLbl val="0"/>
      </c:catAx>
      <c:valAx>
        <c:axId val="139031680"/>
        <c:scaling>
          <c:orientation val="minMax"/>
          <c:max val="100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39025792"/>
        <c:crosses val="autoZero"/>
        <c:crossBetween val="between"/>
        <c:majorUnit val="20"/>
      </c:valAx>
    </c:plotArea>
    <c:legend>
      <c:legendPos val="b"/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T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504D">
                <a:lumMod val="7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Sheet4!$B$2:$B$3</c:f>
              <c:strCache>
                <c:ptCount val="2"/>
                <c:pt idx="0">
                  <c:v>New/improved product</c:v>
                </c:pt>
                <c:pt idx="1">
                  <c:v>New/improved process</c:v>
                </c:pt>
              </c:strCache>
            </c:strRef>
          </c:cat>
          <c:val>
            <c:numRef>
              <c:f>Sheet4!$C$2:$C$3</c:f>
              <c:numCache>
                <c:formatCode>General</c:formatCode>
                <c:ptCount val="2"/>
                <c:pt idx="0">
                  <c:v>84</c:v>
                </c:pt>
                <c:pt idx="1">
                  <c:v>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8693632"/>
        <c:axId val="138609024"/>
      </c:barChart>
      <c:catAx>
        <c:axId val="1386936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38609024"/>
        <c:crosses val="autoZero"/>
        <c:auto val="1"/>
        <c:lblAlgn val="ctr"/>
        <c:lblOffset val="100"/>
        <c:noMultiLvlLbl val="0"/>
      </c:catAx>
      <c:valAx>
        <c:axId val="138609024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38693632"/>
        <c:crosses val="autoZero"/>
        <c:crossBetween val="between"/>
        <c:majorUnit val="20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T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F81BD">
                <a:lumMod val="7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Sheet4!$B$4:$B$6</c:f>
              <c:strCache>
                <c:ptCount val="3"/>
                <c:pt idx="0">
                  <c:v>New/improved method of manufacturing</c:v>
                </c:pt>
                <c:pt idx="1">
                  <c:v>New/improved logistics, marketing, delivery or distribution system</c:v>
                </c:pt>
                <c:pt idx="2">
                  <c:v>New/improved supporting activities</c:v>
                </c:pt>
              </c:strCache>
            </c:strRef>
          </c:cat>
          <c:val>
            <c:numRef>
              <c:f>Sheet4!$C$4:$C$6</c:f>
              <c:numCache>
                <c:formatCode>General</c:formatCode>
                <c:ptCount val="3"/>
                <c:pt idx="0">
                  <c:v>38</c:v>
                </c:pt>
                <c:pt idx="1">
                  <c:v>46</c:v>
                </c:pt>
                <c:pt idx="2">
                  <c:v>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8746496"/>
        <c:axId val="138749440"/>
      </c:barChart>
      <c:catAx>
        <c:axId val="1387464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just">
              <a:defRPr sz="1400" b="1"/>
            </a:pPr>
            <a:endParaRPr lang="en-US"/>
          </a:p>
        </c:txPr>
        <c:crossAx val="138749440"/>
        <c:crosses val="autoZero"/>
        <c:auto val="1"/>
        <c:lblAlgn val="ctr"/>
        <c:lblOffset val="100"/>
        <c:noMultiLvlLbl val="0"/>
      </c:catAx>
      <c:valAx>
        <c:axId val="138749440"/>
        <c:scaling>
          <c:orientation val="minMax"/>
          <c:max val="100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38746496"/>
        <c:crosses val="autoZero"/>
        <c:crossBetween val="between"/>
        <c:majorUnit val="20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T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BBB59">
                <a:lumMod val="7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Sheet4!$B$7:$B$12</c:f>
              <c:strCache>
                <c:ptCount val="6"/>
                <c:pt idx="0">
                  <c:v>Innovation strategy</c:v>
                </c:pt>
                <c:pt idx="1">
                  <c:v>Structure for innovation</c:v>
                </c:pt>
                <c:pt idx="2">
                  <c:v>Inovation department</c:v>
                </c:pt>
                <c:pt idx="3">
                  <c:v>Innovation leader</c:v>
                </c:pt>
                <c:pt idx="4">
                  <c:v>Innovation budget</c:v>
                </c:pt>
                <c:pt idx="5">
                  <c:v>Patents/trademark/industrial design/copyright</c:v>
                </c:pt>
              </c:strCache>
            </c:strRef>
          </c:cat>
          <c:val>
            <c:numRef>
              <c:f>Sheet4!$C$7:$C$12</c:f>
              <c:numCache>
                <c:formatCode>General</c:formatCode>
                <c:ptCount val="6"/>
                <c:pt idx="0">
                  <c:v>38</c:v>
                </c:pt>
                <c:pt idx="1">
                  <c:v>36</c:v>
                </c:pt>
                <c:pt idx="2">
                  <c:v>36</c:v>
                </c:pt>
                <c:pt idx="3">
                  <c:v>32</c:v>
                </c:pt>
                <c:pt idx="4">
                  <c:v>13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8785152"/>
        <c:axId val="138787840"/>
      </c:barChart>
      <c:catAx>
        <c:axId val="138785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 algn="just">
              <a:defRPr sz="1600" b="1"/>
            </a:pPr>
            <a:endParaRPr lang="en-US"/>
          </a:p>
        </c:txPr>
        <c:crossAx val="138787840"/>
        <c:crosses val="autoZero"/>
        <c:auto val="1"/>
        <c:lblAlgn val="ctr"/>
        <c:lblOffset val="100"/>
        <c:noMultiLvlLbl val="0"/>
      </c:catAx>
      <c:valAx>
        <c:axId val="138787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387851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0.35043</cdr:x>
      <cdr:y>0.8125</cdr:y>
    </cdr:from>
    <cdr:to>
      <cdr:x>0.41026</cdr:x>
      <cdr:y>0.90717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124200" y="3962400"/>
          <a:ext cx="533400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TT" sz="2400" b="1" dirty="0" smtClean="0"/>
            <a:t>%</a:t>
          </a:r>
          <a:endParaRPr lang="en-TT" sz="2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0.38793</cdr:x>
      <cdr:y>0.81538</cdr:y>
    </cdr:from>
    <cdr:to>
      <cdr:x>0.44828</cdr:x>
      <cdr:y>0.90859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429000" y="4038600"/>
          <a:ext cx="533446" cy="4616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TT" sz="2400" b="1" dirty="0" smtClean="0"/>
            <a:t>%</a:t>
          </a:r>
          <a:endParaRPr lang="en-TT" sz="2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0.36897</cdr:x>
      <cdr:y>0.82789</cdr:y>
    </cdr:from>
    <cdr:to>
      <cdr:x>0.48373</cdr:x>
      <cdr:y>0.98676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1578246" y="1924602"/>
          <a:ext cx="4908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TT" b="1" dirty="0" smtClean="0"/>
            <a:t>%</a:t>
          </a:r>
          <a:endParaRPr lang="en-TT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06EF2-178E-4527-AFAA-BD98980CC7A0}" type="datetimeFigureOut">
              <a:rPr lang="en-TT" smtClean="0"/>
              <a:t>17/09/2016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60DAA-14D7-4B86-A462-B70F965BFED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0350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2840-287F-40FE-8389-119040ABCB72}" type="datetime1">
              <a:rPr lang="en-TT" smtClean="0"/>
              <a:t>17/09/2016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3839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BCF-DA87-4CCD-BB75-DBF67DB1176A}" type="datetime1">
              <a:rPr lang="en-TT" smtClean="0"/>
              <a:t>17/09/2016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44142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A3CA-A7F0-46B5-8472-D83E4C4382B1}" type="datetime1">
              <a:rPr lang="en-TT" smtClean="0"/>
              <a:t>17/09/2016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79964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B0CF-D197-4E67-B397-89F7BFDA33F2}" type="datetime1">
              <a:rPr lang="en-TT" smtClean="0"/>
              <a:t>17/09/2016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80861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C563-7DD1-469F-A322-459759786454}" type="datetime1">
              <a:rPr lang="en-TT" smtClean="0"/>
              <a:t>17/09/2016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10786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ACA8-81DD-417C-9781-A6CA3C183BD7}" type="datetime1">
              <a:rPr lang="en-TT" smtClean="0"/>
              <a:t>17/09/2016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7853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C45C-66AF-43F3-BF60-C1E86B078BD5}" type="datetime1">
              <a:rPr lang="en-TT" smtClean="0"/>
              <a:t>17/09/2016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57430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7AF1-370F-49B0-9A08-3176891425F4}" type="datetime1">
              <a:rPr lang="en-TT" smtClean="0"/>
              <a:t>17/09/2016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2710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65CB-91CE-4830-960F-B93E92AED323}" type="datetime1">
              <a:rPr lang="en-TT" smtClean="0"/>
              <a:t>17/09/2016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83269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4DC0-5F2E-430D-B1B5-7FE31870972F}" type="datetime1">
              <a:rPr lang="en-TT" smtClean="0"/>
              <a:t>17/09/2016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43754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A68C-B7DB-414E-AD00-A712136D9549}" type="datetime1">
              <a:rPr lang="en-TT" smtClean="0"/>
              <a:t>17/09/2016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5298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35620-6E3B-4C29-BDB2-E3830D38987D}" type="datetime1">
              <a:rPr lang="en-TT" smtClean="0"/>
              <a:t>17/09/2016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3AAF-E821-47E7-A138-B711E0F52AC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735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3657600"/>
          </a:xfrm>
        </p:spPr>
        <p:txBody>
          <a:bodyPr>
            <a:noAutofit/>
          </a:bodyPr>
          <a:lstStyle/>
          <a:p>
            <a:r>
              <a:rPr lang="en-TT" sz="3600" b="1" dirty="0" smtClean="0"/>
              <a:t>Extractive </a:t>
            </a:r>
            <a:r>
              <a:rPr lang="en-TT" sz="3600" b="1" dirty="0"/>
              <a:t>Industries as a Platform for the Creation of Knowledge Intensive </a:t>
            </a:r>
            <a:r>
              <a:rPr lang="en-TT" sz="3600" b="1" dirty="0" smtClean="0"/>
              <a:t>Industries</a:t>
            </a:r>
            <a:r>
              <a:rPr lang="en-TT" sz="3600" b="1" dirty="0"/>
              <a:t>:</a:t>
            </a:r>
            <a:br>
              <a:rPr lang="en-TT" sz="3600" b="1" dirty="0"/>
            </a:br>
            <a:r>
              <a:rPr lang="en-TT" sz="3600" b="1" dirty="0"/>
              <a:t>Trinidad and Tobago’s Oil and Gas Service </a:t>
            </a:r>
            <a:r>
              <a:rPr lang="en-TT" sz="3600" b="1" dirty="0" smtClean="0"/>
              <a:t>Providers</a:t>
            </a:r>
            <a:endParaRPr lang="en-TT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229600" cy="2743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en-TT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TT" sz="2000" b="1" dirty="0" err="1"/>
              <a:t>Preeya</a:t>
            </a:r>
            <a:r>
              <a:rPr lang="en-TT" sz="2000" b="1" dirty="0"/>
              <a:t> </a:t>
            </a:r>
            <a:r>
              <a:rPr lang="en-TT" sz="2000" b="1" dirty="0" smtClean="0"/>
              <a:t>Mohan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TT" sz="2000" b="1" dirty="0" smtClean="0"/>
              <a:t>(Preeya.Mohan@sta.uwi.edu)</a:t>
            </a:r>
            <a:r>
              <a:rPr lang="en-TT" sz="2000" b="1" dirty="0"/>
              <a:t/>
            </a:r>
            <a:br>
              <a:rPr lang="en-TT" sz="2000" b="1" dirty="0"/>
            </a:br>
            <a:r>
              <a:rPr lang="en-TT" sz="2000" b="1" dirty="0"/>
              <a:t>Eric </a:t>
            </a:r>
            <a:r>
              <a:rPr lang="en-TT" sz="2000" b="1" dirty="0" err="1"/>
              <a:t>Strobl</a:t>
            </a:r>
            <a:r>
              <a:rPr lang="en-TT" sz="2000" b="1" dirty="0"/>
              <a:t/>
            </a:r>
            <a:br>
              <a:rPr lang="en-TT" sz="2000" b="1" dirty="0"/>
            </a:br>
            <a:r>
              <a:rPr lang="en-TT" sz="2000" b="1" dirty="0"/>
              <a:t>Patrick </a:t>
            </a:r>
            <a:r>
              <a:rPr lang="en-TT" sz="2000" b="1" dirty="0" smtClean="0"/>
              <a:t>Watson</a:t>
            </a:r>
            <a:r>
              <a:rPr lang="en-TT" sz="2000" b="1" i="1" dirty="0"/>
              <a:t/>
            </a:r>
            <a:br>
              <a:rPr lang="en-TT" sz="2000" b="1" i="1" dirty="0"/>
            </a:br>
            <a:r>
              <a:rPr lang="en-TT" sz="2000" b="1" i="1" dirty="0"/>
              <a:t>The Sir Arthur Lewis Institute of Social and Economic Studies, University of the West Indies, St. </a:t>
            </a:r>
            <a:r>
              <a:rPr lang="en-TT" sz="2000" b="1" i="1" dirty="0" smtClean="0"/>
              <a:t>Augustine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TT" sz="2000" b="1" dirty="0"/>
              <a:t/>
            </a:r>
            <a:br>
              <a:rPr lang="en-TT" sz="2000" b="1" dirty="0"/>
            </a:br>
            <a:r>
              <a:rPr lang="en-TT" sz="2000" b="1" dirty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TT" sz="2000" b="1" dirty="0" smtClean="0">
                <a:solidFill>
                  <a:schemeClr val="bg1">
                    <a:lumMod val="50000"/>
                  </a:schemeClr>
                </a:solidFill>
              </a:rPr>
              <a:t>Future of Extractive Industries in Latin America and the Caribbean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TT" sz="2000" b="1" dirty="0" smtClean="0">
                <a:solidFill>
                  <a:schemeClr val="bg1">
                    <a:lumMod val="50000"/>
                  </a:schemeClr>
                </a:solidFill>
              </a:rPr>
              <a:t>September  21</a:t>
            </a:r>
            <a:r>
              <a:rPr lang="en-TT" sz="2000" b="1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TT" sz="2000" b="1" dirty="0" smtClean="0">
                <a:solidFill>
                  <a:schemeClr val="bg1">
                    <a:lumMod val="50000"/>
                  </a:schemeClr>
                </a:solidFill>
              </a:rPr>
              <a:t>-22</a:t>
            </a:r>
            <a:r>
              <a:rPr lang="en-TT" sz="2000" b="1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TT" sz="2000" b="1" dirty="0" smtClean="0">
                <a:solidFill>
                  <a:schemeClr val="bg1">
                    <a:lumMod val="50000"/>
                  </a:schemeClr>
                </a:solidFill>
              </a:rPr>
              <a:t>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1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0177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>
                <a:solidFill>
                  <a:prstClr val="black"/>
                </a:solidFill>
              </a:rPr>
              <a:t>Knowledge Transfer Cont’d</a:t>
            </a:r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10</a:t>
            </a:fld>
            <a:endParaRPr lang="en-TT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92918"/>
              </p:ext>
            </p:extLst>
          </p:nvPr>
        </p:nvGraphicFramePr>
        <p:xfrm>
          <a:off x="228600" y="1752600"/>
          <a:ext cx="8915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346" y="128853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400" b="1" dirty="0" smtClean="0"/>
              <a:t>%</a:t>
            </a:r>
            <a:endParaRPr lang="en-TT" sz="2400" b="1" dirty="0"/>
          </a:p>
        </p:txBody>
      </p:sp>
    </p:spTree>
    <p:extLst>
      <p:ext uri="{BB962C8B-B14F-4D97-AF65-F5344CB8AC3E}">
        <p14:creationId xmlns:p14="http://schemas.microsoft.com/office/powerpoint/2010/main" val="46710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>
                <a:solidFill>
                  <a:prstClr val="black"/>
                </a:solidFill>
              </a:rPr>
              <a:t>Knowledge Transfer </a:t>
            </a:r>
            <a:r>
              <a:rPr lang="en-TT" b="1" dirty="0" smtClean="0">
                <a:solidFill>
                  <a:prstClr val="black"/>
                </a:solidFill>
              </a:rPr>
              <a:t>Cont’d </a:t>
            </a:r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11</a:t>
            </a:fld>
            <a:endParaRPr lang="en-TT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896793"/>
              </p:ext>
            </p:extLst>
          </p:nvPr>
        </p:nvGraphicFramePr>
        <p:xfrm>
          <a:off x="152400" y="1600200"/>
          <a:ext cx="8915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5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>
                <a:solidFill>
                  <a:prstClr val="black"/>
                </a:solidFill>
              </a:rPr>
              <a:t>Innovation Co-operation</a:t>
            </a:r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12</a:t>
            </a:fld>
            <a:endParaRPr lang="en-TT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048451"/>
              </p:ext>
            </p:extLst>
          </p:nvPr>
        </p:nvGraphicFramePr>
        <p:xfrm>
          <a:off x="152400" y="15240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9830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/>
          <a:lstStyle/>
          <a:p>
            <a:r>
              <a:rPr lang="en-TT" b="1" dirty="0" smtClean="0"/>
              <a:t>Innovation</a:t>
            </a:r>
            <a:endParaRPr lang="en-T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13</a:t>
            </a:fld>
            <a:endParaRPr lang="en-TT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748256"/>
              </p:ext>
            </p:extLst>
          </p:nvPr>
        </p:nvGraphicFramePr>
        <p:xfrm>
          <a:off x="381000" y="1706915"/>
          <a:ext cx="3200400" cy="2143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54134"/>
              </p:ext>
            </p:extLst>
          </p:nvPr>
        </p:nvGraphicFramePr>
        <p:xfrm>
          <a:off x="71082" y="4419600"/>
          <a:ext cx="4277436" cy="232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86513"/>
              </p:ext>
            </p:extLst>
          </p:nvPr>
        </p:nvGraphicFramePr>
        <p:xfrm>
          <a:off x="4925136" y="1973056"/>
          <a:ext cx="3914064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4044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b="1" dirty="0" smtClean="0"/>
              <a:t>%</a:t>
            </a:r>
            <a:endParaRPr lang="en-TT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37078" y="160447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b="1" dirty="0" smtClean="0"/>
              <a:t>%</a:t>
            </a:r>
            <a:endParaRPr lang="en-TT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204363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000" b="1" dirty="0" smtClean="0"/>
              <a:t>1. Product and Process</a:t>
            </a:r>
            <a:endParaRPr lang="en-TT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059001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000" b="1" dirty="0" smtClean="0"/>
              <a:t>2. Process</a:t>
            </a:r>
            <a:endParaRPr lang="en-TT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125664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000" b="1" dirty="0" smtClean="0"/>
              <a:t>3. Innovative Activity</a:t>
            </a:r>
            <a:endParaRPr lang="en-TT" sz="2000" b="1" dirty="0"/>
          </a:p>
        </p:txBody>
      </p:sp>
    </p:spTree>
    <p:extLst>
      <p:ext uri="{BB962C8B-B14F-4D97-AF65-F5344CB8AC3E}">
        <p14:creationId xmlns:p14="http://schemas.microsoft.com/office/powerpoint/2010/main" val="17547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b="1" dirty="0" smtClean="0"/>
              <a:t>Employment Capabilities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TT" sz="2600" b="1" dirty="0" smtClean="0"/>
              <a:t>Majority </a:t>
            </a:r>
            <a:r>
              <a:rPr lang="en-TT" sz="2600" b="1" dirty="0"/>
              <a:t>of oil and gas workers are highly skilled nationals working in local and foreign </a:t>
            </a:r>
            <a:r>
              <a:rPr lang="en-TT" sz="2600" b="1" dirty="0" smtClean="0"/>
              <a:t>companies with internationally </a:t>
            </a:r>
            <a:r>
              <a:rPr lang="en-TT" sz="2600" b="1" dirty="0"/>
              <a:t>recognized qualifications. </a:t>
            </a:r>
          </a:p>
          <a:p>
            <a:pPr algn="just"/>
            <a:endParaRPr lang="en-TT" sz="2600" b="1" dirty="0" smtClean="0"/>
          </a:p>
          <a:p>
            <a:pPr algn="just"/>
            <a:r>
              <a:rPr lang="en-TT" sz="2600" b="1" dirty="0" smtClean="0"/>
              <a:t>National </a:t>
            </a:r>
            <a:r>
              <a:rPr lang="en-TT" sz="2600" b="1" dirty="0"/>
              <a:t>structure for training at all levels (craft, technical qualifications and university).</a:t>
            </a:r>
          </a:p>
          <a:p>
            <a:pPr algn="just"/>
            <a:endParaRPr lang="en-TT" sz="2600" b="1" dirty="0"/>
          </a:p>
          <a:p>
            <a:pPr algn="just"/>
            <a:r>
              <a:rPr lang="en-TT" sz="2600" b="1" dirty="0" smtClean="0"/>
              <a:t>Government initiatives- created </a:t>
            </a:r>
            <a:r>
              <a:rPr lang="en-TT" sz="2600" b="1" dirty="0"/>
              <a:t>universities and  specialized learning </a:t>
            </a:r>
            <a:r>
              <a:rPr lang="en-TT" sz="2600" b="1" dirty="0" err="1" smtClean="0"/>
              <a:t>centers</a:t>
            </a:r>
            <a:r>
              <a:rPr lang="en-TT" sz="2600" b="1" dirty="0" smtClean="0"/>
              <a:t> and relevant academic curricula.</a:t>
            </a:r>
          </a:p>
          <a:p>
            <a:pPr marL="0" indent="0" algn="just">
              <a:buNone/>
            </a:pPr>
            <a:endParaRPr lang="en-TT" sz="2600" b="1" dirty="0" smtClean="0"/>
          </a:p>
          <a:p>
            <a:pPr algn="just"/>
            <a:r>
              <a:rPr lang="en-TT" sz="2600" b="1" dirty="0"/>
              <a:t>Oil and gas revenue funds tertiary level education and Technical Vocational Education and Training. </a:t>
            </a:r>
            <a:endParaRPr lang="en-TT" sz="2600" b="1" dirty="0" smtClean="0"/>
          </a:p>
          <a:p>
            <a:pPr algn="just"/>
            <a:endParaRPr lang="en-TT" sz="2600" b="1" dirty="0"/>
          </a:p>
          <a:p>
            <a:pPr algn="just"/>
            <a:r>
              <a:rPr lang="en-TT" sz="2600" b="1" dirty="0"/>
              <a:t>KIBS firms which </a:t>
            </a:r>
            <a:r>
              <a:rPr lang="en-TT" sz="2600" b="1" dirty="0" smtClean="0"/>
              <a:t>are </a:t>
            </a:r>
            <a:r>
              <a:rPr lang="en-TT" sz="2600" b="1" dirty="0"/>
              <a:t>specialized research institutions- </a:t>
            </a:r>
            <a:r>
              <a:rPr lang="en-TT" sz="2600" b="1" dirty="0" err="1"/>
              <a:t>Kenson</a:t>
            </a:r>
            <a:r>
              <a:rPr lang="en-TT" sz="2600" b="1" dirty="0"/>
              <a:t> School of Production </a:t>
            </a:r>
            <a:r>
              <a:rPr lang="en-TT" sz="2600" b="1" dirty="0" smtClean="0"/>
              <a:t>Technology. </a:t>
            </a:r>
            <a:endParaRPr lang="en-TT" sz="2600" b="1" dirty="0"/>
          </a:p>
          <a:p>
            <a:pPr algn="just"/>
            <a:endParaRPr lang="en-TT" sz="2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14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95901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/>
              <a:t>Lessons Learnt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TT" sz="2400" b="1" dirty="0" smtClean="0"/>
              <a:t>T&amp;T diversified </a:t>
            </a:r>
            <a:r>
              <a:rPr lang="en-TT" sz="2400" b="1" dirty="0"/>
              <a:t>away </a:t>
            </a:r>
            <a:r>
              <a:rPr lang="en-TT" sz="2400" b="1" dirty="0" smtClean="0"/>
              <a:t>from oil </a:t>
            </a:r>
            <a:r>
              <a:rPr lang="en-TT" sz="2400" b="1" dirty="0"/>
              <a:t>to </a:t>
            </a:r>
            <a:r>
              <a:rPr lang="en-TT" sz="2400" b="1" dirty="0" smtClean="0"/>
              <a:t>natural gas and petrochemicals.</a:t>
            </a:r>
          </a:p>
          <a:p>
            <a:pPr marL="457200" lvl="1" indent="0" algn="just">
              <a:buNone/>
            </a:pPr>
            <a:endParaRPr lang="en-TT" sz="2400" b="1" dirty="0" smtClean="0"/>
          </a:p>
          <a:p>
            <a:pPr algn="just"/>
            <a:r>
              <a:rPr lang="en-TT" sz="2400" b="1" dirty="0" smtClean="0"/>
              <a:t>Local </a:t>
            </a:r>
            <a:r>
              <a:rPr lang="en-TT" sz="2400" b="1" dirty="0"/>
              <a:t>content </a:t>
            </a:r>
            <a:r>
              <a:rPr lang="en-TT" sz="2400" b="1" dirty="0" smtClean="0"/>
              <a:t>strategy:</a:t>
            </a:r>
          </a:p>
          <a:p>
            <a:pPr lvl="1" algn="just"/>
            <a:r>
              <a:rPr lang="en-TT" sz="2200" b="1" dirty="0"/>
              <a:t>L</a:t>
            </a:r>
            <a:r>
              <a:rPr lang="en-TT" sz="2200" b="1" dirty="0" smtClean="0"/>
              <a:t>ocal </a:t>
            </a:r>
            <a:r>
              <a:rPr lang="en-TT" sz="2200" b="1" dirty="0"/>
              <a:t>capability </a:t>
            </a:r>
            <a:r>
              <a:rPr lang="en-TT" sz="2200" b="1" dirty="0" smtClean="0"/>
              <a:t>development, </a:t>
            </a:r>
            <a:r>
              <a:rPr lang="en-TT" sz="2200" b="1" dirty="0"/>
              <a:t>education and </a:t>
            </a:r>
            <a:r>
              <a:rPr lang="en-TT" sz="2200" b="1" dirty="0" smtClean="0"/>
              <a:t>training</a:t>
            </a:r>
          </a:p>
          <a:p>
            <a:pPr lvl="1" algn="just"/>
            <a:r>
              <a:rPr lang="en-TT" sz="2200" b="1" dirty="0" smtClean="0"/>
              <a:t>Diversification</a:t>
            </a:r>
          </a:p>
          <a:p>
            <a:pPr lvl="1" algn="just"/>
            <a:r>
              <a:rPr lang="en-TT" sz="2200" b="1" dirty="0" smtClean="0"/>
              <a:t>Entrepreneurship</a:t>
            </a:r>
            <a:endParaRPr lang="en-TT" sz="2200" b="1" dirty="0"/>
          </a:p>
          <a:p>
            <a:pPr lvl="1" algn="just"/>
            <a:r>
              <a:rPr lang="en-TT" sz="2200" b="1" dirty="0" smtClean="0"/>
              <a:t>Foreign content</a:t>
            </a:r>
          </a:p>
          <a:p>
            <a:pPr marL="457200" lvl="1" indent="0" algn="just">
              <a:buNone/>
            </a:pPr>
            <a:r>
              <a:rPr lang="en-TT" sz="2400" b="1" dirty="0" smtClean="0"/>
              <a:t>  </a:t>
            </a:r>
          </a:p>
          <a:p>
            <a:pPr algn="just"/>
            <a:r>
              <a:rPr lang="en-TT" sz="2400" b="1" dirty="0" smtClean="0"/>
              <a:t>T&amp;T steadily built </a:t>
            </a:r>
            <a:r>
              <a:rPr lang="en-TT" sz="2400" b="1" dirty="0"/>
              <a:t>its institutional capacity for the supply of </a:t>
            </a:r>
            <a:r>
              <a:rPr lang="en-TT" sz="2400" b="1" dirty="0" smtClean="0"/>
              <a:t>knowledge:</a:t>
            </a:r>
          </a:p>
          <a:p>
            <a:pPr lvl="1" algn="just"/>
            <a:r>
              <a:rPr lang="en-TT" sz="2000" b="1" dirty="0" smtClean="0"/>
              <a:t>Government </a:t>
            </a:r>
            <a:r>
              <a:rPr lang="en-TT" sz="2000" b="1" dirty="0"/>
              <a:t>established and supported </a:t>
            </a:r>
            <a:r>
              <a:rPr lang="en-TT" sz="2000" b="1" dirty="0" smtClean="0"/>
              <a:t>STI institutions</a:t>
            </a:r>
            <a:r>
              <a:rPr lang="en-TT" sz="2000" b="1" dirty="0"/>
              <a:t>.</a:t>
            </a:r>
            <a:endParaRPr lang="en-TT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15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217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/>
              <a:t>Going Forward 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TT" sz="1900" b="1" dirty="0" smtClean="0"/>
              <a:t>Information </a:t>
            </a:r>
            <a:r>
              <a:rPr lang="en-TT" sz="1900" b="1" dirty="0"/>
              <a:t>dissemination and data </a:t>
            </a:r>
            <a:r>
              <a:rPr lang="en-TT" sz="1900" b="1" dirty="0" smtClean="0"/>
              <a:t>collection</a:t>
            </a:r>
          </a:p>
          <a:p>
            <a:pPr marL="514350" indent="-514350" algn="just">
              <a:buFont typeface="+mj-lt"/>
              <a:buAutoNum type="arabicPeriod"/>
            </a:pPr>
            <a:endParaRPr lang="en-TT" sz="1900" b="1" dirty="0"/>
          </a:p>
          <a:p>
            <a:pPr marL="514350" indent="-514350" algn="just">
              <a:buFont typeface="+mj-lt"/>
              <a:buAutoNum type="arabicPeriod"/>
            </a:pPr>
            <a:r>
              <a:rPr lang="en-TT" sz="1900" b="1" dirty="0" smtClean="0"/>
              <a:t>Increasing </a:t>
            </a:r>
            <a:r>
              <a:rPr lang="en-TT" sz="1900" b="1" dirty="0"/>
              <a:t>the supply of knowledge and technology </a:t>
            </a:r>
            <a:r>
              <a:rPr lang="en-TT" sz="1900" b="1" dirty="0" smtClean="0"/>
              <a:t>development</a:t>
            </a:r>
          </a:p>
          <a:p>
            <a:pPr marL="514350" indent="-514350" algn="just">
              <a:buFont typeface="+mj-lt"/>
              <a:buAutoNum type="arabicPeriod"/>
            </a:pPr>
            <a:endParaRPr lang="en-TT" sz="1900" b="1" dirty="0"/>
          </a:p>
          <a:p>
            <a:pPr marL="514350" indent="-514350" algn="just">
              <a:buFont typeface="+mj-lt"/>
              <a:buAutoNum type="arabicPeriod"/>
            </a:pPr>
            <a:r>
              <a:rPr lang="en-TT" sz="1900" b="1" dirty="0" smtClean="0"/>
              <a:t>Financial </a:t>
            </a:r>
            <a:r>
              <a:rPr lang="en-TT" sz="1900" b="1" dirty="0"/>
              <a:t>support for R&amp;D and </a:t>
            </a:r>
            <a:r>
              <a:rPr lang="en-TT" sz="1900" b="1" dirty="0" smtClean="0"/>
              <a:t>innovation</a:t>
            </a:r>
          </a:p>
          <a:p>
            <a:pPr marL="514350" indent="-514350" algn="just">
              <a:buFont typeface="+mj-lt"/>
              <a:buAutoNum type="arabicPeriod"/>
            </a:pPr>
            <a:endParaRPr lang="en-TT" sz="1900" b="1" dirty="0"/>
          </a:p>
          <a:p>
            <a:pPr marL="514350" indent="-514350" algn="just">
              <a:buFont typeface="+mj-lt"/>
              <a:buAutoNum type="arabicPeriod"/>
            </a:pPr>
            <a:r>
              <a:rPr lang="en-TT" sz="1900" b="1" dirty="0" smtClean="0"/>
              <a:t>Technology </a:t>
            </a:r>
            <a:r>
              <a:rPr lang="en-TT" sz="1900" b="1" dirty="0"/>
              <a:t>transfer and adaptation </a:t>
            </a:r>
          </a:p>
          <a:p>
            <a:pPr marL="514350" indent="-514350" algn="just">
              <a:buFont typeface="+mj-lt"/>
              <a:buAutoNum type="arabicPeriod"/>
            </a:pPr>
            <a:endParaRPr lang="en-TT" sz="19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TT" sz="1900" b="1" dirty="0" smtClean="0"/>
              <a:t>Coordination </a:t>
            </a:r>
            <a:r>
              <a:rPr lang="en-TT" sz="1900" b="1" dirty="0"/>
              <a:t>of actors and information sharing </a:t>
            </a:r>
          </a:p>
          <a:p>
            <a:pPr marL="514350" indent="-514350" algn="just">
              <a:buFont typeface="+mj-lt"/>
              <a:buAutoNum type="arabicPeriod"/>
            </a:pPr>
            <a:endParaRPr lang="en-TT" sz="19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TT" sz="1900" b="1" dirty="0" smtClean="0"/>
              <a:t>Human </a:t>
            </a:r>
            <a:r>
              <a:rPr lang="en-TT" sz="1900" b="1" dirty="0"/>
              <a:t>capital </a:t>
            </a:r>
            <a:r>
              <a:rPr lang="en-TT" sz="1900" b="1" dirty="0" smtClean="0"/>
              <a:t>development</a:t>
            </a:r>
          </a:p>
          <a:p>
            <a:pPr marL="514350" indent="-514350" algn="just">
              <a:buFont typeface="+mj-lt"/>
              <a:buAutoNum type="arabicPeriod"/>
            </a:pPr>
            <a:endParaRPr lang="en-TT" sz="1900" b="1" dirty="0"/>
          </a:p>
          <a:p>
            <a:pPr marL="514350" indent="-514350" algn="just">
              <a:buFont typeface="+mj-lt"/>
              <a:buAutoNum type="arabicPeriod"/>
            </a:pPr>
            <a:r>
              <a:rPr lang="en-TT" sz="1900" b="1" dirty="0" smtClean="0"/>
              <a:t>Enhancing </a:t>
            </a:r>
            <a:r>
              <a:rPr lang="en-TT" sz="1900" b="1" dirty="0"/>
              <a:t>export </a:t>
            </a:r>
            <a:r>
              <a:rPr lang="en-TT" sz="1900" b="1" dirty="0" smtClean="0"/>
              <a:t>capabilities</a:t>
            </a:r>
          </a:p>
          <a:p>
            <a:pPr marL="514350" indent="-514350" algn="just">
              <a:buFont typeface="+mj-lt"/>
              <a:buAutoNum type="arabicPeriod"/>
            </a:pPr>
            <a:endParaRPr lang="en-TT" sz="1900" b="1" dirty="0"/>
          </a:p>
          <a:p>
            <a:pPr marL="514350" indent="-514350" algn="just">
              <a:buFont typeface="+mj-lt"/>
              <a:buAutoNum type="arabicPeriod"/>
            </a:pPr>
            <a:r>
              <a:rPr lang="en-TT" sz="1900" b="1" dirty="0" smtClean="0"/>
              <a:t>Environmental Protection</a:t>
            </a:r>
          </a:p>
          <a:p>
            <a:pPr marL="0" indent="0" algn="just">
              <a:buNone/>
            </a:pPr>
            <a:endParaRPr lang="en-TT" sz="1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16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58844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T" b="1" dirty="0" smtClean="0"/>
              <a:t>Thank you</a:t>
            </a:r>
            <a:endParaRPr lang="en-TT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T" dirty="0"/>
              <a:t>Preeya.Mohan@sta.uwi.edu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17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7925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/>
              <a:t>Introduction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TT" sz="2100" b="1" dirty="0"/>
              <a:t>Latin America and the Caribbean are among the most natural resource abundant regions internationally, but remain </a:t>
            </a:r>
            <a:r>
              <a:rPr lang="en-TT" sz="2100" b="1" dirty="0" smtClean="0"/>
              <a:t>underdeveloped.</a:t>
            </a:r>
          </a:p>
          <a:p>
            <a:pPr marL="0" indent="0" algn="just">
              <a:buNone/>
            </a:pPr>
            <a:endParaRPr lang="en-TT" sz="2100" b="1" dirty="0" smtClean="0"/>
          </a:p>
          <a:p>
            <a:pPr algn="just"/>
            <a:r>
              <a:rPr lang="en-TT" sz="2100" b="1" dirty="0" smtClean="0"/>
              <a:t>Knowledge </a:t>
            </a:r>
            <a:r>
              <a:rPr lang="en-TT" sz="2100" b="1" dirty="0"/>
              <a:t>Intensive Business Services </a:t>
            </a:r>
            <a:r>
              <a:rPr lang="en-TT" sz="2100" b="1" dirty="0" smtClean="0"/>
              <a:t>(KIBS) firms:</a:t>
            </a:r>
          </a:p>
          <a:p>
            <a:pPr lvl="1" algn="just"/>
            <a:r>
              <a:rPr lang="en-TT" sz="1900" b="1" dirty="0" smtClean="0"/>
              <a:t>Vertically </a:t>
            </a:r>
            <a:r>
              <a:rPr lang="en-TT" sz="1900" b="1" dirty="0"/>
              <a:t>integrated value </a:t>
            </a:r>
            <a:r>
              <a:rPr lang="en-TT" sz="1900" b="1" dirty="0" smtClean="0"/>
              <a:t>chains </a:t>
            </a:r>
            <a:r>
              <a:rPr lang="en-TT" sz="1900" b="1" dirty="0"/>
              <a:t>have been redesigned and new production paths created through </a:t>
            </a:r>
            <a:r>
              <a:rPr lang="en-TT" sz="1900" b="1" dirty="0" smtClean="0"/>
              <a:t>the </a:t>
            </a:r>
            <a:r>
              <a:rPr lang="en-TT" sz="1900" b="1" dirty="0"/>
              <a:t>use of </a:t>
            </a:r>
            <a:r>
              <a:rPr lang="en-TT" sz="1900" b="1" dirty="0" smtClean="0"/>
              <a:t>Information and Communications Technology (ICT) </a:t>
            </a:r>
            <a:r>
              <a:rPr lang="en-TT" sz="1900" b="1" dirty="0"/>
              <a:t>and outsourcing and </a:t>
            </a:r>
            <a:r>
              <a:rPr lang="en-TT" sz="1900" b="1" dirty="0" smtClean="0"/>
              <a:t>subcontracting.</a:t>
            </a:r>
          </a:p>
          <a:p>
            <a:pPr lvl="1" algn="just"/>
            <a:endParaRPr lang="en-TT" sz="2100" b="1" dirty="0"/>
          </a:p>
          <a:p>
            <a:pPr algn="just"/>
            <a:r>
              <a:rPr lang="en-TT" sz="2100" b="1" dirty="0"/>
              <a:t>Developed natural resource rich countries (Finland, Norway Canada and Australia) </a:t>
            </a:r>
            <a:r>
              <a:rPr lang="en-TT" sz="2100" b="1" dirty="0" smtClean="0"/>
              <a:t>show </a:t>
            </a:r>
            <a:r>
              <a:rPr lang="en-TT" sz="2100" b="1" dirty="0"/>
              <a:t>that natural resources can lead to </a:t>
            </a:r>
            <a:r>
              <a:rPr lang="en-TT" sz="2100" b="1" dirty="0" smtClean="0"/>
              <a:t>sustainable </a:t>
            </a:r>
            <a:r>
              <a:rPr lang="en-TT" sz="2100" b="1" dirty="0"/>
              <a:t>growth and development </a:t>
            </a:r>
            <a:r>
              <a:rPr lang="en-TT" sz="2100" b="1" dirty="0" smtClean="0"/>
              <a:t>and </a:t>
            </a:r>
            <a:r>
              <a:rPr lang="en-TT" sz="2100" b="1" dirty="0"/>
              <a:t>KIBS firms play an important role (</a:t>
            </a:r>
            <a:r>
              <a:rPr lang="en-TT" sz="2100" b="1" dirty="0" err="1"/>
              <a:t>Aslesen</a:t>
            </a:r>
            <a:r>
              <a:rPr lang="en-TT" sz="2100" b="1" dirty="0"/>
              <a:t> and </a:t>
            </a:r>
            <a:r>
              <a:rPr lang="en-TT" sz="2100" b="1" dirty="0" err="1"/>
              <a:t>Isaksen</a:t>
            </a:r>
            <a:r>
              <a:rPr lang="en-TT" sz="2100" b="1" dirty="0"/>
              <a:t> 2010, Engen 2009 and </a:t>
            </a:r>
            <a:r>
              <a:rPr lang="en-TT" sz="2100" b="1" dirty="0" err="1"/>
              <a:t>Noreng</a:t>
            </a:r>
            <a:r>
              <a:rPr lang="en-TT" sz="2100" b="1" dirty="0"/>
              <a:t> 2005).</a:t>
            </a:r>
            <a:endParaRPr lang="en-TT" sz="21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2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7321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/>
              <a:t>KIBS Firms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TT" sz="2200" b="1" dirty="0"/>
              <a:t>S</a:t>
            </a:r>
            <a:r>
              <a:rPr lang="en-TT" sz="2200" b="1" dirty="0" smtClean="0"/>
              <a:t>erve </a:t>
            </a:r>
            <a:r>
              <a:rPr lang="en-TT" sz="2200" b="1" dirty="0"/>
              <a:t>the demands of </a:t>
            </a:r>
            <a:r>
              <a:rPr lang="en-TT" sz="2200" b="1" dirty="0" smtClean="0"/>
              <a:t>other firms (provide scientific </a:t>
            </a:r>
            <a:r>
              <a:rPr lang="en-TT" sz="2200" b="1" dirty="0"/>
              <a:t>and technological </a:t>
            </a:r>
            <a:r>
              <a:rPr lang="en-TT" sz="2200" b="1" dirty="0" smtClean="0"/>
              <a:t>knowledge and </a:t>
            </a:r>
            <a:r>
              <a:rPr lang="en-TT" sz="2200" b="1" dirty="0"/>
              <a:t>professional </a:t>
            </a:r>
            <a:r>
              <a:rPr lang="en-TT" sz="2200" b="1" dirty="0" smtClean="0"/>
              <a:t>services).</a:t>
            </a:r>
          </a:p>
          <a:p>
            <a:pPr marL="0" indent="0" algn="just">
              <a:buNone/>
            </a:pPr>
            <a:endParaRPr lang="en-TT" sz="2200" b="1" dirty="0" smtClean="0"/>
          </a:p>
          <a:p>
            <a:pPr algn="just"/>
            <a:r>
              <a:rPr lang="en-TT" sz="2200" b="1" dirty="0" smtClean="0"/>
              <a:t>Most </a:t>
            </a:r>
            <a:r>
              <a:rPr lang="en-TT" sz="2200" b="1" dirty="0"/>
              <a:t>innovative within the services sector </a:t>
            </a:r>
            <a:r>
              <a:rPr lang="en-TT" sz="2200" b="1" dirty="0" smtClean="0"/>
              <a:t>and comparable </a:t>
            </a:r>
            <a:r>
              <a:rPr lang="en-TT" sz="2200" b="1" dirty="0"/>
              <a:t>to high-tech </a:t>
            </a:r>
            <a:r>
              <a:rPr lang="en-TT" sz="2200" b="1" dirty="0" smtClean="0"/>
              <a:t>manufacturing </a:t>
            </a:r>
            <a:r>
              <a:rPr lang="en-TT" sz="2200" b="1" dirty="0"/>
              <a:t>(</a:t>
            </a:r>
            <a:r>
              <a:rPr lang="en-TT" sz="2200" b="1" dirty="0" err="1"/>
              <a:t>Nählinder</a:t>
            </a:r>
            <a:r>
              <a:rPr lang="en-TT" sz="2200" b="1" dirty="0"/>
              <a:t> 2002</a:t>
            </a:r>
            <a:r>
              <a:rPr lang="en-TT" sz="2200" b="1" dirty="0" smtClean="0"/>
              <a:t>).</a:t>
            </a:r>
          </a:p>
          <a:p>
            <a:pPr marL="457200" lvl="1" indent="0" algn="just">
              <a:buNone/>
            </a:pPr>
            <a:endParaRPr lang="en-TT" sz="2200" b="1" dirty="0" smtClean="0"/>
          </a:p>
          <a:p>
            <a:pPr algn="just"/>
            <a:r>
              <a:rPr lang="en-TT" sz="2200" b="1" dirty="0"/>
              <a:t>K</a:t>
            </a:r>
            <a:r>
              <a:rPr lang="en-TT" sz="2200" b="1" dirty="0" smtClean="0"/>
              <a:t>nowledge </a:t>
            </a:r>
            <a:r>
              <a:rPr lang="en-TT" sz="2200" b="1" dirty="0"/>
              <a:t>creating </a:t>
            </a:r>
            <a:r>
              <a:rPr lang="en-TT" sz="2200" b="1" dirty="0" smtClean="0"/>
              <a:t>entities </a:t>
            </a:r>
            <a:r>
              <a:rPr lang="en-TT" sz="2200" b="1" dirty="0"/>
              <a:t>help with knowledge </a:t>
            </a:r>
            <a:r>
              <a:rPr lang="en-TT" sz="2200" b="1" dirty="0" smtClean="0"/>
              <a:t>transfer, innovation</a:t>
            </a:r>
            <a:r>
              <a:rPr lang="en-TT" sz="2200" b="1" dirty="0"/>
              <a:t>, productivity and </a:t>
            </a:r>
            <a:r>
              <a:rPr lang="en-TT" sz="2200" b="1" dirty="0" smtClean="0"/>
              <a:t>diversification (</a:t>
            </a:r>
            <a:r>
              <a:rPr lang="en-TT" sz="2200" b="1" dirty="0" err="1" smtClean="0"/>
              <a:t>Castellacci</a:t>
            </a:r>
            <a:r>
              <a:rPr lang="en-TT" sz="2200" b="1" dirty="0" smtClean="0"/>
              <a:t> 2008, </a:t>
            </a:r>
            <a:r>
              <a:rPr lang="en-TT" sz="2200" b="1" dirty="0" err="1" smtClean="0"/>
              <a:t>Castaldi</a:t>
            </a:r>
            <a:r>
              <a:rPr lang="en-TT" sz="2200" b="1" dirty="0" smtClean="0"/>
              <a:t> 2009</a:t>
            </a:r>
            <a:r>
              <a:rPr lang="en-TT" sz="2200" b="1" dirty="0"/>
              <a:t> </a:t>
            </a:r>
            <a:r>
              <a:rPr lang="en-TT" sz="2200" b="1" dirty="0" smtClean="0"/>
              <a:t>and </a:t>
            </a:r>
            <a:r>
              <a:rPr lang="en-TT" sz="2200" b="1" dirty="0" err="1"/>
              <a:t>Hertog</a:t>
            </a:r>
            <a:r>
              <a:rPr lang="en-TT" sz="2200" b="1" dirty="0"/>
              <a:t> and </a:t>
            </a:r>
            <a:r>
              <a:rPr lang="en-TT" sz="2200" b="1" dirty="0" err="1"/>
              <a:t>Bilderbeek</a:t>
            </a:r>
            <a:r>
              <a:rPr lang="en-TT" sz="2200" b="1" dirty="0"/>
              <a:t> </a:t>
            </a:r>
            <a:r>
              <a:rPr lang="en-TT" sz="2200" b="1" dirty="0" smtClean="0"/>
              <a:t>1998). </a:t>
            </a:r>
          </a:p>
          <a:p>
            <a:pPr algn="just"/>
            <a:endParaRPr lang="en-TT" sz="2200" b="1" dirty="0"/>
          </a:p>
          <a:p>
            <a:pPr algn="just"/>
            <a:r>
              <a:rPr lang="en-TT" sz="2200" b="1" dirty="0" smtClean="0"/>
              <a:t>Globally the share </a:t>
            </a:r>
            <a:r>
              <a:rPr lang="en-TT" sz="2200" b="1" dirty="0"/>
              <a:t>of knowledge intensive services to total </a:t>
            </a:r>
            <a:r>
              <a:rPr lang="en-TT" sz="2200" b="1" dirty="0" smtClean="0"/>
              <a:t>output increasing (</a:t>
            </a:r>
            <a:r>
              <a:rPr lang="en-TT" sz="2200" b="1" dirty="0" err="1" smtClean="0"/>
              <a:t>Stehrer</a:t>
            </a:r>
            <a:r>
              <a:rPr lang="en-TT" sz="2200" b="1" dirty="0" smtClean="0"/>
              <a:t> </a:t>
            </a:r>
            <a:r>
              <a:rPr lang="en-TT" sz="2200" b="1" dirty="0"/>
              <a:t>et al. </a:t>
            </a:r>
            <a:r>
              <a:rPr lang="en-TT" sz="2200" b="1" dirty="0" smtClean="0"/>
              <a:t>2012) and KIBS firms are a main engine </a:t>
            </a:r>
            <a:r>
              <a:rPr lang="en-TT" sz="2200" b="1" dirty="0"/>
              <a:t>for future growth (</a:t>
            </a:r>
            <a:r>
              <a:rPr lang="en-TT" sz="2200" b="1" dirty="0" err="1"/>
              <a:t>Gotsch</a:t>
            </a:r>
            <a:r>
              <a:rPr lang="en-TT" sz="2200" b="1" dirty="0"/>
              <a:t> et al. 2011).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3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42847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/>
              <a:t>Objective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TT" sz="2600" b="1" dirty="0" smtClean="0"/>
              <a:t>To </a:t>
            </a:r>
            <a:r>
              <a:rPr lang="en-TT" sz="2600" b="1" dirty="0"/>
              <a:t>empirically examine the role of </a:t>
            </a:r>
            <a:r>
              <a:rPr lang="en-TT" sz="2600" b="1" dirty="0" smtClean="0"/>
              <a:t>T&amp;T </a:t>
            </a:r>
            <a:r>
              <a:rPr lang="en-TT" sz="2600" b="1" dirty="0"/>
              <a:t>oil and gas KIBS firms in diversifying the economy away from </a:t>
            </a:r>
            <a:r>
              <a:rPr lang="en-TT" sz="2600" b="1" dirty="0" smtClean="0"/>
              <a:t>an </a:t>
            </a:r>
            <a:r>
              <a:rPr lang="en-TT" sz="2600" b="1" dirty="0"/>
              <a:t>extractive to a knowledge intensive </a:t>
            </a:r>
            <a:r>
              <a:rPr lang="en-TT" sz="2600" b="1" dirty="0" smtClean="0"/>
              <a:t>economy:</a:t>
            </a:r>
          </a:p>
          <a:p>
            <a:pPr marL="0" indent="0" algn="just">
              <a:buNone/>
            </a:pPr>
            <a:endParaRPr lang="en-TT" sz="2600" b="1" dirty="0" smtClean="0"/>
          </a:p>
          <a:p>
            <a:pPr lvl="1" algn="just"/>
            <a:r>
              <a:rPr lang="en-TT" sz="2200" b="1" dirty="0" smtClean="0"/>
              <a:t>Knowledge transfer, Innovation</a:t>
            </a:r>
            <a:r>
              <a:rPr lang="en-TT" sz="2200" b="1" dirty="0"/>
              <a:t>, Productivity &amp; </a:t>
            </a:r>
            <a:r>
              <a:rPr lang="en-TT" sz="2200" b="1" dirty="0" smtClean="0"/>
              <a:t>Diversification</a:t>
            </a:r>
          </a:p>
          <a:p>
            <a:pPr marL="457200" lvl="1" indent="0" algn="just">
              <a:buNone/>
            </a:pPr>
            <a:endParaRPr lang="en-TT" sz="2200" b="1" dirty="0" smtClean="0"/>
          </a:p>
          <a:p>
            <a:pPr lvl="1" algn="just"/>
            <a:r>
              <a:rPr lang="en-TT" sz="2200" b="1" dirty="0"/>
              <a:t>Employment Capabilities &amp; Human </a:t>
            </a:r>
            <a:r>
              <a:rPr lang="en-TT" sz="2200" b="1" dirty="0" smtClean="0"/>
              <a:t>Resource Development</a:t>
            </a:r>
          </a:p>
          <a:p>
            <a:pPr marL="457200" lvl="1" indent="0" algn="just">
              <a:buNone/>
            </a:pPr>
            <a:endParaRPr lang="en-TT" sz="2200" b="1" dirty="0" smtClean="0"/>
          </a:p>
          <a:p>
            <a:pPr lvl="1" algn="just"/>
            <a:r>
              <a:rPr lang="en-TT" sz="2200" b="1" dirty="0"/>
              <a:t>Environment &amp; Sustainability</a:t>
            </a:r>
            <a:endParaRPr lang="en-TT" sz="2200" b="1" dirty="0" smtClean="0"/>
          </a:p>
          <a:p>
            <a:pPr marL="457200" lvl="1" indent="0" algn="just">
              <a:buNone/>
            </a:pPr>
            <a:endParaRPr lang="en-TT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4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79749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/>
              <a:t>Data and Methodology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TT" sz="2800" b="1" dirty="0"/>
              <a:t>P</a:t>
            </a:r>
            <a:r>
              <a:rPr lang="en-TT" sz="2800" b="1" dirty="0" smtClean="0"/>
              <a:t>rimary data:</a:t>
            </a:r>
          </a:p>
          <a:p>
            <a:pPr lvl="1" algn="just"/>
            <a:r>
              <a:rPr lang="en-TT" sz="2400" b="1" dirty="0" smtClean="0"/>
              <a:t>Questionnaire </a:t>
            </a:r>
            <a:r>
              <a:rPr lang="en-TT" sz="2400" b="1" dirty="0"/>
              <a:t>with key industry </a:t>
            </a:r>
            <a:r>
              <a:rPr lang="en-TT" sz="2400" b="1" dirty="0" smtClean="0"/>
              <a:t>stakeholders.</a:t>
            </a:r>
          </a:p>
          <a:p>
            <a:pPr marL="0" indent="0" algn="just">
              <a:buNone/>
            </a:pPr>
            <a:endParaRPr lang="en-TT" sz="2800" b="1" dirty="0" smtClean="0"/>
          </a:p>
          <a:p>
            <a:pPr algn="just"/>
            <a:r>
              <a:rPr lang="en-TT" sz="2800" b="1" dirty="0"/>
              <a:t>Secondary </a:t>
            </a:r>
            <a:r>
              <a:rPr lang="en-TT" sz="2800" b="1" dirty="0" smtClean="0"/>
              <a:t>data:</a:t>
            </a:r>
          </a:p>
          <a:p>
            <a:pPr lvl="1" algn="just"/>
            <a:r>
              <a:rPr lang="en-TT" sz="2400" b="1" dirty="0" smtClean="0"/>
              <a:t>Energy </a:t>
            </a:r>
            <a:r>
              <a:rPr lang="en-TT" sz="2400" b="1" dirty="0"/>
              <a:t>Chamber of </a:t>
            </a:r>
            <a:r>
              <a:rPr lang="en-TT" sz="2400" b="1" dirty="0" smtClean="0"/>
              <a:t>T&amp;T, </a:t>
            </a:r>
            <a:r>
              <a:rPr lang="en-TT" sz="2400" b="1" dirty="0"/>
              <a:t>firm </a:t>
            </a:r>
            <a:r>
              <a:rPr lang="en-TT" sz="2400" b="1" dirty="0" smtClean="0"/>
              <a:t>website, Ministry </a:t>
            </a:r>
            <a:r>
              <a:rPr lang="en-TT" sz="2400" b="1" dirty="0"/>
              <a:t>of Energy and Energy </a:t>
            </a:r>
            <a:r>
              <a:rPr lang="en-TT" sz="2400" b="1" dirty="0" smtClean="0"/>
              <a:t>Affairs, Central </a:t>
            </a:r>
            <a:r>
              <a:rPr lang="en-TT" sz="2400" b="1" dirty="0"/>
              <a:t>Bank of </a:t>
            </a:r>
            <a:r>
              <a:rPr lang="en-TT" sz="2400" b="1" dirty="0" smtClean="0"/>
              <a:t>T&amp;T, government </a:t>
            </a:r>
            <a:r>
              <a:rPr lang="en-TT" sz="2400" b="1" dirty="0"/>
              <a:t>reports and policy </a:t>
            </a:r>
            <a:r>
              <a:rPr lang="en-TT" sz="2400" b="1" dirty="0" smtClean="0"/>
              <a:t>documents.</a:t>
            </a:r>
          </a:p>
          <a:p>
            <a:pPr marL="0" indent="0" algn="just">
              <a:buNone/>
            </a:pPr>
            <a:endParaRPr lang="en-TT" sz="2800" b="1" dirty="0" smtClean="0"/>
          </a:p>
          <a:p>
            <a:pPr algn="just"/>
            <a:r>
              <a:rPr lang="en-TT" sz="2800" b="1" dirty="0" smtClean="0"/>
              <a:t>Firm case studies. </a:t>
            </a:r>
            <a:endParaRPr lang="en-TT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5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340600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b="1" dirty="0" smtClean="0"/>
              <a:t>T&amp;T Overview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TT" sz="2200" b="1" dirty="0"/>
              <a:t>F</a:t>
            </a:r>
            <a:r>
              <a:rPr lang="en-TT" sz="2200" b="1" dirty="0" smtClean="0"/>
              <a:t>irst-class oil and gas and petrochemical industry over 100 years old.</a:t>
            </a:r>
          </a:p>
          <a:p>
            <a:pPr marL="0" indent="0" algn="just">
              <a:buNone/>
            </a:pPr>
            <a:endParaRPr lang="en-TT" sz="2200" b="1" dirty="0" smtClean="0"/>
          </a:p>
          <a:p>
            <a:pPr algn="just"/>
            <a:r>
              <a:rPr lang="en-TT" sz="2200" b="1" dirty="0" smtClean="0"/>
              <a:t>Growth </a:t>
            </a:r>
            <a:r>
              <a:rPr lang="en-TT" sz="2200" b="1" dirty="0"/>
              <a:t>led </a:t>
            </a:r>
            <a:r>
              <a:rPr lang="en-TT" sz="2200" b="1" dirty="0" smtClean="0"/>
              <a:t>by </a:t>
            </a:r>
            <a:r>
              <a:rPr lang="en-TT" sz="2200" b="1" dirty="0"/>
              <a:t>oil and </a:t>
            </a:r>
            <a:r>
              <a:rPr lang="en-TT" sz="2200" b="1" dirty="0" smtClean="0"/>
              <a:t>gas:</a:t>
            </a:r>
          </a:p>
          <a:p>
            <a:pPr lvl="1" algn="just"/>
            <a:r>
              <a:rPr lang="en-TT" sz="2000" b="1" dirty="0" smtClean="0"/>
              <a:t>45</a:t>
            </a:r>
            <a:r>
              <a:rPr lang="en-TT" sz="2000" b="1" dirty="0"/>
              <a:t>% of GDP, 48% of government revenue and 80% of </a:t>
            </a:r>
            <a:r>
              <a:rPr lang="en-TT" sz="2000" b="1" dirty="0" smtClean="0"/>
              <a:t>exports, but only 3% of employment (CBTT </a:t>
            </a:r>
            <a:r>
              <a:rPr lang="en-TT" sz="2000" b="1" dirty="0"/>
              <a:t>2015). </a:t>
            </a:r>
            <a:endParaRPr lang="en-TT" sz="2000" b="1" dirty="0" smtClean="0"/>
          </a:p>
          <a:p>
            <a:pPr marL="457200" lvl="1" indent="0" algn="just">
              <a:buNone/>
            </a:pPr>
            <a:endParaRPr lang="en-TT" sz="2200" b="1" dirty="0" smtClean="0"/>
          </a:p>
          <a:p>
            <a:pPr algn="just"/>
            <a:r>
              <a:rPr lang="en-TT" sz="2200" b="1" dirty="0"/>
              <a:t>Not been able to develop viable clusters outside of </a:t>
            </a:r>
            <a:r>
              <a:rPr lang="en-TT" sz="2200" b="1" dirty="0" smtClean="0"/>
              <a:t>oil and gas</a:t>
            </a:r>
            <a:r>
              <a:rPr lang="en-TT" sz="2200" b="1" dirty="0"/>
              <a:t>. </a:t>
            </a:r>
            <a:endParaRPr lang="en-TT" sz="2200" b="1" dirty="0" smtClean="0"/>
          </a:p>
          <a:p>
            <a:pPr marL="0" indent="0" algn="just">
              <a:buNone/>
            </a:pPr>
            <a:endParaRPr lang="en-TT" sz="2200" b="1" dirty="0" smtClean="0"/>
          </a:p>
          <a:p>
            <a:pPr algn="just"/>
            <a:r>
              <a:rPr lang="en-TT" sz="2200" b="1" dirty="0" smtClean="0"/>
              <a:t>Fall </a:t>
            </a:r>
            <a:r>
              <a:rPr lang="en-TT" sz="2200" b="1" dirty="0"/>
              <a:t>in international oil and gas prices and local production.</a:t>
            </a:r>
          </a:p>
          <a:p>
            <a:pPr marL="0" indent="0" algn="just">
              <a:buNone/>
            </a:pPr>
            <a:endParaRPr lang="en-TT" sz="2200" b="1" dirty="0"/>
          </a:p>
          <a:p>
            <a:pPr algn="just"/>
            <a:r>
              <a:rPr lang="en-TT" sz="2200" b="1" dirty="0"/>
              <a:t>GDP growth averaged -0.53% in the past 5 years (WDI 2015).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6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4004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b="1" dirty="0" smtClean="0">
                <a:solidFill>
                  <a:prstClr val="black"/>
                </a:solidFill>
              </a:rPr>
              <a:t>T&amp;T KIBS Firms </a:t>
            </a:r>
            <a:endParaRPr lang="en-TT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TT" sz="2200" b="1" dirty="0" smtClean="0"/>
              <a:t>T&amp;T’s oil </a:t>
            </a:r>
            <a:r>
              <a:rPr lang="en-TT" sz="2200" b="1" dirty="0"/>
              <a:t>and gas services </a:t>
            </a:r>
            <a:r>
              <a:rPr lang="en-TT" sz="2200" b="1" dirty="0" smtClean="0"/>
              <a:t>sector growing:</a:t>
            </a:r>
          </a:p>
          <a:p>
            <a:pPr lvl="1" algn="just"/>
            <a:r>
              <a:rPr lang="en-TT" sz="2000" b="1" dirty="0" smtClean="0"/>
              <a:t>Contribution </a:t>
            </a:r>
            <a:r>
              <a:rPr lang="en-TT" sz="2000" b="1" dirty="0"/>
              <a:t>to GDP </a:t>
            </a:r>
            <a:r>
              <a:rPr lang="en-TT" sz="2000" b="1" dirty="0" smtClean="0"/>
              <a:t>increased </a:t>
            </a:r>
            <a:r>
              <a:rPr lang="en-TT" sz="2000" b="1" dirty="0"/>
              <a:t>from 4% to 5% from 2001 to 2012 (CBTT </a:t>
            </a:r>
            <a:r>
              <a:rPr lang="en-TT" sz="2000" b="1" dirty="0" smtClean="0"/>
              <a:t>2013).</a:t>
            </a:r>
          </a:p>
          <a:p>
            <a:pPr lvl="1" algn="just"/>
            <a:r>
              <a:rPr lang="en-TT" sz="2000" b="1" dirty="0" smtClean="0"/>
              <a:t>Employs 33.33% of </a:t>
            </a:r>
            <a:r>
              <a:rPr lang="en-TT" sz="2000" b="1" dirty="0"/>
              <a:t>oil and </a:t>
            </a:r>
            <a:r>
              <a:rPr lang="en-TT" sz="2000" b="1" dirty="0" smtClean="0"/>
              <a:t>gas </a:t>
            </a:r>
            <a:r>
              <a:rPr lang="en-TT" sz="2000" b="1" dirty="0"/>
              <a:t>workers </a:t>
            </a:r>
            <a:r>
              <a:rPr lang="en-TT" sz="2000" b="1" dirty="0" smtClean="0"/>
              <a:t>(Energy </a:t>
            </a:r>
            <a:r>
              <a:rPr lang="en-TT" sz="2000" b="1" dirty="0"/>
              <a:t>Chamber of </a:t>
            </a:r>
            <a:r>
              <a:rPr lang="en-TT" sz="2000" b="1" dirty="0" smtClean="0"/>
              <a:t>T&amp;T </a:t>
            </a:r>
            <a:r>
              <a:rPr lang="en-TT" sz="2000" b="1" dirty="0"/>
              <a:t>2009</a:t>
            </a:r>
            <a:r>
              <a:rPr lang="en-TT" sz="2000" b="1" dirty="0" smtClean="0"/>
              <a:t>).</a:t>
            </a:r>
          </a:p>
          <a:p>
            <a:pPr marL="0" indent="0" algn="just">
              <a:buNone/>
            </a:pPr>
            <a:endParaRPr lang="en-TT" sz="2200" b="1" dirty="0" smtClean="0"/>
          </a:p>
          <a:p>
            <a:pPr algn="just"/>
            <a:r>
              <a:rPr lang="en-TT" sz="2200" b="1" dirty="0" smtClean="0"/>
              <a:t>Approximately 300-400 </a:t>
            </a:r>
            <a:r>
              <a:rPr lang="en-TT" sz="2200" b="1" dirty="0"/>
              <a:t>KIBS </a:t>
            </a:r>
            <a:r>
              <a:rPr lang="en-TT" sz="2200" b="1" dirty="0" smtClean="0"/>
              <a:t>firms. </a:t>
            </a:r>
          </a:p>
          <a:p>
            <a:pPr algn="just"/>
            <a:endParaRPr lang="en-TT" sz="2200" b="1" dirty="0" smtClean="0"/>
          </a:p>
          <a:p>
            <a:pPr algn="just"/>
            <a:r>
              <a:rPr lang="en-TT" sz="2200" b="1" dirty="0" smtClean="0"/>
              <a:t>20-30 </a:t>
            </a:r>
            <a:r>
              <a:rPr lang="en-TT" sz="2200" b="1" dirty="0"/>
              <a:t>local </a:t>
            </a:r>
            <a:r>
              <a:rPr lang="en-TT" sz="2200" b="1" dirty="0" smtClean="0"/>
              <a:t>KIBS firms </a:t>
            </a:r>
            <a:r>
              <a:rPr lang="en-TT" sz="2200" b="1" dirty="0"/>
              <a:t>that operate </a:t>
            </a:r>
            <a:r>
              <a:rPr lang="en-TT" sz="2200" b="1" dirty="0" smtClean="0"/>
              <a:t>and export services regionally (</a:t>
            </a:r>
            <a:r>
              <a:rPr lang="es-ES" sz="2200" b="1" dirty="0" smtClean="0"/>
              <a:t>Barbados</a:t>
            </a:r>
            <a:r>
              <a:rPr lang="es-ES" sz="2200" b="1" dirty="0"/>
              <a:t>, Jamaica, </a:t>
            </a:r>
            <a:r>
              <a:rPr lang="es-ES" sz="2200" b="1" dirty="0" err="1"/>
              <a:t>Suriname</a:t>
            </a:r>
            <a:r>
              <a:rPr lang="es-ES" sz="2200" b="1" dirty="0"/>
              <a:t>, Guyana, Cuba, Aruba, Venezuela, Columbia, </a:t>
            </a:r>
            <a:r>
              <a:rPr lang="es-ES" sz="2200" b="1" dirty="0" err="1"/>
              <a:t>Belize</a:t>
            </a:r>
            <a:r>
              <a:rPr lang="es-ES" sz="2200" b="1" dirty="0"/>
              <a:t> and </a:t>
            </a:r>
            <a:r>
              <a:rPr lang="es-ES" sz="2200" b="1" dirty="0" err="1" smtClean="0"/>
              <a:t>Brazil</a:t>
            </a:r>
            <a:r>
              <a:rPr lang="es-ES" sz="2200" b="1" dirty="0" smtClean="0"/>
              <a:t>) </a:t>
            </a:r>
            <a:r>
              <a:rPr lang="en-TT" sz="2200" b="1" dirty="0" smtClean="0"/>
              <a:t>and </a:t>
            </a:r>
            <a:r>
              <a:rPr lang="en-TT" sz="2200" b="1" dirty="0"/>
              <a:t>internationally </a:t>
            </a:r>
            <a:r>
              <a:rPr lang="en-TT" sz="2200" b="1" dirty="0" smtClean="0"/>
              <a:t>(Canada</a:t>
            </a:r>
            <a:r>
              <a:rPr lang="en-TT" sz="2200" b="1" dirty="0"/>
              <a:t>, US, Ghana, Indonesia, Bahrain, Dubai, Vietnam and </a:t>
            </a:r>
            <a:r>
              <a:rPr lang="en-TT" sz="2200" b="1" dirty="0" smtClean="0"/>
              <a:t>Uganda).</a:t>
            </a:r>
          </a:p>
          <a:p>
            <a:pPr marL="0" indent="0" algn="just">
              <a:buNone/>
            </a:pPr>
            <a:endParaRPr lang="en-TT" sz="2600" b="1" dirty="0" smtClean="0"/>
          </a:p>
          <a:p>
            <a:pPr marL="0" indent="0" algn="just">
              <a:buNone/>
            </a:pPr>
            <a:endParaRPr lang="en-TT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7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6533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/>
              <a:t>T&amp;T KIBS Firms Cont’d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TT" b="1" dirty="0"/>
              <a:t>Tucker Energy Services</a:t>
            </a:r>
          </a:p>
          <a:p>
            <a:endParaRPr lang="en-TT" b="1" dirty="0" smtClean="0"/>
          </a:p>
          <a:p>
            <a:r>
              <a:rPr lang="en-TT" b="1" dirty="0" err="1" smtClean="0"/>
              <a:t>Sadhna</a:t>
            </a:r>
            <a:r>
              <a:rPr lang="en-TT" b="1" dirty="0" smtClean="0"/>
              <a:t> </a:t>
            </a:r>
            <a:r>
              <a:rPr lang="en-TT" b="1" dirty="0"/>
              <a:t>Petroleum Services </a:t>
            </a:r>
            <a:r>
              <a:rPr lang="en-TT" b="1" dirty="0" smtClean="0"/>
              <a:t>Company</a:t>
            </a:r>
          </a:p>
          <a:p>
            <a:pPr marL="0" indent="0">
              <a:buNone/>
            </a:pPr>
            <a:endParaRPr lang="en-TT" b="1" dirty="0"/>
          </a:p>
          <a:p>
            <a:r>
              <a:rPr lang="en-TT" b="1" dirty="0" smtClean="0"/>
              <a:t>Trinidad Offshore Fabricators (TOFCO)</a:t>
            </a:r>
          </a:p>
          <a:p>
            <a:pPr marL="0" indent="0">
              <a:buNone/>
            </a:pPr>
            <a:endParaRPr lang="en-TT" b="1" dirty="0" smtClean="0"/>
          </a:p>
          <a:p>
            <a:r>
              <a:rPr lang="en-TT" b="1" dirty="0" err="1" smtClean="0"/>
              <a:t>Kenson</a:t>
            </a:r>
            <a:r>
              <a:rPr lang="en-TT" b="1" dirty="0" smtClean="0"/>
              <a:t> School of Production Technology</a:t>
            </a:r>
          </a:p>
          <a:p>
            <a:pPr marL="0" indent="0">
              <a:buNone/>
            </a:pPr>
            <a:endParaRPr lang="en-TT" b="1" dirty="0" smtClean="0"/>
          </a:p>
          <a:p>
            <a:r>
              <a:rPr lang="en-TT" b="1" dirty="0" smtClean="0"/>
              <a:t>Oil Mop Environmental Services</a:t>
            </a:r>
          </a:p>
          <a:p>
            <a:pPr marL="0" indent="0">
              <a:buNone/>
            </a:pPr>
            <a:endParaRPr lang="en-TT" b="1" dirty="0" smtClean="0"/>
          </a:p>
          <a:p>
            <a:r>
              <a:rPr lang="en-TT" b="1" dirty="0" smtClean="0"/>
              <a:t>Kaizen Environmental Services </a:t>
            </a:r>
          </a:p>
          <a:p>
            <a:endParaRPr lang="en-TT" b="1" dirty="0"/>
          </a:p>
          <a:p>
            <a:pPr marL="0" indent="0">
              <a:buNone/>
            </a:pPr>
            <a:endParaRPr lang="en-TT" b="1" dirty="0" smtClean="0"/>
          </a:p>
          <a:p>
            <a:pPr marL="0" indent="0">
              <a:buNone/>
            </a:pPr>
            <a:endParaRPr lang="en-TT" b="1" dirty="0"/>
          </a:p>
          <a:p>
            <a:endParaRPr lang="en-T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8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45147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/>
              <a:t>Knowledge Transfer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3AAF-E821-47E7-A138-B711E0F52AC2}" type="slidenum">
              <a:rPr lang="en-TT" smtClean="0"/>
              <a:t>9</a:t>
            </a:fld>
            <a:endParaRPr lang="en-TT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890257"/>
              </p:ext>
            </p:extLst>
          </p:nvPr>
        </p:nvGraphicFramePr>
        <p:xfrm>
          <a:off x="152400" y="1676400"/>
          <a:ext cx="8839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1143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400" b="1" dirty="0" smtClean="0"/>
              <a:t>%</a:t>
            </a:r>
            <a:endParaRPr lang="en-TT" sz="2400" b="1" dirty="0"/>
          </a:p>
        </p:txBody>
      </p:sp>
    </p:spTree>
    <p:extLst>
      <p:ext uri="{BB962C8B-B14F-4D97-AF65-F5344CB8AC3E}">
        <p14:creationId xmlns:p14="http://schemas.microsoft.com/office/powerpoint/2010/main" val="171122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730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Extractive Industries as a Platform for the Creation of Knowledge Intensive Industries: Trinidad and Tobago’s Oil and Gas Service Providers</vt:lpstr>
      <vt:lpstr>Introduction</vt:lpstr>
      <vt:lpstr>KIBS Firms</vt:lpstr>
      <vt:lpstr>Objective</vt:lpstr>
      <vt:lpstr>Data and Methodology</vt:lpstr>
      <vt:lpstr>T&amp;T Overview</vt:lpstr>
      <vt:lpstr>T&amp;T KIBS Firms </vt:lpstr>
      <vt:lpstr>T&amp;T KIBS Firms Cont’d</vt:lpstr>
      <vt:lpstr>Knowledge Transfer </vt:lpstr>
      <vt:lpstr>Knowledge Transfer Cont’d</vt:lpstr>
      <vt:lpstr>Knowledge Transfer Cont’d </vt:lpstr>
      <vt:lpstr>Innovation Co-operation</vt:lpstr>
      <vt:lpstr>Innovation</vt:lpstr>
      <vt:lpstr>Employment Capabilities</vt:lpstr>
      <vt:lpstr>Lessons Learnt</vt:lpstr>
      <vt:lpstr>Going Forward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PCUser</dc:creator>
  <cp:lastModifiedBy>PCUser</cp:lastModifiedBy>
  <cp:revision>108</cp:revision>
  <dcterms:created xsi:type="dcterms:W3CDTF">2016-07-10T21:24:32Z</dcterms:created>
  <dcterms:modified xsi:type="dcterms:W3CDTF">2016-09-17T16:46:32Z</dcterms:modified>
</cp:coreProperties>
</file>