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83" r:id="rId3"/>
    <p:sldId id="362" r:id="rId4"/>
    <p:sldId id="316" r:id="rId5"/>
    <p:sldId id="361" r:id="rId6"/>
    <p:sldId id="353" r:id="rId7"/>
    <p:sldId id="344" r:id="rId8"/>
    <p:sldId id="363" r:id="rId9"/>
    <p:sldId id="364" r:id="rId10"/>
    <p:sldId id="358" r:id="rId11"/>
    <p:sldId id="360" r:id="rId12"/>
    <p:sldId id="359" r:id="rId13"/>
    <p:sldId id="347" r:id="rId14"/>
    <p:sldId id="346" r:id="rId15"/>
    <p:sldId id="348" r:id="rId16"/>
    <p:sldId id="311" r:id="rId17"/>
    <p:sldId id="365" r:id="rId18"/>
    <p:sldId id="285" r:id="rId19"/>
    <p:sldId id="355" r:id="rId20"/>
    <p:sldId id="366" r:id="rId21"/>
    <p:sldId id="367" r:id="rId22"/>
    <p:sldId id="368" r:id="rId23"/>
    <p:sldId id="280" r:id="rId24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Geneva" charset="-128"/>
        <a:cs typeface="Geneva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00A"/>
    <a:srgbClr val="E1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 autoAdjust="0"/>
    <p:restoredTop sz="89515" autoAdjust="0"/>
  </p:normalViewPr>
  <p:slideViewPr>
    <p:cSldViewPr snapToGrid="0" snapToObjects="1">
      <p:cViewPr varScale="1">
        <p:scale>
          <a:sx n="56" d="100"/>
          <a:sy n="56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04524-D70C-42DD-B5B5-86E4EB86ADB1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E75DDE14-393D-4D29-8DF7-868FBC4D314C}">
      <dgm:prSet phldrT="[Text]" custT="1"/>
      <dgm:spPr>
        <a:xfrm>
          <a:off x="613823" y="2510740"/>
          <a:ext cx="2269991" cy="2154387"/>
        </a:xfrm>
        <a:noFill/>
        <a:ln>
          <a:noFill/>
        </a:ln>
        <a:effectLst/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0FA4B23-C44B-4210-889C-6F08FCBADB3B}" type="parTrans" cxnId="{720F2A12-23FD-4EA0-B70E-AAD50855F624}">
      <dgm:prSet/>
      <dgm:spPr/>
      <dgm:t>
        <a:bodyPr/>
        <a:lstStyle/>
        <a:p>
          <a:endParaRPr lang="en-US" noProof="0"/>
        </a:p>
      </dgm:t>
    </dgm:pt>
    <dgm:pt modelId="{A0F2FCB0-E1FD-4494-8E2B-741F75214410}" type="sibTrans" cxnId="{720F2A12-23FD-4EA0-B70E-AAD50855F624}">
      <dgm:prSet/>
      <dgm:spPr/>
      <dgm:t>
        <a:bodyPr/>
        <a:lstStyle/>
        <a:p>
          <a:endParaRPr lang="en-US" noProof="0"/>
        </a:p>
      </dgm:t>
    </dgm:pt>
    <dgm:pt modelId="{316D29CE-80B9-4E7D-975C-E4A166DD39A7}">
      <dgm:prSet phldrT="[Text]" custT="1"/>
      <dgm:spPr>
        <a:xfrm>
          <a:off x="3278127" y="2211846"/>
          <a:ext cx="2414609" cy="2237253"/>
        </a:xfrm>
        <a:noFill/>
        <a:ln>
          <a:noFill/>
        </a:ln>
        <a:effectLst/>
      </dgm:spPr>
      <dgm:t>
        <a:bodyPr/>
        <a:lstStyle/>
        <a:p>
          <a:pPr marL="85725" indent="-85725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u="none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6B159EC-1153-4F99-A1E6-0BB314CA22F1}" type="parTrans" cxnId="{319CE1AA-747C-4C74-8CE0-7D49DF3D096E}">
      <dgm:prSet/>
      <dgm:spPr/>
      <dgm:t>
        <a:bodyPr/>
        <a:lstStyle/>
        <a:p>
          <a:endParaRPr lang="en-US" noProof="0"/>
        </a:p>
      </dgm:t>
    </dgm:pt>
    <dgm:pt modelId="{7BC7CED2-16B2-49AC-975B-990E33BD016B}" type="sibTrans" cxnId="{319CE1AA-747C-4C74-8CE0-7D49DF3D096E}">
      <dgm:prSet/>
      <dgm:spPr/>
      <dgm:t>
        <a:bodyPr/>
        <a:lstStyle/>
        <a:p>
          <a:endParaRPr lang="en-US" noProof="0"/>
        </a:p>
      </dgm:t>
    </dgm:pt>
    <dgm:pt modelId="{6C1039EC-A817-4510-B1C4-32B51BC1A221}">
      <dgm:prSet phldrT="[Text]" custT="1"/>
      <dgm:spPr>
        <a:xfrm>
          <a:off x="5654387" y="1576590"/>
          <a:ext cx="2936377" cy="3592578"/>
        </a:xfrm>
        <a:noFill/>
        <a:ln>
          <a:noFill/>
        </a:ln>
        <a:effectLst/>
      </dgm:spPr>
      <dgm:t>
        <a:bodyPr/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8EBB773-9B03-4F63-85D3-D7D83055BC68}" type="sibTrans" cxnId="{1E4B571B-952D-4AB7-8D4E-6315ED594733}">
      <dgm:prSet/>
      <dgm:spPr/>
      <dgm:t>
        <a:bodyPr/>
        <a:lstStyle/>
        <a:p>
          <a:endParaRPr lang="en-US" noProof="0"/>
        </a:p>
      </dgm:t>
    </dgm:pt>
    <dgm:pt modelId="{B73E6B81-FCF5-41ED-B4E9-CEEB6773392B}" type="parTrans" cxnId="{1E4B571B-952D-4AB7-8D4E-6315ED594733}">
      <dgm:prSet/>
      <dgm:spPr/>
      <dgm:t>
        <a:bodyPr/>
        <a:lstStyle/>
        <a:p>
          <a:endParaRPr lang="en-US" noProof="0"/>
        </a:p>
      </dgm:t>
    </dgm:pt>
    <dgm:pt modelId="{B3B54781-86F4-42AC-86B8-62F65C834CB2}" type="pres">
      <dgm:prSet presAssocID="{DA604524-D70C-42DD-B5B5-86E4EB86ADB1}" presName="arrowDiagram" presStyleCnt="0">
        <dgm:presLayoutVars>
          <dgm:chMax val="5"/>
          <dgm:dir/>
          <dgm:resizeHandles val="exact"/>
        </dgm:presLayoutVars>
      </dgm:prSet>
      <dgm:spPr/>
    </dgm:pt>
    <dgm:pt modelId="{A02BC083-876A-429A-B310-9637E0F7591C}" type="pres">
      <dgm:prSet presAssocID="{DA604524-D70C-42DD-B5B5-86E4EB86ADB1}" presName="arrow" presStyleLbl="bgShp" presStyleIdx="0" presStyleCnt="1" custScaleX="123762" custScaleY="66896" custLinFactNeighborX="1598" custLinFactNeighborY="6698"/>
      <dgm:spPr>
        <a:xfrm>
          <a:off x="325790" y="-165123"/>
          <a:ext cx="8270684" cy="51691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02161EFC-8E94-4CC9-84BD-98B8AD3BE87D}" type="pres">
      <dgm:prSet presAssocID="{DA604524-D70C-42DD-B5B5-86E4EB86ADB1}" presName="arrowDiagram3" presStyleCnt="0"/>
      <dgm:spPr/>
    </dgm:pt>
    <dgm:pt modelId="{84117A07-99C0-4784-8445-E0C53AF9DDFB}" type="pres">
      <dgm:prSet presAssocID="{E75DDE14-393D-4D29-8DF7-868FBC4D314C}" presName="bullet3a" presStyleLbl="node1" presStyleIdx="0" presStyleCnt="3" custLinFactX="219657" custLinFactY="-100000" custLinFactNeighborX="300000" custLinFactNeighborY="-168507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1621941" y="3152953"/>
          <a:ext cx="215037" cy="215037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gm:spPr>
    </dgm:pt>
    <dgm:pt modelId="{43A6E870-4B3E-42C1-B364-E7A45F118D09}" type="pres">
      <dgm:prSet presAssocID="{E75DDE14-393D-4D29-8DF7-868FBC4D314C}" presName="textBox3a" presStyleLbl="revTx" presStyleIdx="0" presStyleCnt="3" custScaleX="117795" custScaleY="144213" custLinFactNeighborX="-32704" custLinFactNeighborY="-447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4CE5B7FB-5536-4D61-BB22-19425D4EF1EF}" type="pres">
      <dgm:prSet presAssocID="{316D29CE-80B9-4E7D-975C-E4A166DD39A7}" presName="bullet3b" presStyleLbl="node1" presStyleIdx="1" presStyleCnt="3" custLinFactX="176602" custLinFactNeighborX="200000" custLinFactNeighborY="5057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3782179" y="1900137"/>
          <a:ext cx="388722" cy="38872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gm:spPr>
    </dgm:pt>
    <dgm:pt modelId="{AB5FBD3E-1834-4609-994C-D18318F22445}" type="pres">
      <dgm:prSet presAssocID="{316D29CE-80B9-4E7D-975C-E4A166DD39A7}" presName="textBox3b" presStyleLbl="revTx" presStyleIdx="1" presStyleCnt="3" custScaleX="121645" custScaleY="79560" custLinFactNeighborX="5545" custLinFactNeighborY="-95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1A09F259-32C0-47C3-8F78-43F02F4C396D}" type="pres">
      <dgm:prSet presAssocID="{6C1039EC-A817-4510-B1C4-32B51BC1A221}" presName="bullet3c" presStyleLbl="node1" presStyleIdx="2" presStyleCnt="3" custLinFactX="200000" custLinFactNeighborX="206406" custLinFactNeighborY="9870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6662498" y="895245"/>
          <a:ext cx="537594" cy="537594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gm:spPr>
    </dgm:pt>
    <dgm:pt modelId="{DF258C62-F541-4033-92E4-C644C39561F8}" type="pres">
      <dgm:prSet presAssocID="{6C1039EC-A817-4510-B1C4-32B51BC1A221}" presName="textBox3c" presStyleLbl="revTx" presStyleIdx="2" presStyleCnt="3" custScaleX="147931" custLinFactNeighborX="19651" custLinFactNeighborY="45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</dgm:ptLst>
  <dgm:cxnLst>
    <dgm:cxn modelId="{75587408-B081-4792-AEE1-AE365AA75576}" type="presOf" srcId="{6C1039EC-A817-4510-B1C4-32B51BC1A221}" destId="{DF258C62-F541-4033-92E4-C644C39561F8}" srcOrd="0" destOrd="0" presId="urn:microsoft.com/office/officeart/2005/8/layout/arrow2"/>
    <dgm:cxn modelId="{3D9A0062-9E8A-4A2E-BC5C-1E82066547B9}" type="presOf" srcId="{E75DDE14-393D-4D29-8DF7-868FBC4D314C}" destId="{43A6E870-4B3E-42C1-B364-E7A45F118D09}" srcOrd="0" destOrd="0" presId="urn:microsoft.com/office/officeart/2005/8/layout/arrow2"/>
    <dgm:cxn modelId="{3CDD41B2-F93E-4D3B-85B4-4F89A7CF8CE7}" type="presOf" srcId="{316D29CE-80B9-4E7D-975C-E4A166DD39A7}" destId="{AB5FBD3E-1834-4609-994C-D18318F22445}" srcOrd="0" destOrd="0" presId="urn:microsoft.com/office/officeart/2005/8/layout/arrow2"/>
    <dgm:cxn modelId="{E54B932B-BCD4-4587-848A-A963D8ED0C1E}" type="presOf" srcId="{DA604524-D70C-42DD-B5B5-86E4EB86ADB1}" destId="{B3B54781-86F4-42AC-86B8-62F65C834CB2}" srcOrd="0" destOrd="0" presId="urn:microsoft.com/office/officeart/2005/8/layout/arrow2"/>
    <dgm:cxn modelId="{720F2A12-23FD-4EA0-B70E-AAD50855F624}" srcId="{DA604524-D70C-42DD-B5B5-86E4EB86ADB1}" destId="{E75DDE14-393D-4D29-8DF7-868FBC4D314C}" srcOrd="0" destOrd="0" parTransId="{90FA4B23-C44B-4210-889C-6F08FCBADB3B}" sibTransId="{A0F2FCB0-E1FD-4494-8E2B-741F75214410}"/>
    <dgm:cxn modelId="{319CE1AA-747C-4C74-8CE0-7D49DF3D096E}" srcId="{DA604524-D70C-42DD-B5B5-86E4EB86ADB1}" destId="{316D29CE-80B9-4E7D-975C-E4A166DD39A7}" srcOrd="1" destOrd="0" parTransId="{66B159EC-1153-4F99-A1E6-0BB314CA22F1}" sibTransId="{7BC7CED2-16B2-49AC-975B-990E33BD016B}"/>
    <dgm:cxn modelId="{1E4B571B-952D-4AB7-8D4E-6315ED594733}" srcId="{DA604524-D70C-42DD-B5B5-86E4EB86ADB1}" destId="{6C1039EC-A817-4510-B1C4-32B51BC1A221}" srcOrd="2" destOrd="0" parTransId="{B73E6B81-FCF5-41ED-B4E9-CEEB6773392B}" sibTransId="{B8EBB773-9B03-4F63-85D3-D7D83055BC68}"/>
    <dgm:cxn modelId="{39E48C00-3812-4221-B65D-37EDAA0CC311}" type="presParOf" srcId="{B3B54781-86F4-42AC-86B8-62F65C834CB2}" destId="{A02BC083-876A-429A-B310-9637E0F7591C}" srcOrd="0" destOrd="0" presId="urn:microsoft.com/office/officeart/2005/8/layout/arrow2"/>
    <dgm:cxn modelId="{76281881-018B-416A-B5C3-FCFA8227078E}" type="presParOf" srcId="{B3B54781-86F4-42AC-86B8-62F65C834CB2}" destId="{02161EFC-8E94-4CC9-84BD-98B8AD3BE87D}" srcOrd="1" destOrd="0" presId="urn:microsoft.com/office/officeart/2005/8/layout/arrow2"/>
    <dgm:cxn modelId="{E9FB2E78-EF2C-485E-BAEC-442B8AE0A468}" type="presParOf" srcId="{02161EFC-8E94-4CC9-84BD-98B8AD3BE87D}" destId="{84117A07-99C0-4784-8445-E0C53AF9DDFB}" srcOrd="0" destOrd="0" presId="urn:microsoft.com/office/officeart/2005/8/layout/arrow2"/>
    <dgm:cxn modelId="{D40C4BC7-9A9C-4EA4-B86C-E830CFD83FFF}" type="presParOf" srcId="{02161EFC-8E94-4CC9-84BD-98B8AD3BE87D}" destId="{43A6E870-4B3E-42C1-B364-E7A45F118D09}" srcOrd="1" destOrd="0" presId="urn:microsoft.com/office/officeart/2005/8/layout/arrow2"/>
    <dgm:cxn modelId="{2AED0DD7-6302-411E-A1D7-6EDE2068FA45}" type="presParOf" srcId="{02161EFC-8E94-4CC9-84BD-98B8AD3BE87D}" destId="{4CE5B7FB-5536-4D61-BB22-19425D4EF1EF}" srcOrd="2" destOrd="0" presId="urn:microsoft.com/office/officeart/2005/8/layout/arrow2"/>
    <dgm:cxn modelId="{CC585868-57C4-4B74-88AA-BF1FFB46C695}" type="presParOf" srcId="{02161EFC-8E94-4CC9-84BD-98B8AD3BE87D}" destId="{AB5FBD3E-1834-4609-994C-D18318F22445}" srcOrd="3" destOrd="0" presId="urn:microsoft.com/office/officeart/2005/8/layout/arrow2"/>
    <dgm:cxn modelId="{364B6B99-C2D3-48BC-AB30-270220080D21}" type="presParOf" srcId="{02161EFC-8E94-4CC9-84BD-98B8AD3BE87D}" destId="{1A09F259-32C0-47C3-8F78-43F02F4C396D}" srcOrd="4" destOrd="0" presId="urn:microsoft.com/office/officeart/2005/8/layout/arrow2"/>
    <dgm:cxn modelId="{CE3465DB-7637-4F87-AB59-AAE96EFA9BF0}" type="presParOf" srcId="{02161EFC-8E94-4CC9-84BD-98B8AD3BE87D}" destId="{DF258C62-F541-4033-92E4-C644C39561F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BC083-876A-429A-B310-9637E0F7591C}">
      <dsp:nvSpPr>
        <dsp:cNvPr id="0" name=""/>
        <dsp:cNvSpPr/>
      </dsp:nvSpPr>
      <dsp:spPr>
        <a:xfrm>
          <a:off x="291551" y="538061"/>
          <a:ext cx="9044992" cy="30556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4117A07-99C0-4784-8445-E0C53AF9DDFB}">
      <dsp:nvSpPr>
        <dsp:cNvPr id="0" name=""/>
        <dsp:cNvSpPr/>
      </dsp:nvSpPr>
      <dsp:spPr>
        <a:xfrm>
          <a:off x="2958676" y="2118502"/>
          <a:ext cx="190017" cy="190017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43A6E870-4B3E-42C1-B364-E7A45F118D09}">
      <dsp:nvSpPr>
        <dsp:cNvPr id="0" name=""/>
        <dsp:cNvSpPr/>
      </dsp:nvSpPr>
      <dsp:spPr>
        <a:xfrm>
          <a:off x="1357832" y="1840585"/>
          <a:ext cx="2005874" cy="190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357832" y="1840585"/>
        <a:ext cx="2005874" cy="1903720"/>
      </dsp:txXfrm>
    </dsp:sp>
    <dsp:sp modelId="{4CE5B7FB-5536-4D61-BB22-19425D4EF1EF}">
      <dsp:nvSpPr>
        <dsp:cNvPr id="0" name=""/>
        <dsp:cNvSpPr/>
      </dsp:nvSpPr>
      <dsp:spPr>
        <a:xfrm>
          <a:off x="4942112" y="1560925"/>
          <a:ext cx="343493" cy="343493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AB5FBD3E-1834-4609-994C-D18318F22445}">
      <dsp:nvSpPr>
        <dsp:cNvPr id="0" name=""/>
        <dsp:cNvSpPr/>
      </dsp:nvSpPr>
      <dsp:spPr>
        <a:xfrm>
          <a:off x="3727686" y="1576468"/>
          <a:ext cx="2133665" cy="1976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010" tIns="0" rIns="0" bIns="0" numCol="1" spcCol="1270" anchor="t" anchorCtr="0">
          <a:noAutofit/>
        </a:bodyPr>
        <a:lstStyle/>
        <a:p>
          <a:pPr marL="85725" lvl="0" indent="-85725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u="none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727686" y="1576468"/>
        <a:ext cx="2133665" cy="1976944"/>
      </dsp:txXfrm>
    </dsp:sp>
    <dsp:sp modelId="{1A09F259-32C0-47C3-8F78-43F02F4C396D}">
      <dsp:nvSpPr>
        <dsp:cNvPr id="0" name=""/>
        <dsp:cNvSpPr/>
      </dsp:nvSpPr>
      <dsp:spPr>
        <a:xfrm>
          <a:off x="7596228" y="1100573"/>
          <a:ext cx="475044" cy="475044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DF258C62-F541-4033-92E4-C644C39561F8}">
      <dsp:nvSpPr>
        <dsp:cNvPr id="0" name=""/>
        <dsp:cNvSpPr/>
      </dsp:nvSpPr>
      <dsp:spPr>
        <a:xfrm>
          <a:off x="5827465" y="1015125"/>
          <a:ext cx="2594724" cy="317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1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827465" y="1015125"/>
        <a:ext cx="2594724" cy="3174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03BC5-A0A8-2A42-93D0-5A89328D657B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FF150-63B7-B044-8232-C66A1F26B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4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9B20F-EBFD-6D43-8420-71F6D13BCB6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C1C4-7F14-9C49-BDDC-977E7DA67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5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C1C4-7F14-9C49-BDDC-977E7DA673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C1C4-7F14-9C49-BDDC-977E7DA673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2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Header Placeholder 1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3932" indent="-289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9896" indent="-2319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3855" indent="-2319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7814" indent="-2319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1772" indent="-2319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5730" indent="-2319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9689" indent="-2319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3648" indent="-2319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s-ES" smtClean="0">
                <a:solidFill>
                  <a:srgbClr val="919181"/>
                </a:solidFill>
              </a:rPr>
              <a:t>Interim Results, 8 February 2012</a:t>
            </a:r>
          </a:p>
        </p:txBody>
      </p:sp>
      <p:sp>
        <p:nvSpPr>
          <p:cNvPr id="9220" name="Slide Image Placeholder 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Header Placeholder 1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000" indent="-2900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0001" indent="-2320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4002" indent="-2320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8002" indent="-2320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002" indent="-232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6002" indent="-232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0003" indent="-232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4004" indent="-232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s-ES" smtClean="0">
                <a:solidFill>
                  <a:srgbClr val="919181"/>
                </a:solidFill>
              </a:rPr>
              <a:t>Interim Results, 8 February 2012</a:t>
            </a:r>
          </a:p>
        </p:txBody>
      </p:sp>
      <p:sp>
        <p:nvSpPr>
          <p:cNvPr id="9220" name="Slide Image Placeholder 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C1C4-7F14-9C49-BDDC-977E7DA673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2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Header Placeholder 1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3932" indent="-289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9896" indent="-2319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3855" indent="-2319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7814" indent="-2319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1772" indent="-2319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5730" indent="-2319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9689" indent="-2319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3648" indent="-2319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s-ES" smtClean="0">
                <a:solidFill>
                  <a:srgbClr val="919181"/>
                </a:solidFill>
              </a:rPr>
              <a:t>Interim Results, 8 February 2012</a:t>
            </a:r>
          </a:p>
        </p:txBody>
      </p:sp>
      <p:sp>
        <p:nvSpPr>
          <p:cNvPr id="9220" name="Slide Image Placeholder 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Header Placeholder 1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000" indent="-2900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0001" indent="-2320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4002" indent="-2320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8002" indent="-2320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002" indent="-232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6002" indent="-232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0003" indent="-232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4004" indent="-232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es-ES" smtClean="0">
                <a:solidFill>
                  <a:srgbClr val="919181"/>
                </a:solidFill>
              </a:rPr>
              <a:t>Interim Results, 8 February 2012</a:t>
            </a:r>
          </a:p>
        </p:txBody>
      </p:sp>
      <p:sp>
        <p:nvSpPr>
          <p:cNvPr id="9220" name="Slide Image Placeholder 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03825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2827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7677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ings, plain tex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8D86E900-14D1-4A31-93CA-A00466A1D1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8210839" cy="4629149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lvl2pPr>
            <a:lvl3pPr marL="180975" indent="-174625">
              <a:buFont typeface="Arial" pitchFamily="34" charset="0"/>
              <a:buChar char="•"/>
              <a:defRPr/>
            </a:lvl3pPr>
            <a:lvl4pPr marL="541338" indent="-174625">
              <a:buFont typeface="Arial" pitchFamily="34" charset="0"/>
              <a:buChar char="–"/>
              <a:defRPr/>
            </a:lvl4pPr>
            <a:lvl5pPr marL="892175" indent="-184150">
              <a:buFont typeface="Arial" pitchFamily="34" charset="0"/>
              <a:buChar char="›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0184228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&amp;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noProof="0" smtClean="0"/>
              <a:t>Contents title</a:t>
            </a:r>
            <a:endParaRPr lang="en-A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Name, Position, Department, Day Month Year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 dirty="0" smtClean="0"/>
              <a:t>Slide </a:t>
            </a:r>
            <a:fld id="{8D86E900-14D1-4A31-93CA-A00466A1D12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66725" y="1295400"/>
            <a:ext cx="8210550" cy="4629150"/>
          </a:xfrm>
        </p:spPr>
        <p:txBody>
          <a:bodyPr lIns="0" tIns="0" rIns="0" bIns="0" anchor="t">
            <a:normAutofit/>
          </a:bodyPr>
          <a:lstStyle>
            <a:lvl1pPr marL="180975" indent="-180975">
              <a:spcAft>
                <a:spcPts val="1200"/>
              </a:spcAft>
              <a:buFontTx/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7187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8943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342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39285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58917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4103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4778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565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1963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689872-EBC6-9F4A-B6A5-E938D3757563}" type="datetime1">
              <a:rPr lang="en-US" smtClean="0"/>
              <a:t>9/21/2016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31573-FA8D-7B42-BB17-A44E2D89DF6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30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232082" y="1953140"/>
            <a:ext cx="8820000" cy="1068754"/>
          </a:xfrm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</a:pPr>
            <a:r>
              <a:rPr lang="en-GB" sz="2800" dirty="0">
                <a:ea typeface="Geneva" charset="-128"/>
                <a:cs typeface="Geneva" charset="-128"/>
              </a:rPr>
              <a:t>Discovering new public-private partnership for productive and  technological developing in emerging mining countries</a:t>
            </a:r>
            <a:r>
              <a:rPr lang="en-US" sz="2800" dirty="0">
                <a:ea typeface="Geneva" charset="-128"/>
                <a:cs typeface="Geneva" charset="-128"/>
              </a:rPr>
              <a:t/>
            </a:r>
            <a:br>
              <a:rPr lang="en-US" sz="2800" dirty="0">
                <a:ea typeface="Geneva" charset="-128"/>
                <a:cs typeface="Geneva" charset="-128"/>
              </a:rPr>
            </a:br>
            <a:endParaRPr lang="nl-NL" sz="2800" dirty="0">
              <a:ea typeface="Geneva" charset="-128"/>
              <a:cs typeface="Geneva" charset="-128"/>
            </a:endParaRPr>
          </a:p>
        </p:txBody>
      </p:sp>
      <p:sp>
        <p:nvSpPr>
          <p:cNvPr id="8195" name="Subtitel 2"/>
          <p:cNvSpPr>
            <a:spLocks noGrp="1"/>
          </p:cNvSpPr>
          <p:nvPr>
            <p:ph type="subTitle" idx="1"/>
          </p:nvPr>
        </p:nvSpPr>
        <p:spPr>
          <a:xfrm>
            <a:off x="279720" y="3021895"/>
            <a:ext cx="8849532" cy="12256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1400" dirty="0" err="1">
                <a:solidFill>
                  <a:schemeClr val="tx1"/>
                </a:solidFill>
                <a:ea typeface="Geneva" charset="-128"/>
                <a:cs typeface="Geneva" charset="-128"/>
              </a:rPr>
              <a:t>Jakob</a:t>
            </a:r>
            <a:r>
              <a:rPr lang="en-GB" sz="1400" dirty="0">
                <a:solidFill>
                  <a:schemeClr val="tx1"/>
                </a:solidFill>
                <a:ea typeface="Geneva" charset="-128"/>
                <a:cs typeface="Geneva" charset="-128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ea typeface="Geneva" charset="-128"/>
                <a:cs typeface="Geneva" charset="-128"/>
              </a:rPr>
              <a:t>Baumann, Investigator , </a:t>
            </a:r>
            <a:r>
              <a:rPr lang="en-GB" sz="1400" dirty="0">
                <a:solidFill>
                  <a:schemeClr val="tx1"/>
                </a:solidFill>
                <a:ea typeface="Geneva" charset="-128"/>
                <a:cs typeface="Geneva" charset="-128"/>
              </a:rPr>
              <a:t>UNU-MERIT</a:t>
            </a:r>
            <a:endParaRPr lang="en-US" sz="1400" dirty="0" smtClean="0">
              <a:solidFill>
                <a:schemeClr val="tx1"/>
              </a:solidFill>
              <a:latin typeface="+mj-lt"/>
              <a:ea typeface="Geneva" charset="-128"/>
              <a:cs typeface="Geneva" charset="-128"/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rPr>
              <a:t>Michiko </a:t>
            </a:r>
            <a:r>
              <a:rPr lang="en-GB" sz="1400" dirty="0" err="1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rPr>
              <a:t>Iizuka</a:t>
            </a:r>
            <a:r>
              <a:rPr lang="en-GB" sz="1400" dirty="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rPr>
              <a:t>, Research Fellow, UNU-MERIT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ea typeface="Geneva" charset="-128"/>
                <a:cs typeface="Geneva" charset="-128"/>
              </a:rPr>
              <a:t>Osvaldo </a:t>
            </a:r>
            <a:r>
              <a:rPr lang="en-US" sz="1400" dirty="0" smtClean="0">
                <a:solidFill>
                  <a:schemeClr val="tx1"/>
                </a:solidFill>
                <a:ea typeface="Geneva" charset="-128"/>
                <a:cs typeface="Geneva" charset="-128"/>
              </a:rPr>
              <a:t>Urzúa</a:t>
            </a:r>
            <a:r>
              <a:rPr lang="en-US" sz="1400" dirty="0">
                <a:solidFill>
                  <a:schemeClr val="tx1"/>
                </a:solidFill>
                <a:ea typeface="Geneva" charset="-128"/>
                <a:cs typeface="Geneva" charset="-128"/>
              </a:rPr>
              <a:t>, Investigator for REDSUR project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rPr>
              <a:t>Fernando Vargas, </a:t>
            </a:r>
            <a:r>
              <a:rPr lang="en-GB" sz="1400" dirty="0" smtClean="0">
                <a:solidFill>
                  <a:schemeClr val="tx1"/>
                </a:solidFill>
                <a:ea typeface="Geneva" charset="-128"/>
                <a:cs typeface="Geneva" charset="-128"/>
              </a:rPr>
              <a:t>Investigator , UNU-MERIT</a:t>
            </a:r>
            <a:endParaRPr lang="en-US" sz="1400" dirty="0">
              <a:solidFill>
                <a:schemeClr val="tx1"/>
              </a:solidFill>
              <a:ea typeface="Geneva" charset="-128"/>
              <a:cs typeface="Geneva" charset="-128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rPr>
              <a:t>Alejandra Wood, CESCO investigator</a:t>
            </a:r>
            <a:endParaRPr lang="nl-NL" sz="1400" dirty="0" smtClean="0">
              <a:solidFill>
                <a:schemeClr val="tx1"/>
              </a:solidFill>
              <a:latin typeface="+mj-lt"/>
              <a:ea typeface="Geneva" charset="-128"/>
              <a:cs typeface="Geneva" charset="-128"/>
            </a:endParaRPr>
          </a:p>
          <a:p>
            <a:pPr algn="l" eaLnBrk="1" hangingPunct="1"/>
            <a:endParaRPr lang="nl-NL" sz="1400" dirty="0">
              <a:solidFill>
                <a:schemeClr val="tx1"/>
              </a:solidFill>
              <a:latin typeface="+mj-lt"/>
              <a:ea typeface="Geneva" charset="-128"/>
              <a:cs typeface="Geneva" charset="-128"/>
            </a:endParaRPr>
          </a:p>
          <a:p>
            <a:pPr algn="l" eaLnBrk="1" hangingPunct="1"/>
            <a:endParaRPr lang="nl-NL" sz="1400" dirty="0" smtClean="0">
              <a:solidFill>
                <a:schemeClr val="tx1"/>
              </a:solidFill>
              <a:latin typeface="+mj-lt"/>
              <a:ea typeface="Geneva" charset="-128"/>
              <a:cs typeface="Geneva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C6B03-BD5B-6E44-A6BC-BABBF5F3DD16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7552"/>
            <a:ext cx="9144000" cy="2680447"/>
          </a:xfrm>
          <a:prstGeom prst="rect">
            <a:avLst/>
          </a:prstGeom>
        </p:spPr>
      </p:pic>
      <p:pic>
        <p:nvPicPr>
          <p:cNvPr id="6" name="Imagen 5" descr="final arte diagramad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42" y="4339630"/>
            <a:ext cx="2598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93" y="546310"/>
            <a:ext cx="214138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1" y="543143"/>
            <a:ext cx="378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fld id="{8D86E900-14D1-4A31-93CA-A00466A1D12C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23913"/>
            <a:ext cx="8924925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53670" y="8203"/>
            <a:ext cx="8640000" cy="864000"/>
          </a:xfrm>
        </p:spPr>
        <p:txBody>
          <a:bodyPr>
            <a:norm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The World-class supplier program (Chile)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A structured and systematic process </a:t>
            </a:r>
            <a:endParaRPr lang="es-ES" sz="1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987" y="6312315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err="1" smtClean="0"/>
              <a:t>Source</a:t>
            </a:r>
            <a:r>
              <a:rPr lang="es-CL" sz="1000" dirty="0" smtClean="0"/>
              <a:t>: BHP Billiton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619928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4563"/>
            <a:ext cx="4298869" cy="12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76" y="1098502"/>
            <a:ext cx="4414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 smtClean="0">
                <a:latin typeface="Arial" pitchFamily="34" charset="0"/>
                <a:ea typeface="ＭＳ Ｐゴシック" charset="-128"/>
              </a:rPr>
              <a:t>BHP Billiton </a:t>
            </a:r>
            <a:r>
              <a:rPr lang="en-US" sz="1200" i="1" dirty="0" smtClean="0">
                <a:latin typeface="Arial" pitchFamily="34" charset="0"/>
                <a:ea typeface="ＭＳ Ｐゴシック" charset="-128"/>
              </a:rPr>
              <a:t>(Escondida)</a:t>
            </a:r>
          </a:p>
          <a:p>
            <a:pPr algn="ctr">
              <a:defRPr/>
            </a:pPr>
            <a:endParaRPr lang="en-US" sz="1200" i="1" u="sng" dirty="0" smtClean="0">
              <a:latin typeface="Arial" pitchFamily="34" charset="0"/>
              <a:ea typeface="ＭＳ Ｐゴシック" charset="-128"/>
            </a:endParaRPr>
          </a:p>
          <a:p>
            <a:pPr marL="542925" indent="-542925" algn="just" defTabSz="539750">
              <a:defRPr/>
            </a:pP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ea typeface="ＭＳ Ｐゴシック" charset="-128"/>
              </a:rPr>
              <a:t>Goal: 	</a:t>
            </a:r>
            <a:r>
              <a:rPr lang="en-US" sz="1400" i="1" dirty="0" smtClean="0">
                <a:solidFill>
                  <a:schemeClr val="accent1"/>
                </a:solidFill>
                <a:ea typeface="ＭＳ Ｐゴシック" charset="-128"/>
              </a:rPr>
              <a:t>Increase leach pads recovery by assuring leaching 	plan</a:t>
            </a:r>
          </a:p>
          <a:p>
            <a:pPr marL="542925" indent="-542925" algn="just" defTabSz="539750">
              <a:defRPr/>
            </a:pPr>
            <a:endParaRPr lang="en-US" sz="1400" i="1" dirty="0" smtClean="0">
              <a:latin typeface="Arial" pitchFamily="34" charset="0"/>
              <a:ea typeface="ＭＳ Ｐゴシック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1400" i="1" dirty="0" smtClean="0">
                <a:latin typeface="Arial" pitchFamily="34" charset="0"/>
                <a:ea typeface="ＭＳ Ｐゴシック" charset="-128"/>
              </a:rPr>
              <a:t>Benefits</a:t>
            </a:r>
            <a:endParaRPr lang="en-US" sz="1200" dirty="0" smtClean="0">
              <a:ea typeface="ＭＳ Ｐゴシック" charset="-128"/>
            </a:endParaRP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Arial" pitchFamily="34" charset="0"/>
                <a:ea typeface="ＭＳ Ｐゴシック" charset="-128"/>
              </a:rPr>
              <a:t>Productivity: Reduced irrigation deviation by assuring leaching plan.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Arial" pitchFamily="34" charset="0"/>
                <a:ea typeface="ＭＳ Ｐゴシック" charset="-128"/>
              </a:rPr>
              <a:t>Recovery: 	Increase by 2% copper recovery in oxide leach pads</a:t>
            </a:r>
          </a:p>
          <a:p>
            <a:pPr lvl="1" algn="ctr">
              <a:spcBef>
                <a:spcPts val="600"/>
              </a:spcBef>
              <a:defRPr/>
            </a:pPr>
            <a:r>
              <a:rPr lang="en-US" sz="1100" dirty="0" smtClean="0">
                <a:latin typeface="Arial" pitchFamily="34" charset="0"/>
                <a:ea typeface="ＭＳ Ｐゴシック" charset="-128"/>
              </a:rPr>
              <a:t>	Increased 0,95% copper recovery in </a:t>
            </a:r>
            <a:r>
              <a:rPr lang="en-US" sz="1100" dirty="0" err="1" smtClean="0">
                <a:latin typeface="Arial" pitchFamily="34" charset="0"/>
                <a:ea typeface="ＭＳ Ｐゴシック" charset="-128"/>
              </a:rPr>
              <a:t>sulphide</a:t>
            </a:r>
            <a:r>
              <a:rPr lang="en-US" sz="1100" dirty="0" smtClean="0">
                <a:latin typeface="Arial" pitchFamily="34" charset="0"/>
                <a:ea typeface="ＭＳ Ｐゴシック" charset="-128"/>
              </a:rPr>
              <a:t> pads.</a:t>
            </a:r>
          </a:p>
          <a:p>
            <a:pPr lvl="1" algn="ctr">
              <a:spcBef>
                <a:spcPts val="600"/>
              </a:spcBef>
              <a:defRPr/>
            </a:pPr>
            <a:r>
              <a:rPr lang="en-US" sz="1100" dirty="0" smtClean="0">
                <a:latin typeface="Arial" pitchFamily="34" charset="0"/>
                <a:ea typeface="ＭＳ Ｐゴシック" charset="-128"/>
              </a:rPr>
              <a:t>	Increase copper production by 3.170 Tons per year </a:t>
            </a:r>
          </a:p>
          <a:p>
            <a:pPr lvl="1" algn="ctr">
              <a:spcBef>
                <a:spcPts val="600"/>
              </a:spcBef>
              <a:defRPr/>
            </a:pPr>
            <a:endParaRPr lang="en-US" sz="1100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210" y="1098502"/>
            <a:ext cx="4643202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 smtClean="0">
                <a:latin typeface="Arial" pitchFamily="34" charset="0"/>
                <a:ea typeface="ＭＳ Ｐゴシック" charset="-128"/>
              </a:rPr>
              <a:t>	</a:t>
            </a:r>
            <a:r>
              <a:rPr lang="en-US" sz="1200" i="1" dirty="0" smtClean="0">
                <a:latin typeface="Arial" pitchFamily="34" charset="0"/>
                <a:ea typeface="ＭＳ Ｐゴシック" charset="-128"/>
              </a:rPr>
              <a:t>	</a:t>
            </a:r>
            <a:r>
              <a:rPr lang="en-US" sz="1200" b="1" i="1" dirty="0" smtClean="0">
                <a:latin typeface="Arial" pitchFamily="34" charset="0"/>
                <a:ea typeface="ＭＳ Ｐゴシック" charset="-128"/>
              </a:rPr>
              <a:t>BHP Billiton </a:t>
            </a:r>
            <a:r>
              <a:rPr lang="en-US" sz="1200" i="1" dirty="0" smtClean="0">
                <a:latin typeface="Arial" pitchFamily="34" charset="0"/>
                <a:ea typeface="ＭＳ Ｐゴシック" charset="-128"/>
              </a:rPr>
              <a:t>(Escondida)</a:t>
            </a:r>
            <a:endParaRPr lang="en-US" sz="1200" i="1" dirty="0" smtClean="0">
              <a:solidFill>
                <a:schemeClr val="accent1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en-US" sz="1200" i="1" dirty="0" smtClean="0">
              <a:solidFill>
                <a:schemeClr val="accent1"/>
              </a:solidFill>
              <a:latin typeface="Arial" pitchFamily="34" charset="0"/>
              <a:ea typeface="ＭＳ Ｐゴシック" charset="-128"/>
            </a:endParaRPr>
          </a:p>
          <a:p>
            <a:pPr marL="542925" indent="-542925" defTabSz="539750">
              <a:defRPr/>
            </a:pP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ea typeface="ＭＳ Ｐゴシック" charset="-128"/>
              </a:rPr>
              <a:t>Goal: 	</a:t>
            </a:r>
            <a:r>
              <a:rPr lang="en-US" sz="1400" i="1" dirty="0" smtClean="0">
                <a:solidFill>
                  <a:schemeClr val="accent1"/>
                </a:solidFill>
                <a:ea typeface="ＭＳ Ｐゴシック" charset="-128"/>
              </a:rPr>
              <a:t>Online </a:t>
            </a:r>
            <a:r>
              <a:rPr lang="en-US" sz="1400" i="1" dirty="0">
                <a:solidFill>
                  <a:schemeClr val="accent1"/>
                </a:solidFill>
                <a:ea typeface="ＭＳ Ｐゴシック" charset="-128"/>
              </a:rPr>
              <a:t>monitoring system of the  erosion level in the </a:t>
            </a:r>
            <a:r>
              <a:rPr lang="en-US" sz="1400" i="1" dirty="0" smtClean="0">
                <a:solidFill>
                  <a:schemeClr val="accent1"/>
                </a:solidFill>
                <a:ea typeface="ＭＳ Ｐゴシック" charset="-128"/>
              </a:rPr>
              <a:t>	SAG </a:t>
            </a:r>
            <a:r>
              <a:rPr lang="en-US" sz="1400" i="1" dirty="0">
                <a:solidFill>
                  <a:schemeClr val="accent1"/>
                </a:solidFill>
                <a:ea typeface="ＭＳ Ｐゴシック" charset="-128"/>
              </a:rPr>
              <a:t>mill, maintaining a 95% of the prediction </a:t>
            </a:r>
            <a:r>
              <a:rPr lang="en-US" sz="1400" i="1" dirty="0" smtClean="0">
                <a:solidFill>
                  <a:schemeClr val="accent1"/>
                </a:solidFill>
                <a:ea typeface="ＭＳ Ｐゴシック" charset="-128"/>
              </a:rPr>
              <a:t>precision</a:t>
            </a:r>
            <a:endParaRPr lang="en-US" sz="1400" i="1" dirty="0" smtClean="0">
              <a:latin typeface="Arial" pitchFamily="34" charset="0"/>
              <a:ea typeface="ＭＳ Ｐゴシック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1400" i="1" dirty="0" smtClean="0">
                <a:latin typeface="Arial" pitchFamily="34" charset="0"/>
                <a:ea typeface="ＭＳ Ｐゴシック" charset="-128"/>
              </a:rPr>
              <a:t>Benefits</a:t>
            </a:r>
            <a:endParaRPr lang="en-US" sz="1100" i="1" dirty="0" smtClean="0">
              <a:latin typeface="Arial" pitchFamily="34" charset="0"/>
              <a:ea typeface="ＭＳ Ｐゴシック" charset="-128"/>
            </a:endParaRP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Arial" pitchFamily="34" charset="0"/>
                <a:ea typeface="ＭＳ Ｐゴシック" charset="-128"/>
              </a:rPr>
              <a:t>Productivity: Prevents stopping the sag mill in order to identify the degree of erosion of its liners, thus optimizing PM and SD planning (46 hours of potential saving)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Arial" pitchFamily="34" charset="0"/>
                <a:ea typeface="ＭＳ Ｐゴシック" charset="-128"/>
              </a:rPr>
              <a:t>Cost saving: liners can be pushed to the limit with minimum risk</a:t>
            </a:r>
            <a:endParaRPr lang="en-US" sz="1100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1952"/>
            <a:ext cx="2205710" cy="144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10" y="3591952"/>
            <a:ext cx="2093159" cy="150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ranmj\Documents\1A\BHPBilliton\Cluster\Actividades CLuster - Internas\Seminario Cluster Expomin 04-14\Highservice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01" y="3591952"/>
            <a:ext cx="2554547" cy="25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ranmj\Documents\1A\BHPBilliton\Cluster\Actividades CLuster - Internas\Seminario Cluster Expomin 04-14\Highservice\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r="24478"/>
          <a:stretch/>
        </p:blipFill>
        <p:spPr bwMode="auto">
          <a:xfrm>
            <a:off x="7164522" y="3591952"/>
            <a:ext cx="1979477" cy="25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9900" y="13056"/>
            <a:ext cx="8640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1" latinLnBrk="0" hangingPunct="1">
              <a:buNone/>
              <a:defRPr sz="2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value for the </a:t>
            </a:r>
            <a:r>
              <a:rPr lang="en-US" dirty="0" smtClean="0"/>
              <a:t>business and building capabilities </a:t>
            </a:r>
          </a:p>
          <a:p>
            <a:r>
              <a:rPr lang="en-US" sz="1800" dirty="0" smtClean="0"/>
              <a:t>Examples of collaborative innovation projects</a:t>
            </a:r>
            <a:endParaRPr lang="en-US" sz="18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 algn="r"/>
            <a:fld id="{8D86E900-14D1-4A31-93CA-A00466A1D12C}" type="slidenum">
              <a:rPr lang="en-AU" smtClean="0"/>
              <a:pPr algn="r"/>
              <a:t>11</a:t>
            </a:fld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235987" y="6312315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1000" dirty="0" err="1" smtClean="0"/>
              <a:t>Source</a:t>
            </a:r>
            <a:r>
              <a:rPr lang="es-CL" sz="1000" dirty="0" smtClean="0"/>
              <a:t>: BHP Billiton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9915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605200637"/>
              </p:ext>
            </p:extLst>
          </p:nvPr>
        </p:nvGraphicFramePr>
        <p:xfrm>
          <a:off x="-250520" y="1545345"/>
          <a:ext cx="9394520" cy="456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85896" y="2757355"/>
            <a:ext cx="2969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2016 – 2024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</a:rPr>
              <a:t>Escalating and consolidation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388257" y="3521753"/>
            <a:ext cx="1629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2009 – 2010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</a:rPr>
              <a:t>Piloting</a:t>
            </a:r>
            <a:endParaRPr kumimoji="0" lang="en-US" sz="1400" b="1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-26198" y="761479"/>
            <a:ext cx="4450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87363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Ongoing projects:                  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		</a:t>
            </a:r>
            <a:r>
              <a:rPr lang="en-US" sz="1200" kern="0" dirty="0" smtClean="0">
                <a:solidFill>
                  <a:srgbClr val="292929"/>
                </a:solidFill>
              </a:rPr>
              <a:t>4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(2009)</a:t>
            </a:r>
          </a:p>
          <a:p>
            <a:pPr marL="0" marR="0" lvl="0" indent="0" algn="l" defTabSz="487363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Suppliers:					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algn="l" defTabSz="487363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292929"/>
                </a:solidFill>
              </a:rPr>
              <a:t>Num. of mining companies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:		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2</a:t>
            </a:r>
          </a:p>
          <a:p>
            <a:pPr lvl="0" defTabSz="48736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292929"/>
                </a:solidFill>
              </a:rPr>
              <a:t>Coordination/acceleration Platform. 	</a:t>
            </a:r>
            <a:r>
              <a:rPr lang="en-US" sz="1200" kern="0" dirty="0" smtClean="0">
                <a:solidFill>
                  <a:srgbClr val="292929"/>
                </a:solidFill>
              </a:rPr>
              <a:t>-</a:t>
            </a:r>
          </a:p>
          <a:p>
            <a:pPr lvl="0" defTabSz="48736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292929"/>
                </a:solidFill>
              </a:rPr>
              <a:t>Link to smart money  (“VC”)		</a:t>
            </a:r>
            <a:r>
              <a:rPr lang="en-US" sz="1200" kern="0" dirty="0" smtClean="0">
                <a:solidFill>
                  <a:srgbClr val="292929"/>
                </a:solidFill>
              </a:rPr>
              <a:t>-</a:t>
            </a:r>
          </a:p>
          <a:p>
            <a:pPr lvl="0" defTabSz="48736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292929"/>
                </a:solidFill>
              </a:rPr>
              <a:t>Government support: 		</a:t>
            </a:r>
            <a:r>
              <a:rPr lang="en-US" sz="1200" b="1" kern="0" dirty="0">
                <a:solidFill>
                  <a:srgbClr val="292929"/>
                </a:solidFill>
              </a:rPr>
              <a:t>	</a:t>
            </a:r>
            <a:r>
              <a:rPr lang="en-US" sz="1200" kern="0" dirty="0" smtClean="0">
                <a:solidFill>
                  <a:srgbClr val="292929"/>
                </a:solidFill>
              </a:rPr>
              <a:t>Endorsement</a:t>
            </a:r>
          </a:p>
          <a:p>
            <a:pPr lvl="0" defTabSz="48736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292929"/>
                </a:solidFill>
              </a:rPr>
              <a:t>Large suppliers (EOM):			</a:t>
            </a:r>
            <a:r>
              <a:rPr lang="en-US" sz="1200" kern="0" dirty="0" smtClean="0">
                <a:solidFill>
                  <a:srgbClr val="292929"/>
                </a:solidFill>
              </a:rPr>
              <a:t>-</a:t>
            </a:r>
          </a:p>
          <a:p>
            <a:pPr lvl="0" defTabSz="48736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292929"/>
                </a:solidFill>
              </a:rPr>
              <a:t>Portfolio approach (</a:t>
            </a:r>
            <a:r>
              <a:rPr lang="en-US" sz="1200" b="1" kern="0" dirty="0" err="1" smtClean="0">
                <a:solidFill>
                  <a:srgbClr val="292929"/>
                </a:solidFill>
              </a:rPr>
              <a:t>R&amp;D+i</a:t>
            </a:r>
            <a:r>
              <a:rPr lang="en-US" sz="1200" b="1" kern="0" dirty="0" smtClean="0">
                <a:solidFill>
                  <a:srgbClr val="292929"/>
                </a:solidFill>
              </a:rPr>
              <a:t>)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		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-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320242" y="790975"/>
            <a:ext cx="35967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	20 - 30(2015)</a:t>
            </a: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	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20 (~100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suppliers participated)</a:t>
            </a: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	</a:t>
            </a:r>
            <a:r>
              <a:rPr lang="en-US" sz="1200" kern="0" noProof="0" dirty="0" smtClean="0">
                <a:solidFill>
                  <a:srgbClr val="292929"/>
                </a:solidFill>
              </a:rPr>
              <a:t>2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+ 1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292929"/>
                </a:solidFill>
              </a:rPr>
              <a:t>		</a:t>
            </a:r>
            <a:r>
              <a:rPr lang="en-US" sz="1200" kern="0" dirty="0" smtClean="0">
                <a:solidFill>
                  <a:srgbClr val="292929"/>
                </a:solidFill>
                <a:sym typeface="Symbol"/>
              </a:rPr>
              <a:t> </a:t>
            </a:r>
            <a:r>
              <a:rPr lang="en-US" sz="1200" i="1" kern="0" dirty="0" smtClean="0">
                <a:solidFill>
                  <a:srgbClr val="292929"/>
                </a:solidFill>
              </a:rPr>
              <a:t>time to market </a:t>
            </a:r>
            <a:r>
              <a:rPr lang="en-US" sz="1200" kern="0" dirty="0" smtClean="0">
                <a:solidFill>
                  <a:srgbClr val="292929"/>
                </a:solidFill>
                <a:sym typeface="Wingdings"/>
              </a:rPr>
              <a:t></a:t>
            </a:r>
            <a:endParaRPr lang="en-US" sz="1200" i="1" kern="0" dirty="0" smtClean="0">
              <a:solidFill>
                <a:srgbClr val="292929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292929"/>
                </a:solidFill>
              </a:rPr>
              <a:t>		</a:t>
            </a:r>
            <a:r>
              <a:rPr lang="en-US" sz="1200" kern="0" dirty="0" smtClean="0">
                <a:solidFill>
                  <a:srgbClr val="292929"/>
                </a:solidFill>
                <a:sym typeface="Wingdings"/>
              </a:rPr>
              <a:t></a:t>
            </a:r>
            <a:endParaRPr lang="en-US" sz="1200" kern="0" dirty="0" smtClean="0">
              <a:solidFill>
                <a:srgbClr val="292929"/>
              </a:solidFill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	</a:t>
            </a:r>
            <a:r>
              <a:rPr lang="en-US" sz="1200" kern="0" noProof="0" dirty="0" smtClean="0">
                <a:solidFill>
                  <a:srgbClr val="292929"/>
                </a:solidFill>
              </a:rPr>
              <a:t>4 innovation projects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292929"/>
                </a:solidFill>
              </a:rPr>
              <a:t>		</a:t>
            </a:r>
            <a:r>
              <a:rPr lang="en-US" sz="1200" kern="0" dirty="0" smtClean="0">
                <a:solidFill>
                  <a:srgbClr val="292929"/>
                </a:solidFill>
                <a:sym typeface="Wingdings"/>
              </a:rPr>
              <a:t></a:t>
            </a:r>
            <a:endParaRPr lang="en-US" sz="1200" kern="0" dirty="0" smtClean="0">
              <a:solidFill>
                <a:srgbClr val="292929"/>
              </a:solidFill>
            </a:endParaRP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292929"/>
                </a:solidFill>
              </a:rPr>
              <a:t>		</a:t>
            </a:r>
            <a:r>
              <a:rPr lang="en-US" sz="1200" kern="0" dirty="0" smtClean="0">
                <a:solidFill>
                  <a:srgbClr val="292929"/>
                </a:solidFill>
                <a:sym typeface="Wingdings"/>
              </a:rPr>
              <a:t></a:t>
            </a:r>
            <a:endParaRPr lang="en-US" sz="1200" kern="0" noProof="0" dirty="0" smtClean="0">
              <a:solidFill>
                <a:srgbClr val="292929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753718" y="805723"/>
            <a:ext cx="36705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292929"/>
                </a:solidFill>
              </a:rPr>
              <a:t>	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25 - </a:t>
            </a:r>
            <a:r>
              <a:rPr lang="en-US" sz="1200" kern="0" dirty="0" smtClean="0">
                <a:solidFill>
                  <a:srgbClr val="292929"/>
                </a:solidFill>
              </a:rPr>
              <a:t>3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5</a:t>
            </a: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	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	4 - 5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292929"/>
                </a:solidFill>
              </a:rPr>
              <a:t>		</a:t>
            </a:r>
            <a:r>
              <a:rPr lang="en-US" sz="1200" kern="0" dirty="0" smtClean="0">
                <a:solidFill>
                  <a:srgbClr val="292929"/>
                </a:solidFill>
                <a:sym typeface="Symbol"/>
              </a:rPr>
              <a:t></a:t>
            </a:r>
            <a:r>
              <a:rPr lang="en-US" sz="1200" i="1" kern="0" dirty="0" smtClean="0">
                <a:solidFill>
                  <a:srgbClr val="292929"/>
                </a:solidFill>
              </a:rPr>
              <a:t>time to market + </a:t>
            </a:r>
            <a:r>
              <a:rPr lang="en-US" sz="1200" kern="0" dirty="0" smtClean="0">
                <a:solidFill>
                  <a:srgbClr val="292929"/>
                </a:solidFill>
                <a:sym typeface="Symbol"/>
              </a:rPr>
              <a:t></a:t>
            </a:r>
            <a:r>
              <a:rPr lang="en-US" sz="1200" i="1" kern="0" dirty="0" smtClean="0">
                <a:solidFill>
                  <a:srgbClr val="292929"/>
                </a:solidFill>
                <a:sym typeface="Symbol"/>
              </a:rPr>
              <a:t>export.</a:t>
            </a:r>
            <a:endParaRPr lang="en-US" sz="1200" i="1" kern="0" dirty="0" smtClean="0">
              <a:solidFill>
                <a:srgbClr val="292929"/>
              </a:solidFill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292929"/>
                </a:solidFill>
              </a:rPr>
              <a:t>	</a:t>
            </a:r>
            <a:r>
              <a:rPr lang="en-US" sz="1200" kern="0" dirty="0" smtClean="0">
                <a:solidFill>
                  <a:srgbClr val="292929"/>
                </a:solidFill>
                <a:sym typeface="Wingdings"/>
              </a:rPr>
              <a:t></a:t>
            </a:r>
            <a:endParaRPr lang="en-US" sz="1200" kern="0" dirty="0" smtClean="0">
              <a:solidFill>
                <a:srgbClr val="292929"/>
              </a:solidFill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292929"/>
                </a:solidFill>
              </a:rPr>
              <a:t>	</a:t>
            </a:r>
            <a:r>
              <a:rPr lang="en-US" sz="1200" kern="0" dirty="0" smtClean="0">
                <a:solidFill>
                  <a:srgbClr val="292929"/>
                </a:solidFill>
              </a:rPr>
              <a:t>National policy (Alta Ley Program)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292929"/>
                </a:solidFill>
              </a:rPr>
              <a:t>	2  - 3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		</a:t>
            </a:r>
            <a:r>
              <a:rPr lang="en-US" sz="1200" kern="0" dirty="0" smtClean="0">
                <a:solidFill>
                  <a:srgbClr val="292929"/>
                </a:solidFill>
                <a:sym typeface="Wingdings"/>
              </a:rPr>
              <a:t>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746072" y="3117395"/>
            <a:ext cx="2278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2011 – 2015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</a:rPr>
              <a:t>Process &amp; structure</a:t>
            </a:r>
            <a:endParaRPr kumimoji="0" lang="en-US" sz="1400" b="1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2404" y="3792191"/>
            <a:ext cx="2881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Main goals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en-US" sz="1200" dirty="0" smtClean="0"/>
              <a:t>Processes designed and testing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en-US" sz="1200" dirty="0" smtClean="0"/>
              <a:t>Public good design (Platform – </a:t>
            </a:r>
            <a:r>
              <a:rPr lang="en-US" sz="1200" dirty="0" err="1" smtClean="0"/>
              <a:t>FCh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7835" y="4143811"/>
            <a:ext cx="2264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Main goal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en-US" sz="1200" dirty="0" smtClean="0"/>
              <a:t>Creating capabilities and learning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en-US" sz="1200" dirty="0" smtClean="0"/>
              <a:t>Building a case (business case and development case)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4404" y="3380623"/>
            <a:ext cx="2881094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Main goals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en-US" sz="1200" dirty="0" smtClean="0"/>
              <a:t>Projects successfully scaled up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en-US" sz="1200" dirty="0" smtClean="0"/>
              <a:t>Stable structure and processes: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sz="1050" dirty="0" smtClean="0"/>
              <a:t>Innovation projects portfolio </a:t>
            </a:r>
            <a:r>
              <a:rPr lang="en-US" sz="1050" dirty="0"/>
              <a:t>approach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sz="1050" dirty="0"/>
              <a:t>Diversified portfolio (timing and complexity).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sz="1050" dirty="0"/>
              <a:t>Portfolio renewal process </a:t>
            </a:r>
            <a:r>
              <a:rPr lang="en-US" sz="1050" dirty="0" smtClean="0"/>
              <a:t>on-going</a:t>
            </a:r>
          </a:p>
          <a:p>
            <a:pPr marL="268288" lvl="1" indent="-107950">
              <a:buFont typeface="Arial" panose="020B0604020202020204" pitchFamily="34" charset="0"/>
              <a:buChar char="•"/>
            </a:pPr>
            <a:r>
              <a:rPr lang="en-US" sz="1050" dirty="0" smtClean="0"/>
              <a:t>Full </a:t>
            </a:r>
            <a:r>
              <a:rPr lang="en-US" sz="1050" dirty="0"/>
              <a:t>integration in BHPB </a:t>
            </a:r>
            <a:r>
              <a:rPr lang="en-US" sz="1050" dirty="0" smtClean="0"/>
              <a:t>processes</a:t>
            </a:r>
            <a:endParaRPr lang="en-US" sz="1050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53670" y="0"/>
            <a:ext cx="864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457200"/>
            <a:r>
              <a:rPr lang="en-US" sz="2800" b="0" dirty="0">
                <a:solidFill>
                  <a:schemeClr val="tx2"/>
                </a:solidFill>
                <a:latin typeface="+mj-lt"/>
              </a:rPr>
              <a:t>Escalating the </a:t>
            </a:r>
            <a:r>
              <a:rPr lang="en-US" sz="2800" b="0" dirty="0" smtClean="0">
                <a:solidFill>
                  <a:schemeClr val="tx2"/>
                </a:solidFill>
                <a:latin typeface="+mj-lt"/>
              </a:rPr>
              <a:t>World-class supplier program</a:t>
            </a:r>
          </a:p>
          <a:p>
            <a:pPr defTabSz="457200"/>
            <a:r>
              <a:rPr lang="en-US" sz="1800" b="0" dirty="0" smtClean="0">
                <a:solidFill>
                  <a:schemeClr val="tx2"/>
                </a:solidFill>
                <a:latin typeface="+mj-lt"/>
              </a:rPr>
              <a:t>Case - World-class suppliers BHP Billiton (Chile)</a:t>
            </a:r>
            <a:endParaRPr lang="en-US" sz="16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987" y="5073035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err="1" smtClean="0"/>
              <a:t>Source</a:t>
            </a:r>
            <a:r>
              <a:rPr lang="es-CL" sz="1000" dirty="0" smtClean="0"/>
              <a:t>: BHP Billiton</a:t>
            </a:r>
            <a:endParaRPr lang="es-ES" sz="1000" dirty="0"/>
          </a:p>
        </p:txBody>
      </p:sp>
      <p:sp>
        <p:nvSpPr>
          <p:cNvPr id="16" name="Down Arrow 15"/>
          <p:cNvSpPr/>
          <p:nvPr/>
        </p:nvSpPr>
        <p:spPr>
          <a:xfrm>
            <a:off x="6148205" y="2188020"/>
            <a:ext cx="361500" cy="63998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54731" y="2205884"/>
            <a:ext cx="915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Today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671" y="5327400"/>
            <a:ext cx="8831827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Peru: 	The program stated in </a:t>
            </a:r>
            <a:r>
              <a:rPr lang="en-US" sz="1400" dirty="0"/>
              <a:t>2012 and similar steps are taken.</a:t>
            </a:r>
          </a:p>
          <a:p>
            <a:pPr lvl="1"/>
            <a:r>
              <a:rPr lang="en-US" sz="1400" dirty="0" smtClean="0"/>
              <a:t>	The </a:t>
            </a:r>
            <a:r>
              <a:rPr lang="en-US" sz="1400" dirty="0"/>
              <a:t>number of participating firms </a:t>
            </a:r>
            <a:r>
              <a:rPr lang="en-US" sz="1400" dirty="0" smtClean="0"/>
              <a:t>from </a:t>
            </a:r>
            <a:r>
              <a:rPr lang="en-US" sz="1400" dirty="0"/>
              <a:t>48 in 2013 to 86 </a:t>
            </a:r>
            <a:endParaRPr lang="en-US" sz="1400" dirty="0" smtClean="0"/>
          </a:p>
          <a:p>
            <a:pPr lvl="1"/>
            <a:r>
              <a:rPr lang="en-US" sz="1400" dirty="0" smtClean="0"/>
              <a:t>	Participating </a:t>
            </a:r>
            <a:r>
              <a:rPr lang="en-US" sz="1400" dirty="0"/>
              <a:t>university increased from 6 to </a:t>
            </a:r>
            <a:r>
              <a:rPr lang="en-US" sz="1400" dirty="0" smtClean="0"/>
              <a:t>10	</a:t>
            </a:r>
          </a:p>
          <a:p>
            <a:pPr marL="441325" indent="-441325"/>
            <a:r>
              <a:rPr lang="en-US" sz="1600" dirty="0" smtClean="0"/>
              <a:t>RQ</a:t>
            </a:r>
            <a:r>
              <a:rPr lang="en-US" sz="1600" dirty="0"/>
              <a:t>:  </a:t>
            </a:r>
            <a:r>
              <a:rPr lang="en-US" dirty="0"/>
              <a:t>What </a:t>
            </a:r>
            <a:r>
              <a:rPr lang="en-US" dirty="0" smtClean="0"/>
              <a:t>are the </a:t>
            </a:r>
            <a:r>
              <a:rPr lang="en-US" dirty="0"/>
              <a:t>barrier that inhibit </a:t>
            </a:r>
            <a:r>
              <a:rPr lang="en-US" dirty="0" smtClean="0"/>
              <a:t>escalating the programs to support structural change?</a:t>
            </a:r>
            <a:endParaRPr lang="en-GB" dirty="0"/>
          </a:p>
          <a:p>
            <a:endParaRPr lang="es-ES" sz="1600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37434" y="6482478"/>
            <a:ext cx="2133600" cy="365125"/>
          </a:xfrm>
        </p:spPr>
        <p:txBody>
          <a:bodyPr/>
          <a:lstStyle/>
          <a:p>
            <a:pPr algn="r"/>
            <a:fld id="{8D86E900-14D1-4A31-93CA-A00466A1D12C}" type="slidenum">
              <a:rPr lang="en-AU" smtClean="0"/>
              <a:pPr algn="r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54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0"/>
            <a:ext cx="8640000" cy="864000"/>
          </a:xfrm>
        </p:spPr>
        <p:txBody>
          <a:bodyPr>
            <a:norm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n-US" sz="2800" dirty="0">
                <a:solidFill>
                  <a:schemeClr val="tx2"/>
                </a:solidFill>
              </a:rPr>
              <a:t>Methodology applied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1047135"/>
            <a:ext cx="8804788" cy="503616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Semi structured interviews were conducted to key stakeholders (in Chile and some in Peru): Mining firms, supplier firms, university or research centers and experts </a:t>
            </a:r>
            <a:r>
              <a:rPr lang="en-US" sz="2200" dirty="0"/>
              <a:t> </a:t>
            </a:r>
            <a:r>
              <a:rPr lang="en-US" sz="2200" dirty="0" smtClean="0"/>
              <a:t>(academia, etc.), and policy makers</a:t>
            </a:r>
          </a:p>
          <a:p>
            <a:r>
              <a:rPr lang="en-US" sz="2200" dirty="0" smtClean="0"/>
              <a:t>Asking  </a:t>
            </a:r>
            <a:r>
              <a:rPr lang="en-US" sz="2200" dirty="0"/>
              <a:t>them to list existing barriers in each </a:t>
            </a:r>
            <a:r>
              <a:rPr lang="en-US" sz="2200" dirty="0" smtClean="0"/>
              <a:t>actors</a:t>
            </a:r>
          </a:p>
          <a:p>
            <a:r>
              <a:rPr lang="en-US" sz="2200" dirty="0"/>
              <a:t>A</a:t>
            </a:r>
            <a:r>
              <a:rPr lang="en-GB" sz="2200" dirty="0" err="1" smtClean="0"/>
              <a:t>ccording</a:t>
            </a:r>
            <a:r>
              <a:rPr lang="en-GB" sz="2200" dirty="0" smtClean="0"/>
              <a:t> to the following categories of ‘barriers to scaling up’:</a:t>
            </a:r>
          </a:p>
          <a:p>
            <a:pPr lvl="1"/>
            <a:r>
              <a:rPr lang="en-US" sz="2200" dirty="0" smtClean="0"/>
              <a:t>Increase </a:t>
            </a:r>
            <a:r>
              <a:rPr lang="en-US" sz="2200" dirty="0"/>
              <a:t>number of collaborative innovation project</a:t>
            </a:r>
          </a:p>
          <a:p>
            <a:pPr lvl="1"/>
            <a:r>
              <a:rPr lang="en-US" sz="2200" dirty="0"/>
              <a:t>Increase the share of complex innovative </a:t>
            </a:r>
            <a:r>
              <a:rPr lang="en-US" sz="2200" dirty="0" smtClean="0"/>
              <a:t>projects (balanced portfolio)</a:t>
            </a:r>
            <a:endParaRPr lang="en-US" sz="2200" dirty="0"/>
          </a:p>
          <a:p>
            <a:pPr lvl="1"/>
            <a:r>
              <a:rPr lang="en-US" sz="2200" dirty="0"/>
              <a:t>Reduce the time to market of collaborative innovation projects</a:t>
            </a:r>
          </a:p>
          <a:p>
            <a:pPr lvl="1"/>
            <a:r>
              <a:rPr lang="en-US" sz="2200" dirty="0"/>
              <a:t>Increase exports to new markets and new </a:t>
            </a:r>
            <a:r>
              <a:rPr lang="en-US" sz="2200" dirty="0" smtClean="0"/>
              <a:t>clients</a:t>
            </a:r>
          </a:p>
          <a:p>
            <a:endParaRPr lang="en-GB" sz="2200" dirty="0" smtClean="0"/>
          </a:p>
          <a:p>
            <a:pPr marL="0" indent="0">
              <a:buNone/>
            </a:pPr>
            <a:r>
              <a:rPr lang="en-US" sz="2200" b="1" dirty="0" smtClean="0"/>
              <a:t>Aim: to explore types of barriers inhibiting the scaling up of this program</a:t>
            </a:r>
            <a:endParaRPr lang="en-GB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30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0"/>
            <a:ext cx="8640000" cy="864000"/>
          </a:xfrm>
        </p:spPr>
        <p:txBody>
          <a:bodyPr wrap="none">
            <a:no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Results1  Chile : Barriers identified (By entity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8" y="871438"/>
            <a:ext cx="8493842" cy="56754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Mining (Path dependent ): </a:t>
            </a:r>
          </a:p>
          <a:p>
            <a:r>
              <a:rPr lang="en-US" dirty="0" smtClean="0"/>
              <a:t>Narrow criteria on procurement decision (transactional)</a:t>
            </a:r>
            <a:r>
              <a:rPr lang="en-US" dirty="0"/>
              <a:t>	</a:t>
            </a:r>
          </a:p>
          <a:p>
            <a:r>
              <a:rPr lang="en-US" dirty="0" smtClean="0"/>
              <a:t>Limited experience in dealing with collaborative learning and innovation processes carried out in Chile</a:t>
            </a:r>
          </a:p>
          <a:p>
            <a:r>
              <a:rPr lang="en-US" dirty="0" smtClean="0"/>
              <a:t>Positive externality created (i.e. capacity building of the local firms) are not in KPI (Key performance indicators)</a:t>
            </a:r>
          </a:p>
          <a:p>
            <a:pPr marL="0" indent="0">
              <a:buNone/>
            </a:pPr>
            <a:r>
              <a:rPr lang="en-US" b="1" dirty="0" smtClean="0"/>
              <a:t>Local Suppliers</a:t>
            </a:r>
          </a:p>
          <a:p>
            <a:r>
              <a:rPr lang="en-US" dirty="0" smtClean="0"/>
              <a:t>Lack of capacities in scaling up technologies and manage innovation processes</a:t>
            </a:r>
            <a:endParaRPr lang="en-US" dirty="0"/>
          </a:p>
          <a:p>
            <a:r>
              <a:rPr lang="en-US" dirty="0" smtClean="0"/>
              <a:t>Lack of experience, international exposure.</a:t>
            </a:r>
          </a:p>
          <a:p>
            <a:r>
              <a:rPr lang="en-US" dirty="0" smtClean="0"/>
              <a:t>Lack of scale and resources	</a:t>
            </a:r>
          </a:p>
          <a:p>
            <a:r>
              <a:rPr lang="en-US" dirty="0" smtClean="0"/>
              <a:t>Lack of testing sites for their prototype (mining sites).</a:t>
            </a:r>
          </a:p>
          <a:p>
            <a:pPr marL="0" indent="0">
              <a:buNone/>
            </a:pPr>
            <a:r>
              <a:rPr lang="en-US" b="1" dirty="0" smtClean="0"/>
              <a:t>University, Laboratory and research institutions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300" dirty="0"/>
              <a:t>Lack of </a:t>
            </a:r>
            <a:r>
              <a:rPr lang="en-US" sz="3300" dirty="0" smtClean="0"/>
              <a:t> public-private and industry–university interactions</a:t>
            </a:r>
            <a:endParaRPr lang="en-US" sz="33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300" dirty="0" smtClean="0"/>
              <a:t>No </a:t>
            </a:r>
            <a:r>
              <a:rPr lang="en-US" sz="3300" dirty="0"/>
              <a:t>incentive/nor prior history  for mission oriented research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300" dirty="0" smtClean="0"/>
              <a:t>Too </a:t>
            </a:r>
            <a:r>
              <a:rPr lang="en-US" sz="3300" dirty="0"/>
              <a:t>much </a:t>
            </a:r>
            <a:r>
              <a:rPr lang="en-US" sz="3300" dirty="0" smtClean="0"/>
              <a:t>academic research orientation (publication)</a:t>
            </a:r>
            <a:endParaRPr lang="en-US" sz="3300" dirty="0"/>
          </a:p>
          <a:p>
            <a:pPr marL="0" indent="0">
              <a:buNone/>
            </a:pPr>
            <a:r>
              <a:rPr lang="en-US" b="1" dirty="0" smtClean="0"/>
              <a:t>Government </a:t>
            </a:r>
          </a:p>
          <a:p>
            <a:r>
              <a:rPr lang="en-US" dirty="0" smtClean="0"/>
              <a:t>Not  providing sufficient incentives  for mining company and suppliers to collaborate	</a:t>
            </a:r>
          </a:p>
          <a:p>
            <a:r>
              <a:rPr lang="en-US" dirty="0" smtClean="0"/>
              <a:t>Lack of local regulations, government interventions to create market and correct misalignment of incentives.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4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83" y="-2673"/>
            <a:ext cx="8622229" cy="8763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Result 2 (Chile):  Barriers identified (By type of scaling up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62" y="929148"/>
            <a:ext cx="8713481" cy="5154153"/>
          </a:xfrm>
        </p:spPr>
        <p:txBody>
          <a:bodyPr>
            <a:noAutofit/>
          </a:bodyPr>
          <a:lstStyle/>
          <a:p>
            <a:pPr marL="3175" lvl="1" indent="0">
              <a:spcBef>
                <a:spcPts val="0"/>
              </a:spcBef>
              <a:buNone/>
            </a:pPr>
            <a:r>
              <a:rPr lang="en-US" sz="1800" b="1" dirty="0" smtClean="0"/>
              <a:t>Increase </a:t>
            </a:r>
            <a:r>
              <a:rPr lang="en-US" sz="1800" b="1" dirty="0"/>
              <a:t>number of collaborative innovation </a:t>
            </a:r>
            <a:r>
              <a:rPr lang="en-US" sz="1800" b="1" dirty="0" smtClean="0"/>
              <a:t>project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Misalignment of incentives to collaborate: mining firm, supplier, university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Lack of financial resources to finance long term collaboration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Increase </a:t>
            </a:r>
            <a:r>
              <a:rPr lang="en-US" sz="1800" b="1" dirty="0"/>
              <a:t>the share of complex innovative </a:t>
            </a:r>
            <a:r>
              <a:rPr lang="en-US" sz="1800" b="1" dirty="0" smtClean="0"/>
              <a:t>projects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Firms’ incentive mechanism do not favor involved in complex innovation project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Mining company ‘s risk aversion due to lack of capacity in local firms.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Long term mistrust between research institution and firms regarding IPR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Lack of local supplier </a:t>
            </a:r>
            <a:r>
              <a:rPr lang="en-US" sz="1800" dirty="0" smtClean="0"/>
              <a:t>capability to </a:t>
            </a:r>
            <a:r>
              <a:rPr lang="en-US" sz="1800" dirty="0"/>
              <a:t>take prototype to the market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Lack of ability for suppliers to finance long term project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b="1" dirty="0"/>
              <a:t>Reduce the time to market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Mining company: aversion to risk, lack of collaborative culture with supplier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Suppliers’ lack of long term finances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Supplier’s lack of capability to form </a:t>
            </a:r>
            <a:r>
              <a:rPr lang="en-US" sz="1800" dirty="0" smtClean="0"/>
              <a:t>networks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b="1" dirty="0"/>
              <a:t>Increase exports to new markets and new clients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Risk averse suppliers, lack of entrepreneurial spirit, experience and access to external linkage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Lack of experience among  suppliers particularly in IPR management, discovering new </a:t>
            </a:r>
            <a:r>
              <a:rPr lang="en-US" sz="1800" dirty="0" smtClean="0"/>
              <a:t>markets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6712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5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0"/>
            <a:ext cx="8640000" cy="864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Discussion: problems and 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1" y="690290"/>
            <a:ext cx="8894241" cy="5148579"/>
          </a:xfrm>
        </p:spPr>
        <p:txBody>
          <a:bodyPr>
            <a:noAutofit/>
          </a:bodyPr>
          <a:lstStyle/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/>
              <a:t>Mining firms</a:t>
            </a:r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smtClean="0"/>
              <a:t>-Lack of investing in Local </a:t>
            </a:r>
            <a:r>
              <a:rPr lang="en-US" sz="1600" b="1" dirty="0" err="1" smtClean="0"/>
              <a:t>R&amp;D+i</a:t>
            </a:r>
            <a:r>
              <a:rPr lang="en-US" sz="1600" b="1" dirty="0" smtClean="0"/>
              <a:t> caused by risk aversion.  Partially explained by the low capacity level of local suppliers, partially explained by the managerial (routine) decision making which goes via HQ or KPI</a:t>
            </a:r>
          </a:p>
          <a:p>
            <a:pPr marL="19685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u="sng" dirty="0" smtClean="0"/>
              <a:t>Potential solution</a:t>
            </a:r>
            <a:r>
              <a:rPr lang="en-US" sz="1600" dirty="0" smtClean="0"/>
              <a:t>: Public good to coordination to lower risk premium via cost sharing (via contributing to the  proportion of positive externalities created by mining firms)</a:t>
            </a:r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/>
              <a:t>Local suppliers</a:t>
            </a:r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smtClean="0"/>
              <a:t>-Highly heterogeneous in capacity and type of economic activities</a:t>
            </a:r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smtClean="0"/>
              <a:t>-Restricted credit access (smart money) to engage in long term investment</a:t>
            </a:r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smtClean="0"/>
              <a:t>-In general lacking various types of capabilities</a:t>
            </a:r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smtClean="0"/>
              <a:t>-Lacking public infrastructure-testing prototype, laboratory and certification</a:t>
            </a:r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u="sng" dirty="0" smtClean="0"/>
              <a:t>Potential solution</a:t>
            </a:r>
            <a:r>
              <a:rPr lang="en-US" sz="1600" dirty="0" smtClean="0"/>
              <a:t>: Providing better credit access, capacity building, mentoring  on specific areas (scaling-up technologies, export, marketing , </a:t>
            </a:r>
            <a:r>
              <a:rPr lang="en-US" sz="1600" dirty="0" err="1" smtClean="0"/>
              <a:t>etc</a:t>
            </a:r>
            <a:r>
              <a:rPr lang="en-US" sz="1600" dirty="0" smtClean="0"/>
              <a:t>). Providing/coordinating testing sites for prototype for better market access</a:t>
            </a:r>
          </a:p>
          <a:p>
            <a:pPr marL="196850" lvl="1" indent="0">
              <a:buNone/>
            </a:pPr>
            <a:r>
              <a:rPr lang="en-US" sz="1800" b="1" dirty="0" smtClean="0"/>
              <a:t>University</a:t>
            </a:r>
            <a:endParaRPr lang="en-US" sz="1600" b="1" dirty="0" smtClean="0"/>
          </a:p>
          <a:p>
            <a:pPr marL="196850" lvl="1" indent="0">
              <a:buNone/>
            </a:pPr>
            <a:r>
              <a:rPr lang="en-US" sz="1600" b="1" dirty="0" smtClean="0"/>
              <a:t>- Too much focus on academic works than actively engaged in productive development  (mission oriented R&amp;D+I led by the industry)</a:t>
            </a:r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u="sng" dirty="0" smtClean="0"/>
              <a:t>Potential solution</a:t>
            </a:r>
            <a:r>
              <a:rPr lang="en-US" sz="1600" dirty="0" smtClean="0"/>
              <a:t>: Create </a:t>
            </a:r>
            <a:r>
              <a:rPr lang="en-US" sz="1600" dirty="0"/>
              <a:t>incentive mechanisms for researchers and university to engage in private sector led research.   Identification of specific theme and appointing ‘center of excellence’ based on competitions . This may also involve university evaluation system. Mining firm financed professorial position  or higher education course/ fellowship  in university</a:t>
            </a:r>
            <a:endParaRPr lang="en-GB" sz="1600" dirty="0"/>
          </a:p>
          <a:p>
            <a:pPr marL="19685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7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654480" y="456741"/>
            <a:ext cx="3960000" cy="3060000"/>
          </a:xfrm>
          <a:custGeom>
            <a:avLst/>
            <a:gdLst>
              <a:gd name="G0" fmla="+- 9226836 0 0"/>
              <a:gd name="G1" fmla="+- 1267621 0 0"/>
              <a:gd name="G2" fmla="+- 9226836 0 1267621"/>
              <a:gd name="G3" fmla="+- 10800 0 0"/>
              <a:gd name="G4" fmla="+- 0 0 92268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32 0 0"/>
              <a:gd name="G9" fmla="+- 0 0 1267621"/>
              <a:gd name="G10" fmla="+- 7632 0 2700"/>
              <a:gd name="G11" fmla="cos G10 9226836"/>
              <a:gd name="G12" fmla="sin G10 9226836"/>
              <a:gd name="G13" fmla="cos 13500 9226836"/>
              <a:gd name="G14" fmla="sin 13500 9226836"/>
              <a:gd name="G15" fmla="+- G11 10800 0"/>
              <a:gd name="G16" fmla="+- G12 10800 0"/>
              <a:gd name="G17" fmla="+- G13 10800 0"/>
              <a:gd name="G18" fmla="+- G14 10800 0"/>
              <a:gd name="G19" fmla="*/ 7632 1 2"/>
              <a:gd name="G20" fmla="+- G19 5400 0"/>
              <a:gd name="G21" fmla="cos G20 9226836"/>
              <a:gd name="G22" fmla="sin G20 9226836"/>
              <a:gd name="G23" fmla="+- G21 10800 0"/>
              <a:gd name="G24" fmla="+- G12 G23 G22"/>
              <a:gd name="G25" fmla="+- G22 G23 G11"/>
              <a:gd name="G26" fmla="cos 10800 9226836"/>
              <a:gd name="G27" fmla="sin 10800 9226836"/>
              <a:gd name="G28" fmla="cos 7632 9226836"/>
              <a:gd name="G29" fmla="sin 7632 92268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267621"/>
              <a:gd name="G36" fmla="sin G34 1267621"/>
              <a:gd name="G37" fmla="+/ 1267621 92268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32 G39"/>
              <a:gd name="G43" fmla="sin 763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663 w 21600"/>
              <a:gd name="T5" fmla="*/ 21438 h 21600"/>
              <a:gd name="T6" fmla="*/ 19495 w 21600"/>
              <a:gd name="T7" fmla="*/ 13852 h 21600"/>
              <a:gd name="T8" fmla="*/ 12116 w 21600"/>
              <a:gd name="T9" fmla="*/ 18317 h 21600"/>
              <a:gd name="T10" fmla="*/ 339 w 21600"/>
              <a:gd name="T11" fmla="*/ 19334 h 21600"/>
              <a:gd name="T12" fmla="*/ 951 w 21600"/>
              <a:gd name="T13" fmla="*/ 13306 h 21600"/>
              <a:gd name="T14" fmla="*/ 6978 w 21600"/>
              <a:gd name="T15" fmla="*/ 139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886" y="15624"/>
                </a:moveTo>
                <a:cubicBezTo>
                  <a:pt x="6335" y="17401"/>
                  <a:pt x="8507" y="18432"/>
                  <a:pt x="10800" y="18432"/>
                </a:cubicBezTo>
                <a:cubicBezTo>
                  <a:pt x="14040" y="18431"/>
                  <a:pt x="16927" y="16385"/>
                  <a:pt x="18001" y="13327"/>
                </a:cubicBezTo>
                <a:lnTo>
                  <a:pt x="20990" y="14377"/>
                </a:lnTo>
                <a:cubicBezTo>
                  <a:pt x="19471" y="18704"/>
                  <a:pt x="15385" y="21599"/>
                  <a:pt x="10800" y="21600"/>
                </a:cubicBezTo>
                <a:cubicBezTo>
                  <a:pt x="7555" y="21600"/>
                  <a:pt x="4482" y="20141"/>
                  <a:pt x="2431" y="17627"/>
                </a:cubicBezTo>
                <a:lnTo>
                  <a:pt x="339" y="19334"/>
                </a:lnTo>
                <a:lnTo>
                  <a:pt x="951" y="13306"/>
                </a:lnTo>
                <a:lnTo>
                  <a:pt x="6978" y="13917"/>
                </a:lnTo>
                <a:lnTo>
                  <a:pt x="4886" y="1562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16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693219" y="980873"/>
            <a:ext cx="3960000" cy="3060000"/>
          </a:xfrm>
          <a:custGeom>
            <a:avLst/>
            <a:gdLst>
              <a:gd name="G0" fmla="+- -2528903 0 0"/>
              <a:gd name="G1" fmla="+- -10534218 0 0"/>
              <a:gd name="G2" fmla="+- -2528903 0 -10534218"/>
              <a:gd name="G3" fmla="+- 10800 0 0"/>
              <a:gd name="G4" fmla="+- 0 0 -252890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24 0 0"/>
              <a:gd name="G9" fmla="+- 0 0 -10534218"/>
              <a:gd name="G10" fmla="+- 7724 0 2700"/>
              <a:gd name="G11" fmla="cos G10 -2528903"/>
              <a:gd name="G12" fmla="sin G10 -2528903"/>
              <a:gd name="G13" fmla="cos 13500 -2528903"/>
              <a:gd name="G14" fmla="sin 13500 -2528903"/>
              <a:gd name="G15" fmla="+- G11 10800 0"/>
              <a:gd name="G16" fmla="+- G12 10800 0"/>
              <a:gd name="G17" fmla="+- G13 10800 0"/>
              <a:gd name="G18" fmla="+- G14 10800 0"/>
              <a:gd name="G19" fmla="*/ 7724 1 2"/>
              <a:gd name="G20" fmla="+- G19 5400 0"/>
              <a:gd name="G21" fmla="cos G20 -2528903"/>
              <a:gd name="G22" fmla="sin G20 -2528903"/>
              <a:gd name="G23" fmla="+- G21 10800 0"/>
              <a:gd name="G24" fmla="+- G12 G23 G22"/>
              <a:gd name="G25" fmla="+- G22 G23 G11"/>
              <a:gd name="G26" fmla="cos 10800 -2528903"/>
              <a:gd name="G27" fmla="sin 10800 -2528903"/>
              <a:gd name="G28" fmla="cos 7724 -2528903"/>
              <a:gd name="G29" fmla="sin 7724 -252890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34218"/>
              <a:gd name="G36" fmla="sin G34 -10534218"/>
              <a:gd name="G37" fmla="+/ -10534218 -252890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24 G39"/>
              <a:gd name="G43" fmla="sin 772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987 w 21600"/>
              <a:gd name="T5" fmla="*/ 153 h 21600"/>
              <a:gd name="T6" fmla="*/ 2056 w 21600"/>
              <a:gd name="T7" fmla="*/ 7744 h 21600"/>
              <a:gd name="T8" fmla="*/ 9503 w 21600"/>
              <a:gd name="T9" fmla="*/ 3185 h 21600"/>
              <a:gd name="T10" fmla="*/ 21352 w 21600"/>
              <a:gd name="T11" fmla="*/ 2379 h 21600"/>
              <a:gd name="T12" fmla="*/ 20682 w 21600"/>
              <a:gd name="T13" fmla="*/ 8335 h 21600"/>
              <a:gd name="T14" fmla="*/ 14727 w 21600"/>
              <a:gd name="T15" fmla="*/ 766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37" y="5982"/>
                </a:moveTo>
                <a:cubicBezTo>
                  <a:pt x="15371" y="4145"/>
                  <a:pt x="13149" y="3076"/>
                  <a:pt x="10800" y="3076"/>
                </a:cubicBezTo>
                <a:cubicBezTo>
                  <a:pt x="7516" y="3075"/>
                  <a:pt x="4591" y="5152"/>
                  <a:pt x="3508" y="8252"/>
                </a:cubicBezTo>
                <a:lnTo>
                  <a:pt x="604" y="7237"/>
                </a:lnTo>
                <a:cubicBezTo>
                  <a:pt x="2119" y="2903"/>
                  <a:pt x="6208" y="-1"/>
                  <a:pt x="10800" y="0"/>
                </a:cubicBezTo>
                <a:cubicBezTo>
                  <a:pt x="14085" y="0"/>
                  <a:pt x="17192" y="1495"/>
                  <a:pt x="19241" y="4063"/>
                </a:cubicBezTo>
                <a:lnTo>
                  <a:pt x="21352" y="2379"/>
                </a:lnTo>
                <a:lnTo>
                  <a:pt x="20682" y="8335"/>
                </a:lnTo>
                <a:lnTo>
                  <a:pt x="14727" y="7666"/>
                </a:lnTo>
                <a:lnTo>
                  <a:pt x="16837" y="59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1600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664206" y="3549266"/>
            <a:ext cx="3960000" cy="3060000"/>
          </a:xfrm>
          <a:custGeom>
            <a:avLst/>
            <a:gdLst>
              <a:gd name="G0" fmla="+- 9226836 0 0"/>
              <a:gd name="G1" fmla="+- 1267621 0 0"/>
              <a:gd name="G2" fmla="+- 9226836 0 1267621"/>
              <a:gd name="G3" fmla="+- 10800 0 0"/>
              <a:gd name="G4" fmla="+- 0 0 92268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32 0 0"/>
              <a:gd name="G9" fmla="+- 0 0 1267621"/>
              <a:gd name="G10" fmla="+- 7632 0 2700"/>
              <a:gd name="G11" fmla="cos G10 9226836"/>
              <a:gd name="G12" fmla="sin G10 9226836"/>
              <a:gd name="G13" fmla="cos 13500 9226836"/>
              <a:gd name="G14" fmla="sin 13500 9226836"/>
              <a:gd name="G15" fmla="+- G11 10800 0"/>
              <a:gd name="G16" fmla="+- G12 10800 0"/>
              <a:gd name="G17" fmla="+- G13 10800 0"/>
              <a:gd name="G18" fmla="+- G14 10800 0"/>
              <a:gd name="G19" fmla="*/ 7632 1 2"/>
              <a:gd name="G20" fmla="+- G19 5400 0"/>
              <a:gd name="G21" fmla="cos G20 9226836"/>
              <a:gd name="G22" fmla="sin G20 9226836"/>
              <a:gd name="G23" fmla="+- G21 10800 0"/>
              <a:gd name="G24" fmla="+- G12 G23 G22"/>
              <a:gd name="G25" fmla="+- G22 G23 G11"/>
              <a:gd name="G26" fmla="cos 10800 9226836"/>
              <a:gd name="G27" fmla="sin 10800 9226836"/>
              <a:gd name="G28" fmla="cos 7632 9226836"/>
              <a:gd name="G29" fmla="sin 7632 92268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267621"/>
              <a:gd name="G36" fmla="sin G34 1267621"/>
              <a:gd name="G37" fmla="+/ 1267621 92268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32 G39"/>
              <a:gd name="G43" fmla="sin 763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663 w 21600"/>
              <a:gd name="T5" fmla="*/ 21438 h 21600"/>
              <a:gd name="T6" fmla="*/ 19495 w 21600"/>
              <a:gd name="T7" fmla="*/ 13852 h 21600"/>
              <a:gd name="T8" fmla="*/ 12116 w 21600"/>
              <a:gd name="T9" fmla="*/ 18317 h 21600"/>
              <a:gd name="T10" fmla="*/ 339 w 21600"/>
              <a:gd name="T11" fmla="*/ 19334 h 21600"/>
              <a:gd name="T12" fmla="*/ 951 w 21600"/>
              <a:gd name="T13" fmla="*/ 13306 h 21600"/>
              <a:gd name="T14" fmla="*/ 6978 w 21600"/>
              <a:gd name="T15" fmla="*/ 139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886" y="15624"/>
                </a:moveTo>
                <a:cubicBezTo>
                  <a:pt x="6335" y="17401"/>
                  <a:pt x="8507" y="18432"/>
                  <a:pt x="10800" y="18432"/>
                </a:cubicBezTo>
                <a:cubicBezTo>
                  <a:pt x="14040" y="18431"/>
                  <a:pt x="16927" y="16385"/>
                  <a:pt x="18001" y="13327"/>
                </a:cubicBezTo>
                <a:lnTo>
                  <a:pt x="20990" y="14377"/>
                </a:lnTo>
                <a:cubicBezTo>
                  <a:pt x="19471" y="18704"/>
                  <a:pt x="15385" y="21599"/>
                  <a:pt x="10800" y="21600"/>
                </a:cubicBezTo>
                <a:cubicBezTo>
                  <a:pt x="7555" y="21600"/>
                  <a:pt x="4482" y="20141"/>
                  <a:pt x="2431" y="17627"/>
                </a:cubicBezTo>
                <a:lnTo>
                  <a:pt x="339" y="19334"/>
                </a:lnTo>
                <a:lnTo>
                  <a:pt x="951" y="13306"/>
                </a:lnTo>
                <a:lnTo>
                  <a:pt x="6978" y="13917"/>
                </a:lnTo>
                <a:lnTo>
                  <a:pt x="4886" y="1562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7280" y="1628800"/>
            <a:ext cx="120329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Existing solution</a:t>
            </a:r>
          </a:p>
          <a:p>
            <a:pPr algn="ctr"/>
            <a:r>
              <a:rPr lang="en-US" sz="900" dirty="0" smtClean="0"/>
              <a:t>(P&amp;S + Context)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512683" y="5384852"/>
            <a:ext cx="13510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New Capabilities</a:t>
            </a:r>
          </a:p>
          <a:p>
            <a:pPr algn="ctr"/>
            <a:r>
              <a:rPr lang="en-US" sz="900" dirty="0" smtClean="0"/>
              <a:t>(P&amp;S + Sophisticated context)</a:t>
            </a:r>
            <a:endParaRPr lang="en-US" sz="10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177590" y="5055917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1152" y="1955616"/>
            <a:ext cx="1295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Reserves</a:t>
            </a:r>
          </a:p>
          <a:p>
            <a:pPr algn="ctr"/>
            <a:r>
              <a:rPr lang="en-US" sz="1400" b="1" dirty="0" smtClean="0"/>
              <a:t>in production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900" b="1" dirty="0" smtClean="0"/>
              <a:t>(Return of investment)</a:t>
            </a:r>
            <a:endParaRPr lang="en-US" sz="900" b="1" dirty="0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2591928" y="4012680"/>
            <a:ext cx="3960000" cy="3060000"/>
          </a:xfrm>
          <a:custGeom>
            <a:avLst/>
            <a:gdLst>
              <a:gd name="G0" fmla="+- -2528903 0 0"/>
              <a:gd name="G1" fmla="+- -10534218 0 0"/>
              <a:gd name="G2" fmla="+- -2528903 0 -10534218"/>
              <a:gd name="G3" fmla="+- 10800 0 0"/>
              <a:gd name="G4" fmla="+- 0 0 -252890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24 0 0"/>
              <a:gd name="G9" fmla="+- 0 0 -10534218"/>
              <a:gd name="G10" fmla="+- 7724 0 2700"/>
              <a:gd name="G11" fmla="cos G10 -2528903"/>
              <a:gd name="G12" fmla="sin G10 -2528903"/>
              <a:gd name="G13" fmla="cos 13500 -2528903"/>
              <a:gd name="G14" fmla="sin 13500 -2528903"/>
              <a:gd name="G15" fmla="+- G11 10800 0"/>
              <a:gd name="G16" fmla="+- G12 10800 0"/>
              <a:gd name="G17" fmla="+- G13 10800 0"/>
              <a:gd name="G18" fmla="+- G14 10800 0"/>
              <a:gd name="G19" fmla="*/ 7724 1 2"/>
              <a:gd name="G20" fmla="+- G19 5400 0"/>
              <a:gd name="G21" fmla="cos G20 -2528903"/>
              <a:gd name="G22" fmla="sin G20 -2528903"/>
              <a:gd name="G23" fmla="+- G21 10800 0"/>
              <a:gd name="G24" fmla="+- G12 G23 G22"/>
              <a:gd name="G25" fmla="+- G22 G23 G11"/>
              <a:gd name="G26" fmla="cos 10800 -2528903"/>
              <a:gd name="G27" fmla="sin 10800 -2528903"/>
              <a:gd name="G28" fmla="cos 7724 -2528903"/>
              <a:gd name="G29" fmla="sin 7724 -252890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34218"/>
              <a:gd name="G36" fmla="sin G34 -10534218"/>
              <a:gd name="G37" fmla="+/ -10534218 -252890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24 G39"/>
              <a:gd name="G43" fmla="sin 772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987 w 21600"/>
              <a:gd name="T5" fmla="*/ 153 h 21600"/>
              <a:gd name="T6" fmla="*/ 2056 w 21600"/>
              <a:gd name="T7" fmla="*/ 7744 h 21600"/>
              <a:gd name="T8" fmla="*/ 9503 w 21600"/>
              <a:gd name="T9" fmla="*/ 3185 h 21600"/>
              <a:gd name="T10" fmla="*/ 21352 w 21600"/>
              <a:gd name="T11" fmla="*/ 2379 h 21600"/>
              <a:gd name="T12" fmla="*/ 20682 w 21600"/>
              <a:gd name="T13" fmla="*/ 8335 h 21600"/>
              <a:gd name="T14" fmla="*/ 14727 w 21600"/>
              <a:gd name="T15" fmla="*/ 766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37" y="5982"/>
                </a:moveTo>
                <a:cubicBezTo>
                  <a:pt x="15371" y="4145"/>
                  <a:pt x="13149" y="3076"/>
                  <a:pt x="10800" y="3076"/>
                </a:cubicBezTo>
                <a:cubicBezTo>
                  <a:pt x="7516" y="3075"/>
                  <a:pt x="4591" y="5152"/>
                  <a:pt x="3508" y="8252"/>
                </a:cubicBezTo>
                <a:lnTo>
                  <a:pt x="604" y="7237"/>
                </a:lnTo>
                <a:cubicBezTo>
                  <a:pt x="2119" y="2903"/>
                  <a:pt x="6208" y="-1"/>
                  <a:pt x="10800" y="0"/>
                </a:cubicBezTo>
                <a:cubicBezTo>
                  <a:pt x="14085" y="0"/>
                  <a:pt x="17192" y="1495"/>
                  <a:pt x="19241" y="4063"/>
                </a:cubicBezTo>
                <a:lnTo>
                  <a:pt x="21352" y="2379"/>
                </a:lnTo>
                <a:lnTo>
                  <a:pt x="20682" y="8335"/>
                </a:lnTo>
                <a:lnTo>
                  <a:pt x="14727" y="7666"/>
                </a:lnTo>
                <a:lnTo>
                  <a:pt x="16837" y="59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1600" dirty="0"/>
          </a:p>
        </p:txBody>
      </p:sp>
      <p:sp>
        <p:nvSpPr>
          <p:cNvPr id="40" name="TextBox 39"/>
          <p:cNvSpPr txBox="1"/>
          <p:nvPr/>
        </p:nvSpPr>
        <p:spPr>
          <a:xfrm rot="10800000">
            <a:off x="3141134" y="4052853"/>
            <a:ext cx="3024000" cy="2232000"/>
          </a:xfrm>
          <a:prstGeom prst="rect">
            <a:avLst/>
          </a:prstGeom>
          <a:noFill/>
        </p:spPr>
        <p:txBody>
          <a:bodyPr spcFirstLastPara="1" lIns="0" tIns="0" rIns="0" bIns="0" numCol="1">
            <a:prstTxWarp prst="textArchUp">
              <a:avLst>
                <a:gd name="adj" fmla="val 5467384"/>
              </a:avLst>
            </a:prstTxWarp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z="1200" dirty="0" smtClean="0"/>
              <a:t>New capabilities and higher level of reserves are</a:t>
            </a:r>
          </a:p>
          <a:p>
            <a:r>
              <a:rPr lang="en-US" sz="1200" dirty="0" smtClean="0"/>
              <a:t> created (New P&amp;S + Sophisticated environment)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969524" y="1036342"/>
            <a:ext cx="145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/>
                </a:solidFill>
              </a:rPr>
              <a:t>Social capital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14606" y="977654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/>
                </a:solidFill>
              </a:rPr>
              <a:t>Geological capital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8156" y="4574208"/>
            <a:ext cx="111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New </a:t>
            </a:r>
            <a:r>
              <a:rPr lang="en-US" sz="1400" b="1" dirty="0" smtClean="0"/>
              <a:t>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7358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Continuous improvement cycle</a:t>
            </a:r>
            <a:endParaRPr lang="en-US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995935" y="4998749"/>
            <a:ext cx="1440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Learning and innovation cycle</a:t>
            </a:r>
            <a:endParaRPr lang="en-US" sz="1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55432" y="4988376"/>
            <a:ext cx="1295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New reserves to feed production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900" b="1" dirty="0" smtClean="0"/>
              <a:t>(Return </a:t>
            </a:r>
            <a:r>
              <a:rPr lang="en-US" sz="900" b="1" dirty="0"/>
              <a:t>of investment)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7405" y="4362310"/>
            <a:ext cx="3024000" cy="2232000"/>
          </a:xfrm>
          <a:prstGeom prst="rect">
            <a:avLst/>
          </a:prstGeom>
          <a:noFill/>
        </p:spPr>
        <p:txBody>
          <a:bodyPr spcFirstLastPara="1" lIns="0" tIns="0" rIns="0" bIns="0" numCol="1">
            <a:prstTxWarp prst="textArchUp">
              <a:avLst>
                <a:gd name="adj" fmla="val 6041817"/>
              </a:avLst>
            </a:prstTxWarp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z="1200" dirty="0" smtClean="0"/>
              <a:t>Applying existing  + additional capabilities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to expand </a:t>
            </a:r>
            <a:r>
              <a:rPr lang="en-US" sz="1200" dirty="0" smtClean="0"/>
              <a:t>the </a:t>
            </a:r>
            <a:r>
              <a:rPr lang="en-US" sz="1200" dirty="0"/>
              <a:t>reserve base</a:t>
            </a:r>
            <a:endParaRPr lang="es-CL" sz="1200" dirty="0"/>
          </a:p>
        </p:txBody>
      </p:sp>
      <p:sp>
        <p:nvSpPr>
          <p:cNvPr id="35" name="Rectangle 34"/>
          <p:cNvSpPr/>
          <p:nvPr/>
        </p:nvSpPr>
        <p:spPr>
          <a:xfrm>
            <a:off x="1134129" y="3496413"/>
            <a:ext cx="1559090" cy="523220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es-ES" sz="1400" b="1" i="1" dirty="0" smtClean="0"/>
              <a:t>Capability at firm and context levels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75472" y="3516742"/>
            <a:ext cx="1950720" cy="707886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es-ES" sz="1400" b="1" i="1" dirty="0" smtClean="0"/>
              <a:t>Ore deposits and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s-ES" sz="1200" b="1" i="1" dirty="0"/>
          </a:p>
        </p:txBody>
      </p:sp>
      <p:sp>
        <p:nvSpPr>
          <p:cNvPr id="37" name="Curved Down Arrow 36"/>
          <p:cNvSpPr/>
          <p:nvPr/>
        </p:nvSpPr>
        <p:spPr>
          <a:xfrm rot="16200000">
            <a:off x="-561013" y="3309914"/>
            <a:ext cx="3240000" cy="972000"/>
          </a:xfrm>
          <a:prstGeom prst="curved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38" name="Curved Down Arrow 37"/>
          <p:cNvSpPr/>
          <p:nvPr/>
        </p:nvSpPr>
        <p:spPr>
          <a:xfrm rot="16200000" flipV="1">
            <a:off x="6580369" y="3325984"/>
            <a:ext cx="3240000" cy="972000"/>
          </a:xfrm>
          <a:prstGeom prst="curved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610717" y="3624240"/>
            <a:ext cx="37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Scaling up -  Industrial </a:t>
            </a:r>
            <a:r>
              <a:rPr lang="en-US" sz="1400" dirty="0" smtClean="0"/>
              <a:t>and  </a:t>
            </a:r>
            <a:r>
              <a:rPr lang="en-US" sz="1400" dirty="0" smtClean="0"/>
              <a:t>Commercial</a:t>
            </a:r>
          </a:p>
          <a:p>
            <a:pPr algn="ctr"/>
            <a:r>
              <a:rPr lang="en-US" sz="1400" dirty="0" smtClean="0"/>
              <a:t>Institutional upgrading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163605" y="1314310"/>
            <a:ext cx="3024000" cy="2232000"/>
          </a:xfrm>
          <a:prstGeom prst="rect">
            <a:avLst/>
          </a:prstGeom>
          <a:noFill/>
        </p:spPr>
        <p:txBody>
          <a:bodyPr spcFirstLastPara="1" lIns="0" tIns="0" rIns="0" bIns="0" numCol="1">
            <a:prstTxWarp prst="textArchUp">
              <a:avLst>
                <a:gd name="adj" fmla="val 6041817"/>
              </a:avLst>
            </a:prstTxWarp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z="1200" dirty="0" smtClean="0"/>
              <a:t>Applying </a:t>
            </a:r>
            <a:r>
              <a:rPr lang="en-US" sz="1200" dirty="0"/>
              <a:t>existing capabilities</a:t>
            </a:r>
            <a:br>
              <a:rPr lang="en-US" sz="1200" dirty="0"/>
            </a:br>
            <a:r>
              <a:rPr lang="en-US" sz="1200" dirty="0"/>
              <a:t>to process existing </a:t>
            </a:r>
            <a:r>
              <a:rPr lang="en-US" sz="1200" dirty="0" smtClean="0"/>
              <a:t>reserves</a:t>
            </a:r>
            <a:endParaRPr lang="es-CL" sz="1200" dirty="0"/>
          </a:p>
        </p:txBody>
      </p:sp>
      <p:sp>
        <p:nvSpPr>
          <p:cNvPr id="47" name="TextBox 46"/>
          <p:cNvSpPr txBox="1"/>
          <p:nvPr/>
        </p:nvSpPr>
        <p:spPr>
          <a:xfrm rot="10800000">
            <a:off x="3166838" y="954573"/>
            <a:ext cx="3024000" cy="2232000"/>
          </a:xfrm>
          <a:prstGeom prst="rect">
            <a:avLst/>
          </a:prstGeom>
          <a:noFill/>
        </p:spPr>
        <p:txBody>
          <a:bodyPr spcFirstLastPara="1" lIns="0" tIns="0" rIns="0" bIns="0" numCol="1">
            <a:prstTxWarp prst="textArchUp">
              <a:avLst>
                <a:gd name="adj" fmla="val 5467384"/>
              </a:avLst>
            </a:prstTxWarp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z="1200" dirty="0" smtClean="0"/>
              <a:t>Existing capabilities  updated </a:t>
            </a:r>
            <a:r>
              <a:rPr lang="en-US" sz="1200" dirty="0"/>
              <a:t>and </a:t>
            </a:r>
            <a:r>
              <a:rPr lang="en-US" sz="1200" dirty="0" smtClean="0"/>
              <a:t>improved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 smtClean="0"/>
              <a:t>P&amp;S + </a:t>
            </a:r>
            <a:r>
              <a:rPr lang="en-US" sz="1200" dirty="0"/>
              <a:t>environment)</a:t>
            </a:r>
            <a:endParaRPr lang="es-CL" sz="12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52000" y="0"/>
            <a:ext cx="8640000" cy="864000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defPPr>
              <a:defRPr lang="nl-NL"/>
            </a:defPPr>
            <a:lvl1pPr eaLnBrk="1" latinLnBrk="0" hangingPunct="1">
              <a:buNone/>
              <a:defRPr kumimoji="0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Transforming natural capital into social capital</a:t>
            </a:r>
          </a:p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Two interconnected cycles to acquire, assimilate and apply new capabilities</a:t>
            </a:r>
            <a:endParaRPr lang="es-CL" sz="1800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7664" y="2551256"/>
            <a:ext cx="13510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Existing Capabilities</a:t>
            </a:r>
          </a:p>
          <a:p>
            <a:pPr algn="ctr"/>
            <a:r>
              <a:rPr lang="en-US" sz="900" dirty="0" smtClean="0"/>
              <a:t>(P&amp;S + context)</a:t>
            </a:r>
            <a:endParaRPr lang="en-US" sz="10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95736" y="2276912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01" y="7699"/>
            <a:ext cx="8229600" cy="605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sz="2800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01" y="1002890"/>
            <a:ext cx="8627299" cy="5080411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Principal benefits outlined in the P-P-P is well suited for the current context of policy intervention.</a:t>
            </a:r>
          </a:p>
          <a:p>
            <a:pPr marL="360362" lvl="1" indent="0">
              <a:buNone/>
            </a:pPr>
            <a:endParaRPr lang="en-U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Since 2008, Mining sector in Chile tried to develop knowledge based suppliers with leadership of Private sector (BHP Billion). This lead into PPP. (this is followed by Peru’s case)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 outcome of the program  is positive, the challenges is escalating  these program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Misalignment of incentives </a:t>
            </a:r>
            <a:r>
              <a:rPr lang="en-US" sz="2400" dirty="0" smtClean="0"/>
              <a:t>within each actor’s behavior seems to have inhibited ‘scaling up’ process in virtuous circle.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60362" lvl="1" indent="0">
              <a:buNone/>
            </a:pPr>
            <a:r>
              <a:rPr lang="en-US" sz="2800" b="1" dirty="0" smtClean="0"/>
              <a:t>Capacity upgrading of policy maker on demand side policy approach  is very much needed  in this context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5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H="1">
            <a:off x="32189" y="5127241"/>
            <a:ext cx="5553616" cy="9727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2189" y="2031982"/>
            <a:ext cx="5557977" cy="20632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>
          <a:xfrm>
            <a:off x="6722251" y="2945644"/>
            <a:ext cx="1080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5577025" y="4073467"/>
            <a:ext cx="1080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4091396" y="2049035"/>
            <a:ext cx="2565629" cy="2024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091397" y="5114185"/>
            <a:ext cx="2578685" cy="9574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30346" y="2031982"/>
            <a:ext cx="4068000" cy="40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2554" y="2944218"/>
            <a:ext cx="111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Mining economies in the 21</a:t>
            </a:r>
            <a:r>
              <a:rPr lang="en-US" sz="14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 Century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000" y="180000"/>
            <a:ext cx="8964000" cy="864000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 way forward for future?</a:t>
            </a:r>
            <a:br>
              <a:rPr lang="en-US" sz="3200" dirty="0"/>
            </a:br>
            <a:r>
              <a:rPr lang="en-US" sz="1800" dirty="0"/>
              <a:t>A new enabling paradigm for mining economies to play a leading role in the 21</a:t>
            </a:r>
            <a:r>
              <a:rPr lang="en-US" sz="1800" baseline="30000" dirty="0"/>
              <a:t>st</a:t>
            </a:r>
            <a:r>
              <a:rPr lang="en-US" sz="1800" dirty="0"/>
              <a:t> Century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0827" y="2244995"/>
            <a:ext cx="4017014" cy="3690815"/>
            <a:chOff x="116954" y="2131778"/>
            <a:chExt cx="4017014" cy="369081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084716" y="2673601"/>
              <a:ext cx="0" cy="2520000"/>
            </a:xfrm>
            <a:prstGeom prst="straightConnector1">
              <a:avLst/>
            </a:prstGeom>
            <a:ln w="571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835072" y="3927611"/>
              <a:ext cx="2520000" cy="0"/>
            </a:xfrm>
            <a:prstGeom prst="straightConnector1">
              <a:avLst/>
            </a:prstGeom>
            <a:ln w="571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24562" y="2131778"/>
              <a:ext cx="1533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Natural Resources</a:t>
              </a:r>
            </a:p>
            <a:p>
              <a:pPr algn="ctr"/>
              <a:r>
                <a:rPr lang="en-US" sz="1400" b="1" dirty="0" smtClean="0"/>
                <a:t>(Minerals)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3741" y="5299373"/>
              <a:ext cx="1021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Knowledge</a:t>
              </a:r>
            </a:p>
            <a:p>
              <a:pPr algn="ctr"/>
              <a:r>
                <a:rPr lang="en-US" sz="1400" b="1" dirty="0" smtClean="0"/>
                <a:t>Technology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954" y="3767239"/>
              <a:ext cx="5670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State</a:t>
              </a:r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07230" y="3781924"/>
              <a:ext cx="726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Market</a:t>
              </a:r>
              <a:endParaRPr lang="en-US" sz="1400" b="1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117523" y="1532721"/>
            <a:ext cx="0" cy="4946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091397" y="1960547"/>
            <a:ext cx="5148710" cy="4111062"/>
            <a:chOff x="4274286" y="1847330"/>
            <a:chExt cx="5148710" cy="411106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870304" y="2686657"/>
              <a:ext cx="0" cy="2520000"/>
            </a:xfrm>
            <a:prstGeom prst="straightConnector1">
              <a:avLst/>
            </a:prstGeom>
            <a:ln w="571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620660" y="3940667"/>
              <a:ext cx="2520000" cy="0"/>
            </a:xfrm>
            <a:prstGeom prst="straightConnector1">
              <a:avLst/>
            </a:prstGeom>
            <a:ln w="571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14119" y="1847330"/>
              <a:ext cx="1532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Natural Resources as knowledge-based activity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4286" y="3576123"/>
              <a:ext cx="1456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Transactional relationship</a:t>
              </a:r>
            </a:p>
            <a:p>
              <a:pPr algn="ctr"/>
              <a:r>
                <a:rPr lang="en-US" sz="1400" b="1" dirty="0" smtClean="0"/>
                <a:t>State-Market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6047" y="5219728"/>
              <a:ext cx="14847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Natural Resources as </a:t>
              </a:r>
              <a:r>
                <a:rPr lang="en-US" sz="1400" b="1" dirty="0" smtClean="0"/>
                <a:t>rent seeking </a:t>
              </a:r>
              <a:r>
                <a:rPr lang="en-US" sz="1400" b="1" dirty="0"/>
                <a:t>activity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18996" y="3689340"/>
              <a:ext cx="140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Public-Private Partnership</a:t>
              </a:r>
              <a:endParaRPr lang="en-US" sz="14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1097273"/>
            <a:ext cx="411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20</a:t>
            </a:r>
            <a:r>
              <a:rPr lang="es-CL" sz="2800" b="1" baseline="30000" dirty="0" smtClean="0"/>
              <a:t>th</a:t>
            </a:r>
            <a:r>
              <a:rPr lang="es-CL" sz="2800" b="1" dirty="0" smtClean="0"/>
              <a:t> Century</a:t>
            </a:r>
            <a:endParaRPr lang="es-E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31385" y="1122596"/>
            <a:ext cx="502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21</a:t>
            </a:r>
            <a:r>
              <a:rPr lang="es-CL" sz="2800" b="1" baseline="30000" dirty="0" smtClean="0"/>
              <a:t>st</a:t>
            </a:r>
            <a:r>
              <a:rPr lang="es-CL" sz="2800" b="1" dirty="0" smtClean="0"/>
              <a:t> Century</a:t>
            </a:r>
            <a:endParaRPr lang="es-E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866" y="4281057"/>
            <a:ext cx="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14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 Century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240" y="1593659"/>
            <a:ext cx="2171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Axis that frame </a:t>
            </a:r>
            <a:r>
              <a:rPr lang="en-US" sz="1400" dirty="0"/>
              <a:t>the debate</a:t>
            </a:r>
            <a:r>
              <a:rPr lang="es-CL" sz="1400" dirty="0" smtClean="0"/>
              <a:t> </a:t>
            </a:r>
            <a:endParaRPr lang="es-E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25808" y="1589297"/>
            <a:ext cx="221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Axis that frame the </a:t>
            </a:r>
            <a:r>
              <a:rPr lang="en-US" sz="1400" dirty="0" smtClean="0"/>
              <a:t>debate</a:t>
            </a:r>
            <a:r>
              <a:rPr lang="es-CL" sz="1400" dirty="0" smtClean="0"/>
              <a:t> </a:t>
            </a:r>
            <a:endParaRPr lang="es-ES" sz="1400" dirty="0"/>
          </a:p>
        </p:txBody>
      </p:sp>
      <p:sp>
        <p:nvSpPr>
          <p:cNvPr id="41" name="Freeform 40"/>
          <p:cNvSpPr/>
          <p:nvPr/>
        </p:nvSpPr>
        <p:spPr>
          <a:xfrm>
            <a:off x="6496594" y="3892030"/>
            <a:ext cx="600892" cy="513806"/>
          </a:xfrm>
          <a:custGeom>
            <a:avLst/>
            <a:gdLst>
              <a:gd name="connsiteX0" fmla="*/ 0 w 600892"/>
              <a:gd name="connsiteY0" fmla="*/ 513806 h 513806"/>
              <a:gd name="connsiteX1" fmla="*/ 409303 w 600892"/>
              <a:gd name="connsiteY1" fmla="*/ 418012 h 513806"/>
              <a:gd name="connsiteX2" fmla="*/ 600892 w 600892"/>
              <a:gd name="connsiteY2" fmla="*/ 0 h 51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2" h="513806">
                <a:moveTo>
                  <a:pt x="0" y="513806"/>
                </a:moveTo>
                <a:cubicBezTo>
                  <a:pt x="154577" y="508726"/>
                  <a:pt x="309154" y="503646"/>
                  <a:pt x="409303" y="418012"/>
                </a:cubicBezTo>
                <a:cubicBezTo>
                  <a:pt x="509452" y="332378"/>
                  <a:pt x="555172" y="166189"/>
                  <a:pt x="600892" y="0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TextBox 41"/>
          <p:cNvSpPr txBox="1"/>
          <p:nvPr/>
        </p:nvSpPr>
        <p:spPr>
          <a:xfrm>
            <a:off x="6777018" y="4293232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An urgent transition</a:t>
            </a:r>
          </a:p>
          <a:p>
            <a:pPr algn="ctr"/>
            <a:r>
              <a:rPr lang="en-US" sz="1100" dirty="0" smtClean="0"/>
              <a:t>How set it up?</a:t>
            </a:r>
            <a:endParaRPr lang="en-US" sz="1100" dirty="0"/>
          </a:p>
        </p:txBody>
      </p:sp>
      <p:pic>
        <p:nvPicPr>
          <p:cNvPr id="43" name="Picture 6" descr="https://encrypted-tbn1.gstatic.com/images?q=tbn:ANd9GcT9VH9LqDY6Xy3hHjpK98UIFLNkfqAuwu-IepSbradfn3YQVevO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13" y="2516618"/>
            <a:ext cx="503194" cy="5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763321" y="2940462"/>
            <a:ext cx="142218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The Chilean experience</a:t>
            </a:r>
          </a:p>
          <a:p>
            <a:pPr algn="ctr"/>
            <a:r>
              <a:rPr lang="en-US" sz="900" dirty="0" smtClean="0"/>
              <a:t>What is the next  stage?</a:t>
            </a:r>
            <a:endParaRPr lang="en-US" sz="900" dirty="0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8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2278E46A-299F-F740-A8C3-D23529EB26BC}" type="slidenum">
              <a:rPr lang="nl-NL" sz="1200">
                <a:solidFill>
                  <a:schemeClr val="tx1">
                    <a:tint val="75000"/>
                  </a:schemeClr>
                </a:solidFill>
              </a:rPr>
              <a:pPr algn="r"/>
              <a:t>19</a:t>
            </a:fld>
            <a:endParaRPr lang="nl-NL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819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52000" y="0"/>
            <a:ext cx="8640000" cy="864000"/>
          </a:xfrm>
        </p:spPr>
        <p:txBody>
          <a:bodyPr>
            <a:noAutofit/>
          </a:bodyPr>
          <a:lstStyle/>
          <a:p>
            <a:pPr algn="l" defTabSz="457200" fontAlgn="base">
              <a:lnSpc>
                <a:spcPct val="100000"/>
              </a:lnSpc>
              <a:spcAft>
                <a:spcPct val="0"/>
              </a:spcAft>
            </a:pPr>
            <a:r>
              <a:rPr lang="en-GB" sz="2800" dirty="0">
                <a:solidFill>
                  <a:schemeClr val="tx2"/>
                </a:solidFill>
              </a:rPr>
              <a:t>Motivation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900000"/>
            <a:ext cx="8640000" cy="5544000"/>
          </a:xfrm>
        </p:spPr>
        <p:txBody>
          <a:bodyPr>
            <a:noAutofit/>
          </a:bodyPr>
          <a:lstStyle/>
          <a:p>
            <a:pPr marL="0" indent="0"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ea typeface="Geneva" charset="-128"/>
                <a:cs typeface="Geneva" charset="-128"/>
              </a:rPr>
              <a:t>The extractive industry has the potential  to increase knowledge intensity and support economic  diversification: How?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>
                <a:ea typeface="Geneva" charset="-128"/>
                <a:cs typeface="Geneva" charset="-128"/>
              </a:rPr>
              <a:t>Context/debate:</a:t>
            </a:r>
          </a:p>
          <a:p>
            <a:pPr indent="-342900" algn="just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ea typeface="Geneva" charset="-128"/>
                <a:cs typeface="Geneva" charset="-128"/>
              </a:rPr>
              <a:t>LA has shown the potential of sustaining growth and building up technological capabilities based on the extractive industry. </a:t>
            </a:r>
          </a:p>
          <a:p>
            <a:pPr indent="-342900" algn="just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ea typeface="Geneva" charset="-128"/>
                <a:cs typeface="Geneva" charset="-128"/>
              </a:rPr>
              <a:t>This has been an evolutionary process and now LA need to transit into a innovation-driven economy </a:t>
            </a:r>
          </a:p>
          <a:p>
            <a:pPr indent="-342900" algn="just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ea typeface="Geneva" charset="-128"/>
                <a:cs typeface="Geneva" charset="-128"/>
              </a:rPr>
              <a:t>What is the role of policy interventions, in particularly with regards to demand side approach and public-private partnership?</a:t>
            </a:r>
            <a:endParaRPr lang="en-GB" sz="2000" b="1" dirty="0">
              <a:ea typeface="Geneva" charset="-128"/>
              <a:cs typeface="Geneva" charset="-128"/>
            </a:endParaRPr>
          </a:p>
          <a:p>
            <a:pPr marL="539750" lvl="2" indent="-342900" algn="just">
              <a:spcBef>
                <a:spcPts val="0"/>
              </a:spcBef>
              <a:spcAft>
                <a:spcPts val="600"/>
              </a:spcAft>
            </a:pPr>
            <a:endParaRPr lang="en-US" sz="800" dirty="0" smtClean="0">
              <a:ea typeface="Geneva" charset="-128"/>
              <a:cs typeface="Geneva" charset="-128"/>
            </a:endParaRPr>
          </a:p>
          <a:p>
            <a:pPr marL="530225" lvl="2" indent="-5254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ea typeface="Geneva" charset="-128"/>
                <a:cs typeface="Geneva" charset="-128"/>
              </a:rPr>
              <a:t>RQ: Is Public-Private Partnership a viable  answer for effective policy interventions? If so, what are the possible barriers for the successful outcome? </a:t>
            </a:r>
            <a:endParaRPr lang="en-US" sz="800" dirty="0">
              <a:ea typeface="Geneva" charset="-128"/>
              <a:cs typeface="Geneva" charset="-128"/>
            </a:endParaRPr>
          </a:p>
          <a:p>
            <a:pPr marL="4763" lvl="2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ea typeface="Geneva" charset="-128"/>
                <a:cs typeface="Geneva" charset="-128"/>
              </a:rPr>
              <a:t>This investigation explores barriers by looking at two programs on supplier development in mining sector of Chile and  Peru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z="1400" smtClean="0"/>
              <a:pPr>
                <a:defRPr/>
              </a:pPr>
              <a:t>2</a:t>
            </a:fld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2000" y="0"/>
            <a:ext cx="8640000" cy="8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b="0" dirty="0" smtClean="0">
                <a:solidFill>
                  <a:schemeClr val="tx2"/>
                </a:solidFill>
                <a:latin typeface="+mj-lt"/>
              </a:rPr>
              <a:t>The link between competiveness and sustainable development</a:t>
            </a:r>
            <a:br>
              <a:rPr lang="en-US" sz="2400" b="0" dirty="0" smtClean="0">
                <a:solidFill>
                  <a:schemeClr val="tx2"/>
                </a:solidFill>
                <a:latin typeface="+mj-lt"/>
              </a:rPr>
            </a:br>
            <a:r>
              <a:rPr lang="en-US" sz="1800" b="0" dirty="0" smtClean="0">
                <a:solidFill>
                  <a:schemeClr val="accent1"/>
                </a:solidFill>
                <a:latin typeface="+mj-lt"/>
              </a:rPr>
              <a:t>Transforming geological capital into social capital</a:t>
            </a:r>
            <a:endParaRPr lang="en-US" sz="2400" b="0" dirty="0">
              <a:latin typeface="+mj-lt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448294" y="1473515"/>
            <a:ext cx="2223815" cy="3295389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8" descr="http://flagartist.com/flag_map/flag_map_of_chile-999px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32" y="1558477"/>
            <a:ext cx="966429" cy="31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73966" y="3093199"/>
            <a:ext cx="1269416" cy="8344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/>
              <a:t>Mining resources &amp; reserves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69" y="1833907"/>
            <a:ext cx="1329812" cy="88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01167" y="1471417"/>
            <a:ext cx="6174011" cy="1870012"/>
            <a:chOff x="-1417425" y="2017912"/>
            <a:chExt cx="5264121" cy="1594424"/>
          </a:xfrm>
        </p:grpSpPr>
        <p:sp>
          <p:nvSpPr>
            <p:cNvPr id="34" name="Rectangle 87"/>
            <p:cNvSpPr>
              <a:spLocks noChangeArrowheads="1"/>
            </p:cNvSpPr>
            <p:nvPr/>
          </p:nvSpPr>
          <p:spPr bwMode="auto">
            <a:xfrm>
              <a:off x="-1417425" y="2088910"/>
              <a:ext cx="2578342" cy="112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Strengthening social license to operate and grow granted by the host society </a:t>
              </a:r>
              <a:r>
                <a:rPr lang="en-US" sz="1600" dirty="0" smtClean="0"/>
                <a:t>(communities) due </a:t>
              </a:r>
              <a:r>
                <a:rPr lang="en-US" sz="1600" dirty="0"/>
                <a:t>to the impact as an engine of sustainable development</a:t>
              </a:r>
              <a:endParaRPr lang="en-US" sz="1600" dirty="0" smtClean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47703" y="2017912"/>
              <a:ext cx="2119669" cy="125575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291563" y="2270988"/>
              <a:ext cx="1313222" cy="85881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b="1" i="1" dirty="0" smtClean="0"/>
            </a:p>
            <a:p>
              <a:pPr algn="ctr"/>
              <a:endParaRPr lang="en-US" sz="1100" b="1" i="1" dirty="0" smtClean="0"/>
            </a:p>
            <a:p>
              <a:pPr algn="ctr"/>
              <a:endParaRPr lang="en-US" sz="1100" b="1" i="1" dirty="0" smtClean="0"/>
            </a:p>
            <a:p>
              <a:pPr algn="ctr"/>
              <a:endParaRPr lang="en-US" sz="1100" b="1" i="1" dirty="0" smtClean="0"/>
            </a:p>
            <a:p>
              <a:pPr algn="ctr"/>
              <a:r>
                <a:rPr lang="en-US" b="1" i="1" dirty="0" smtClean="0"/>
                <a:t>Host Society</a:t>
              </a:r>
              <a:endParaRPr lang="en-US" b="1" i="1" dirty="0"/>
            </a:p>
          </p:txBody>
        </p:sp>
        <p:sp>
          <p:nvSpPr>
            <p:cNvPr id="37" name="Rectangle 87"/>
            <p:cNvSpPr>
              <a:spLocks noChangeArrowheads="1"/>
            </p:cNvSpPr>
            <p:nvPr/>
          </p:nvSpPr>
          <p:spPr bwMode="auto">
            <a:xfrm>
              <a:off x="1347703" y="2022342"/>
              <a:ext cx="2111643" cy="94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External Factors</a:t>
              </a:r>
            </a:p>
            <a:p>
              <a:r>
                <a:rPr lang="en-US" sz="1100" b="1" dirty="0" smtClean="0"/>
                <a:t>Level of capabilities ~ Development :</a:t>
              </a:r>
              <a:endParaRPr lang="en-US" sz="1050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b="1" dirty="0" smtClean="0"/>
                <a:t>Operational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b="1" dirty="0" smtClean="0"/>
                <a:t>Socio – environmental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00" b="1" dirty="0" smtClean="0"/>
                <a:t>Institutional &amp; legal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900" b="1" dirty="0" smtClean="0"/>
            </a:p>
          </p:txBody>
        </p:sp>
        <p:pic>
          <p:nvPicPr>
            <p:cNvPr id="38" name="Picture 6" descr="https://encrypted-tbn1.gstatic.com/images?q=tbn:ANd9GcT9VH9LqDY6Xy3hHjpK98UIFLNkfqAuwu-IepSbradfn3YQVevO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421" y="2805321"/>
              <a:ext cx="429036" cy="42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564361" y="2406290"/>
              <a:ext cx="282335" cy="367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404041" y="3337792"/>
              <a:ext cx="0" cy="2722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628890" y="3340064"/>
              <a:ext cx="0" cy="272272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3444241" y="3414940"/>
            <a:ext cx="2476636" cy="12810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82069" y="3502962"/>
            <a:ext cx="2421388" cy="10072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="1" dirty="0" smtClean="0"/>
          </a:p>
          <a:p>
            <a:pPr algn="ctr"/>
            <a:endParaRPr lang="en-US" sz="900" b="1" dirty="0" smtClean="0"/>
          </a:p>
          <a:p>
            <a:pPr algn="ctr"/>
            <a:endParaRPr lang="en-US" sz="900" b="1" dirty="0" smtClean="0"/>
          </a:p>
          <a:p>
            <a:pPr algn="ctr"/>
            <a:endParaRPr lang="en-US" sz="900" b="1" dirty="0" smtClean="0"/>
          </a:p>
          <a:p>
            <a:pPr algn="ctr"/>
            <a:r>
              <a:rPr lang="en-US" b="1" i="1" dirty="0" smtClean="0"/>
              <a:t>Mining companies</a:t>
            </a:r>
            <a:endParaRPr lang="en-US" b="1" i="1" dirty="0"/>
          </a:p>
        </p:txBody>
      </p:sp>
      <p:sp>
        <p:nvSpPr>
          <p:cNvPr id="32" name="Rectangle 87"/>
          <p:cNvSpPr>
            <a:spLocks noChangeArrowheads="1"/>
          </p:cNvSpPr>
          <p:nvPr/>
        </p:nvSpPr>
        <p:spPr bwMode="auto">
          <a:xfrm>
            <a:off x="3444241" y="3523358"/>
            <a:ext cx="24766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Internal Factors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42281" y="3783273"/>
            <a:ext cx="3311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+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5447" y="4745907"/>
            <a:ext cx="7018519" cy="1816595"/>
            <a:chOff x="-1932312" y="4809831"/>
            <a:chExt cx="5984171" cy="154887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377" y="5100834"/>
              <a:ext cx="493713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-1932312" y="4809831"/>
              <a:ext cx="5984171" cy="1548879"/>
              <a:chOff x="-1932312" y="4809831"/>
              <a:chExt cx="5984171" cy="1548879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2058874" y="4809831"/>
                <a:ext cx="6189" cy="4169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1863045" y="4813246"/>
                <a:ext cx="0" cy="444595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87"/>
              <p:cNvSpPr>
                <a:spLocks noChangeArrowheads="1"/>
              </p:cNvSpPr>
              <p:nvPr/>
            </p:nvSpPr>
            <p:spPr bwMode="auto">
              <a:xfrm>
                <a:off x="-1932312" y="5454171"/>
                <a:ext cx="2578341" cy="708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/>
                  <a:t>Attracting investment triggered by the of return on investment and cash flow generation</a:t>
                </a:r>
                <a:endParaRPr lang="en-US" sz="1600" dirty="0" smtClean="0"/>
              </a:p>
            </p:txBody>
          </p:sp>
          <p:pic>
            <p:nvPicPr>
              <p:cNvPr id="25" name="Picture 2" descr="https://encrypted-tbn3.gstatic.com/images?q=tbn:ANd9GcQ4O448Jz0mem-alue5JpeagSTHLY7Gal7NvWD9tfaQ_EJzBio-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183" y="5265070"/>
                <a:ext cx="1366676" cy="1023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88675" y="6122533"/>
                <a:ext cx="1147551" cy="23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000000"/>
                    </a:solidFill>
                  </a:rPr>
                  <a:t>Investment opportunities </a:t>
                </a:r>
              </a:p>
              <a:p>
                <a:pPr algn="ctr"/>
                <a:r>
                  <a:rPr lang="en-US" sz="900" b="1" dirty="0" smtClean="0">
                    <a:solidFill>
                      <a:srgbClr val="000000"/>
                    </a:solidFill>
                  </a:rPr>
                  <a:t>at global level</a:t>
                </a:r>
                <a:endParaRPr lang="en-US" sz="5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524303" y="5271667"/>
                <a:ext cx="972000" cy="9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Investors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(shareholders)</a:t>
                </a:r>
                <a:endParaRPr lang="en-US" sz="9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15658" y="5812482"/>
                <a:ext cx="418376" cy="4239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$</a:t>
                </a:r>
                <a:endParaRPr lang="en-US" sz="2000" b="1" kern="12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22342" y="5275009"/>
              <a:ext cx="128780" cy="118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/>
                <a:t>$</a:t>
              </a:r>
            </a:p>
          </p:txBody>
        </p:sp>
      </p:grpSp>
      <p:sp>
        <p:nvSpPr>
          <p:cNvPr id="42" name="Rectangle 87"/>
          <p:cNvSpPr>
            <a:spLocks noChangeArrowheads="1"/>
          </p:cNvSpPr>
          <p:nvPr/>
        </p:nvSpPr>
        <p:spPr bwMode="auto">
          <a:xfrm>
            <a:off x="155448" y="3569248"/>
            <a:ext cx="30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Attracting talent due to the opportunity for personal and professional development</a:t>
            </a:r>
            <a:endParaRPr 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93041" y="923102"/>
            <a:ext cx="131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/>
              <a:t>Social </a:t>
            </a:r>
            <a:r>
              <a:rPr lang="es-CL" sz="1600" b="1" dirty="0" smtClean="0"/>
              <a:t>Capital</a:t>
            </a:r>
            <a:endParaRPr lang="es-E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361728" y="944867"/>
            <a:ext cx="2310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/>
              <a:t>Geological </a:t>
            </a:r>
            <a:r>
              <a:rPr lang="es-CL" sz="1600" b="1" dirty="0"/>
              <a:t>Capital </a:t>
            </a:r>
            <a:endParaRPr lang="es-CL" sz="1600" b="1" dirty="0" smtClean="0"/>
          </a:p>
          <a:p>
            <a:pPr algn="ctr"/>
            <a:r>
              <a:rPr lang="es-CL" sz="1400" dirty="0" smtClean="0"/>
              <a:t>(Natural Capital ) </a:t>
            </a:r>
            <a:endParaRPr lang="es-E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042253" y="3051127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relationship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3705414" y="3055474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engagement</a:t>
            </a:r>
            <a:endParaRPr lang="en-US" sz="1100" dirty="0"/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247692" y="6453336"/>
            <a:ext cx="821274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marL="893763" indent="-893763">
              <a:buFont typeface="Arial" pitchFamily="34" charset="0"/>
              <a:buNone/>
            </a:pPr>
            <a:r>
              <a:rPr lang="en-US" altLang="es-ES" sz="7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Source: Urzua, O.  - Lecture notes, MBA, Industrial Engineering Department, University of Chile.</a:t>
            </a:r>
            <a:endParaRPr lang="en-US" sz="7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8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2278E46A-299F-F740-A8C3-D23529EB26BC}" type="slidenum">
              <a:rPr lang="nl-NL" sz="1200">
                <a:solidFill>
                  <a:schemeClr val="tx1">
                    <a:tint val="75000"/>
                  </a:schemeClr>
                </a:solidFill>
              </a:rPr>
              <a:pPr algn="r"/>
              <a:t>20</a:t>
            </a:fld>
            <a:endParaRPr lang="nl-NL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2000" y="0"/>
            <a:ext cx="8640000" cy="864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bIns="91440" anchor="t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Broader view of the external factors</a:t>
            </a:r>
            <a:br>
              <a:rPr lang="en-US" sz="25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Embracing the complexity of sustainable  mining </a:t>
            </a:r>
            <a:endParaRPr lang="en-US" sz="3700" dirty="0"/>
          </a:p>
        </p:txBody>
      </p:sp>
      <p:sp>
        <p:nvSpPr>
          <p:cNvPr id="72" name="TextBox 18"/>
          <p:cNvSpPr txBox="1">
            <a:spLocks noChangeAspect="1"/>
          </p:cNvSpPr>
          <p:nvPr/>
        </p:nvSpPr>
        <p:spPr>
          <a:xfrm rot="7037856">
            <a:off x="2702557" y="663174"/>
            <a:ext cx="6084018" cy="6084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16208811"/>
              </a:avLst>
            </a:prstTxWarp>
            <a:spAutoFit/>
          </a:bodyPr>
          <a:lstStyle/>
          <a:p>
            <a:pPr algn="ctr"/>
            <a:r>
              <a:rPr lang="es-CL" sz="1400" b="1" i="1" dirty="0" smtClean="0">
                <a:solidFill>
                  <a:srgbClr val="7030A0"/>
                </a:solidFill>
              </a:rPr>
              <a:t> Legal &amp; Institucional </a:t>
            </a:r>
            <a:r>
              <a:rPr lang="es-CL" sz="1400" b="1" i="1" dirty="0" err="1" smtClean="0">
                <a:solidFill>
                  <a:srgbClr val="7030A0"/>
                </a:solidFill>
              </a:rPr>
              <a:t>factors</a:t>
            </a:r>
            <a:endParaRPr lang="es-CL" sz="1200" i="1" dirty="0">
              <a:solidFill>
                <a:srgbClr val="7030A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1383318" y="2480425"/>
            <a:ext cx="0" cy="3011449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3568" y="1587698"/>
            <a:ext cx="15848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/>
                </a:solidFill>
              </a:rPr>
              <a:t>No interaction</a:t>
            </a:r>
          </a:p>
          <a:p>
            <a:pPr algn="ctr"/>
            <a:r>
              <a:rPr lang="en-US" sz="1400" b="1" i="1" dirty="0" smtClean="0">
                <a:solidFill>
                  <a:schemeClr val="accent1"/>
                </a:solidFill>
              </a:rPr>
              <a:t>(enclave)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9973" y="2096813"/>
            <a:ext cx="13385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/>
                </a:solidFill>
              </a:rPr>
              <a:t>Transactional relationship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0909" y="5593723"/>
            <a:ext cx="158482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/>
                </a:solidFill>
              </a:rPr>
              <a:t>Collaborative relationship</a:t>
            </a:r>
          </a:p>
          <a:p>
            <a:pPr algn="ctr"/>
            <a:r>
              <a:rPr lang="en-US" sz="1400" b="1" i="1" dirty="0" smtClean="0">
                <a:solidFill>
                  <a:schemeClr val="accent1"/>
                </a:solidFill>
              </a:rPr>
              <a:t>(integrate and transform)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7272" y="885527"/>
            <a:ext cx="22905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Relationship 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style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4319355" y="1835850"/>
            <a:ext cx="560840" cy="7294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3223934" y="1201903"/>
            <a:ext cx="5040000" cy="5040000"/>
            <a:chOff x="1800000" y="1188000"/>
            <a:chExt cx="5040000" cy="5040000"/>
          </a:xfrm>
        </p:grpSpPr>
        <p:sp>
          <p:nvSpPr>
            <p:cNvPr id="83" name="Block Arc 82"/>
            <p:cNvSpPr>
              <a:spLocks/>
            </p:cNvSpPr>
            <p:nvPr/>
          </p:nvSpPr>
          <p:spPr>
            <a:xfrm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Block Arc 83"/>
            <p:cNvSpPr/>
            <p:nvPr/>
          </p:nvSpPr>
          <p:spPr>
            <a:xfrm rot="18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Block Arc 84"/>
            <p:cNvSpPr>
              <a:spLocks noChangeAspect="1"/>
            </p:cNvSpPr>
            <p:nvPr/>
          </p:nvSpPr>
          <p:spPr>
            <a:xfrm rot="198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Block Arc 85"/>
            <p:cNvSpPr/>
            <p:nvPr/>
          </p:nvSpPr>
          <p:spPr>
            <a:xfrm rot="36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Block Arc 86"/>
            <p:cNvSpPr/>
            <p:nvPr/>
          </p:nvSpPr>
          <p:spPr>
            <a:xfrm rot="-36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Block Arc 87"/>
            <p:cNvSpPr/>
            <p:nvPr/>
          </p:nvSpPr>
          <p:spPr>
            <a:xfrm rot="54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Block Arc 88"/>
            <p:cNvSpPr/>
            <p:nvPr/>
          </p:nvSpPr>
          <p:spPr>
            <a:xfrm rot="162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Block Arc 89"/>
            <p:cNvSpPr/>
            <p:nvPr/>
          </p:nvSpPr>
          <p:spPr>
            <a:xfrm rot="72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Block Arc 90"/>
            <p:cNvSpPr/>
            <p:nvPr/>
          </p:nvSpPr>
          <p:spPr>
            <a:xfrm rot="-72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Block Arc 91"/>
            <p:cNvSpPr/>
            <p:nvPr/>
          </p:nvSpPr>
          <p:spPr>
            <a:xfrm rot="90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Block Arc 92"/>
            <p:cNvSpPr/>
            <p:nvPr/>
          </p:nvSpPr>
          <p:spPr>
            <a:xfrm rot="-90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Block Arc 93"/>
            <p:cNvSpPr/>
            <p:nvPr/>
          </p:nvSpPr>
          <p:spPr>
            <a:xfrm rot="10800000">
              <a:off x="1800000" y="1188000"/>
              <a:ext cx="5040000" cy="5040000"/>
            </a:xfrm>
            <a:prstGeom prst="blockArc">
              <a:avLst>
                <a:gd name="adj1" fmla="val 15771563"/>
                <a:gd name="adj2" fmla="val 17584649"/>
                <a:gd name="adj3" fmla="val 26335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Donut 94"/>
          <p:cNvSpPr/>
          <p:nvPr/>
        </p:nvSpPr>
        <p:spPr>
          <a:xfrm>
            <a:off x="2872560" y="814529"/>
            <a:ext cx="5760000" cy="5760000"/>
          </a:xfrm>
          <a:prstGeom prst="donut">
            <a:avLst>
              <a:gd name="adj" fmla="val 905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Donut 95"/>
          <p:cNvSpPr>
            <a:spLocks noChangeAspect="1"/>
          </p:cNvSpPr>
          <p:nvPr/>
        </p:nvSpPr>
        <p:spPr>
          <a:xfrm>
            <a:off x="4311119" y="2268329"/>
            <a:ext cx="2880000" cy="2880000"/>
          </a:xfrm>
          <a:prstGeom prst="donut">
            <a:avLst>
              <a:gd name="adj" fmla="val 1566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855418" y="2992528"/>
            <a:ext cx="1813941" cy="738664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es-ES" sz="1400" b="1" dirty="0" smtClean="0"/>
              <a:t>Safe, competitive and stable operations and investments</a:t>
            </a:r>
            <a:endParaRPr lang="en-US" altLang="es-ES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821874" y="2317435"/>
            <a:ext cx="90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100" b="1" u="sng" dirty="0" smtClean="0">
                <a:solidFill>
                  <a:schemeClr val="bg1"/>
                </a:solidFill>
              </a:rPr>
              <a:t>Mineral resources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158009" y="18472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1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586385" y="1754159"/>
            <a:ext cx="90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Financial Capital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227453" y="134749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>
            <a:spLocks noChangeAspect="1"/>
          </p:cNvSpPr>
          <p:nvPr/>
        </p:nvSpPr>
        <p:spPr>
          <a:xfrm rot="21600000">
            <a:off x="4567293" y="2491006"/>
            <a:ext cx="2376000" cy="237600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5446152"/>
              </a:avLst>
            </a:prstTxWarp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</a:rPr>
              <a:t>Regulation, enforcement , subsidies &amp; institutions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55213" y="14541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30573" y="21247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819245" y="316105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808360" y="3759586"/>
            <a:ext cx="1882266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sz="900" dirty="0" smtClean="0"/>
              <a:t>Strengthening </a:t>
            </a:r>
            <a:r>
              <a:rPr lang="en-US" sz="900" dirty="0"/>
              <a:t>the </a:t>
            </a:r>
            <a:r>
              <a:rPr lang="en-US" sz="900" dirty="0" smtClean="0"/>
              <a:t>competitiveness of the base while driving socioeconomic </a:t>
            </a:r>
            <a:r>
              <a:rPr lang="en-US" sz="900" dirty="0"/>
              <a:t>and environmental development at all </a:t>
            </a:r>
            <a:r>
              <a:rPr lang="en-US" sz="900" dirty="0" smtClean="0"/>
              <a:t> levels</a:t>
            </a:r>
            <a:endParaRPr lang="en-US" sz="900" i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7743536" y="428029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043420" y="52352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7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008320" y="57201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8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880195" y="56370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867838" y="49937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10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03745" y="39586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11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484895" y="280483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12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45076" y="1618235"/>
            <a:ext cx="90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Human </a:t>
            </a:r>
          </a:p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Capital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468530" y="2049458"/>
            <a:ext cx="90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Energy and water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207793" y="3639761"/>
            <a:ext cx="9000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Infrastructure  Public goods and Logistic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831551" y="4723726"/>
            <a:ext cx="90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Quality of life in cities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998326" y="5257472"/>
            <a:ext cx="93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Communities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034476" y="5370962"/>
            <a:ext cx="93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Indigenous Communities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480010" y="4312589"/>
            <a:ext cx="93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165372" y="5039289"/>
            <a:ext cx="93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Environment &amp; nature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400503" y="3169975"/>
            <a:ext cx="93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Taxes and </a:t>
            </a:r>
          </a:p>
          <a:p>
            <a:pPr algn="ctr"/>
            <a:r>
              <a:rPr lang="en-US" sz="1100" b="1" u="sng" dirty="0" smtClean="0">
                <a:solidFill>
                  <a:schemeClr val="bg1"/>
                </a:solidFill>
              </a:rPr>
              <a:t>fiscal regime</a:t>
            </a:r>
          </a:p>
        </p:txBody>
      </p:sp>
      <p:sp>
        <p:nvSpPr>
          <p:cNvPr id="143" name="Block Arc 32"/>
          <p:cNvSpPr>
            <a:spLocks noChangeAspect="1"/>
          </p:cNvSpPr>
          <p:nvPr/>
        </p:nvSpPr>
        <p:spPr>
          <a:xfrm>
            <a:off x="3385143" y="1348317"/>
            <a:ext cx="4716000" cy="4716000"/>
          </a:xfrm>
          <a:prstGeom prst="blockArc">
            <a:avLst>
              <a:gd name="adj1" fmla="val 14037104"/>
              <a:gd name="adj2" fmla="val 1300640"/>
              <a:gd name="adj3" fmla="val 1923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4" name="Block Arc 32"/>
          <p:cNvSpPr>
            <a:spLocks noChangeAspect="1"/>
          </p:cNvSpPr>
          <p:nvPr/>
        </p:nvSpPr>
        <p:spPr>
          <a:xfrm>
            <a:off x="3384000" y="1331065"/>
            <a:ext cx="4716000" cy="4716000"/>
          </a:xfrm>
          <a:prstGeom prst="blockArc">
            <a:avLst>
              <a:gd name="adj1" fmla="val 1429800"/>
              <a:gd name="adj2" fmla="val 10343723"/>
              <a:gd name="adj3" fmla="val 19420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3375374" y="3877014"/>
            <a:ext cx="946535" cy="902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Block Arc 32"/>
          <p:cNvSpPr>
            <a:spLocks noChangeAspect="1"/>
          </p:cNvSpPr>
          <p:nvPr/>
        </p:nvSpPr>
        <p:spPr>
          <a:xfrm>
            <a:off x="3375374" y="1338195"/>
            <a:ext cx="4716000" cy="4716000"/>
          </a:xfrm>
          <a:prstGeom prst="blockArc">
            <a:avLst>
              <a:gd name="adj1" fmla="val 10440793"/>
              <a:gd name="adj2" fmla="val 13936299"/>
              <a:gd name="adj3" fmla="val 20194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7" name="Straight Connector 146"/>
          <p:cNvCxnSpPr>
            <a:cxnSpLocks noChangeAspect="1"/>
          </p:cNvCxnSpPr>
          <p:nvPr/>
        </p:nvCxnSpPr>
        <p:spPr>
          <a:xfrm>
            <a:off x="7086578" y="4268112"/>
            <a:ext cx="828000" cy="3397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057264" y="2736914"/>
            <a:ext cx="90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  </a:t>
            </a:r>
            <a:r>
              <a:rPr lang="en-US" sz="1100" b="1" u="sng" dirty="0" smtClean="0">
                <a:solidFill>
                  <a:schemeClr val="bg1"/>
                </a:solidFill>
              </a:rPr>
              <a:t>Suppliers Universities and R&amp;D </a:t>
            </a:r>
            <a:r>
              <a:rPr lang="en-US" sz="1100" b="1" u="sng" dirty="0" err="1" smtClean="0">
                <a:solidFill>
                  <a:schemeClr val="bg1"/>
                </a:solidFill>
              </a:rPr>
              <a:t>centres</a:t>
            </a:r>
            <a:endParaRPr lang="en-US" sz="1100" b="1" u="sng" dirty="0" smtClean="0">
              <a:solidFill>
                <a:schemeClr val="bg1"/>
              </a:solidFill>
            </a:endParaRPr>
          </a:p>
        </p:txBody>
      </p:sp>
      <p:sp>
        <p:nvSpPr>
          <p:cNvPr id="149" name="Arc 148"/>
          <p:cNvSpPr>
            <a:spLocks noChangeAspect="1"/>
          </p:cNvSpPr>
          <p:nvPr/>
        </p:nvSpPr>
        <p:spPr>
          <a:xfrm>
            <a:off x="2769007" y="713780"/>
            <a:ext cx="5940037" cy="5940000"/>
          </a:xfrm>
          <a:prstGeom prst="arc">
            <a:avLst>
              <a:gd name="adj1" fmla="val 14109505"/>
              <a:gd name="adj2" fmla="val 1344004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Arc 149"/>
          <p:cNvSpPr>
            <a:spLocks noChangeAspect="1"/>
          </p:cNvSpPr>
          <p:nvPr/>
        </p:nvSpPr>
        <p:spPr>
          <a:xfrm>
            <a:off x="2766139" y="719538"/>
            <a:ext cx="5940037" cy="5940000"/>
          </a:xfrm>
          <a:prstGeom prst="arc">
            <a:avLst>
              <a:gd name="adj1" fmla="val 10385559"/>
              <a:gd name="adj2" fmla="val 14140454"/>
            </a:avLst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1" name="Arc 150"/>
          <p:cNvSpPr>
            <a:spLocks noChangeAspect="1"/>
          </p:cNvSpPr>
          <p:nvPr/>
        </p:nvSpPr>
        <p:spPr>
          <a:xfrm>
            <a:off x="2763271" y="708044"/>
            <a:ext cx="5940037" cy="5940000"/>
          </a:xfrm>
          <a:prstGeom prst="arc">
            <a:avLst>
              <a:gd name="adj1" fmla="val 1346511"/>
              <a:gd name="adj2" fmla="val 10380094"/>
            </a:avLst>
          </a:prstGeom>
          <a:ln w="28575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2" name="TextBox 18"/>
          <p:cNvSpPr txBox="1">
            <a:spLocks noChangeAspect="1"/>
          </p:cNvSpPr>
          <p:nvPr/>
        </p:nvSpPr>
        <p:spPr>
          <a:xfrm rot="1722340">
            <a:off x="2671645" y="651330"/>
            <a:ext cx="6084018" cy="6084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16208811"/>
              </a:avLst>
            </a:prstTxWarp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3"/>
                </a:solidFill>
              </a:rPr>
              <a:t>Socio-environmental factors</a:t>
            </a:r>
            <a:endParaRPr lang="en-US" sz="1200" i="1" dirty="0">
              <a:solidFill>
                <a:schemeClr val="accent3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892095" y="3099988"/>
            <a:ext cx="421590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2042160" y="76568"/>
            <a:ext cx="7380000" cy="738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5424968"/>
              </a:avLst>
            </a:prstTxWarp>
          </a:bodyPr>
          <a:lstStyle/>
          <a:p>
            <a:pPr algn="ctr"/>
            <a:r>
              <a:rPr lang="en-US" sz="2000" b="1" dirty="0" smtClean="0"/>
              <a:t>Stakeholders			Stakeholders				Stakeholders				Stakeholders</a:t>
            </a:r>
            <a:endParaRPr lang="en-US" sz="2000" b="1" dirty="0"/>
          </a:p>
        </p:txBody>
      </p:sp>
      <p:sp>
        <p:nvSpPr>
          <p:cNvPr id="157" name="TextBox 18"/>
          <p:cNvSpPr txBox="1">
            <a:spLocks noChangeAspect="1"/>
          </p:cNvSpPr>
          <p:nvPr/>
        </p:nvSpPr>
        <p:spPr>
          <a:xfrm rot="13364719">
            <a:off x="2688090" y="637246"/>
            <a:ext cx="6084018" cy="6084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16208811"/>
              </a:avLst>
            </a:prstTxWarp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Operational factors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>
            <a:spLocks noChangeAspect="1"/>
          </p:cNvSpPr>
          <p:nvPr/>
        </p:nvSpPr>
        <p:spPr>
          <a:xfrm rot="10800000">
            <a:off x="4557024" y="2508137"/>
            <a:ext cx="2376000" cy="237600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5446152"/>
              </a:avLst>
            </a:prstTxWarp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</a:rPr>
              <a:t>- Values &amp; Culture -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67544" y="1587698"/>
            <a:ext cx="0" cy="4867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-2131547" y="3847114"/>
            <a:ext cx="484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schemeClr val="accent1"/>
                </a:solidFill>
              </a:rPr>
              <a:t>Time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8128" y="1770185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chemeClr val="accent1"/>
                </a:solidFill>
              </a:rPr>
              <a:t>1960s</a:t>
            </a:r>
            <a:endParaRPr lang="es-ES" sz="1200" b="1" dirty="0">
              <a:solidFill>
                <a:schemeClr val="accent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rot="16200000">
            <a:off x="49160" y="5890936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chemeClr val="accent1"/>
                </a:solidFill>
              </a:rPr>
              <a:t>2030s</a:t>
            </a:r>
            <a:endParaRPr lang="es-ES" sz="1200" b="1" dirty="0">
              <a:solidFill>
                <a:schemeClr val="accent1"/>
              </a:solidFill>
            </a:endParaRPr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8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2278E46A-299F-F740-A8C3-D23529EB26BC}" type="slidenum">
              <a:rPr lang="nl-NL" sz="1200">
                <a:solidFill>
                  <a:schemeClr val="tx1">
                    <a:tint val="75000"/>
                  </a:schemeClr>
                </a:solidFill>
              </a:rPr>
              <a:pPr algn="r"/>
              <a:t>21</a:t>
            </a:fld>
            <a:endParaRPr lang="nl-NL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8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8310" y="215537"/>
            <a:ext cx="8038010" cy="3213463"/>
          </a:xfrm>
        </p:spPr>
        <p:txBody>
          <a:bodyPr anchor="ctr" anchorCtr="0">
            <a:normAutofit/>
          </a:bodyPr>
          <a:lstStyle/>
          <a:p>
            <a:pPr marL="0" indent="0" algn="just"/>
            <a:r>
              <a:rPr lang="en-US" b="0" dirty="0" smtClean="0">
                <a:solidFill>
                  <a:schemeClr val="tx1"/>
                </a:solidFill>
              </a:rPr>
              <a:t>How to deliver the full development potential of a sustainable mining industry?</a:t>
            </a:r>
          </a:p>
          <a:p>
            <a:pPr marL="0" indent="0" algn="just"/>
            <a:endParaRPr lang="en-US" b="0" dirty="0" smtClean="0">
              <a:solidFill>
                <a:schemeClr val="tx1"/>
              </a:solidFill>
            </a:endParaRPr>
          </a:p>
          <a:p>
            <a:pPr marL="0" indent="0" algn="just"/>
            <a:r>
              <a:rPr lang="en-US" b="0" dirty="0" smtClean="0">
                <a:solidFill>
                  <a:schemeClr val="tx1"/>
                </a:solidFill>
              </a:rPr>
              <a:t>What institutional arrangement is required?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0044"/>
            <a:ext cx="2963024" cy="29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8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2278E46A-299F-F740-A8C3-D23529EB26BC}" type="slidenum">
              <a:rPr lang="nl-NL" sz="1200">
                <a:solidFill>
                  <a:schemeClr val="tx1">
                    <a:tint val="75000"/>
                  </a:schemeClr>
                </a:solidFill>
              </a:rPr>
              <a:pPr algn="r"/>
              <a:t>22</a:t>
            </a:fld>
            <a:endParaRPr lang="nl-NL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17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293" y="914410"/>
            <a:ext cx="7977733" cy="498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333182" y="1981200"/>
            <a:ext cx="1382712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mining</a:t>
            </a:r>
          </a:p>
          <a:p>
            <a:pPr algn="ctr" eaLnBrk="0" hangingPunct="0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6349033" y="2276872"/>
            <a:ext cx="34575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200082" y="1981200"/>
            <a:ext cx="210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processing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6732240" y="1974850"/>
            <a:ext cx="900000" cy="54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200" dirty="0" smtClean="0">
                <a:solidFill>
                  <a:srgbClr val="000000"/>
                </a:solidFill>
              </a:rPr>
              <a:t>Intermediate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200" dirty="0" smtClean="0">
                <a:solidFill>
                  <a:srgbClr val="000000"/>
                </a:solidFill>
              </a:rPr>
              <a:t>Products </a:t>
            </a:r>
            <a:endParaRPr lang="en-US" altLang="es-ES" sz="1200" dirty="0">
              <a:solidFill>
                <a:srgbClr val="000000"/>
              </a:solidFill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7927140" y="1993900"/>
            <a:ext cx="1146078" cy="5397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ES" sz="1200" dirty="0" smtClean="0">
                <a:solidFill>
                  <a:srgbClr val="000000"/>
                </a:solidFill>
              </a:rPr>
              <a:t>Manufacturing</a:t>
            </a:r>
            <a:endParaRPr lang="en-US" altLang="es-ES" sz="1200" dirty="0">
              <a:solidFill>
                <a:srgbClr val="000000"/>
              </a:solidFill>
            </a:endParaRP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7664704" y="2276872"/>
            <a:ext cx="25977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209232" y="3440376"/>
            <a:ext cx="430688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s-ES" sz="2000" b="1" dirty="0">
                <a:solidFill>
                  <a:srgbClr val="000000"/>
                </a:solidFill>
              </a:rPr>
              <a:t>Knowledge intensive </a:t>
            </a:r>
            <a:r>
              <a:rPr lang="en-US" altLang="es-ES" sz="2000" b="1" dirty="0" smtClean="0">
                <a:solidFill>
                  <a:srgbClr val="000000"/>
                </a:solidFill>
              </a:rPr>
              <a:t>products/services</a:t>
            </a:r>
            <a:r>
              <a:rPr lang="en-US" altLang="es-ES" sz="2400" b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s-ES" sz="1400" b="1" dirty="0" smtClean="0">
                <a:solidFill>
                  <a:srgbClr val="000000"/>
                </a:solidFill>
              </a:rPr>
              <a:t>Equipment, technology and Services </a:t>
            </a:r>
            <a:endParaRPr lang="en-US" altLang="es-ES" sz="2000" b="1" dirty="0">
              <a:solidFill>
                <a:srgbClr val="000000"/>
              </a:solidFill>
            </a:endParaRPr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6975869" y="3789040"/>
            <a:ext cx="216058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2400" b="1" dirty="0">
                <a:solidFill>
                  <a:srgbClr val="000000"/>
                </a:solidFill>
                <a:cs typeface="Times New Roman" pitchFamily="18" charset="0"/>
              </a:rPr>
              <a:t>METS: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800" b="1" dirty="0">
                <a:solidFill>
                  <a:srgbClr val="000000"/>
                </a:solidFill>
                <a:cs typeface="Times New Roman" pitchFamily="18" charset="0"/>
              </a:rPr>
              <a:t>Mining Equipment, Technology &amp; Services …and more</a:t>
            </a:r>
            <a:endParaRPr lang="en-US" altLang="es-ES" sz="18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11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100" b="1" dirty="0" smtClean="0">
                <a:solidFill>
                  <a:srgbClr val="000000"/>
                </a:solidFill>
                <a:cs typeface="Times New Roman" pitchFamily="18" charset="0"/>
              </a:rPr>
              <a:t>Knowledge exports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11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100" b="1" dirty="0" smtClean="0">
                <a:solidFill>
                  <a:srgbClr val="000000"/>
                </a:solidFill>
                <a:cs typeface="Times New Roman" pitchFamily="18" charset="0"/>
              </a:rPr>
              <a:t>Entering in global value chain</a:t>
            </a:r>
            <a:endParaRPr lang="en-US" altLang="es-ES" sz="1100" b="1" dirty="0">
              <a:solidFill>
                <a:srgbClr val="000000"/>
              </a:solidFill>
            </a:endParaRPr>
          </a:p>
        </p:txBody>
      </p:sp>
      <p:sp>
        <p:nvSpPr>
          <p:cNvPr id="25628" name="Line 15"/>
          <p:cNvSpPr>
            <a:spLocks noChangeShapeType="1"/>
          </p:cNvSpPr>
          <p:nvPr/>
        </p:nvSpPr>
        <p:spPr bwMode="auto">
          <a:xfrm>
            <a:off x="1267969" y="4450974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29" name="Line 16"/>
          <p:cNvSpPr>
            <a:spLocks noChangeShapeType="1"/>
          </p:cNvSpPr>
          <p:nvPr/>
        </p:nvSpPr>
        <p:spPr bwMode="auto">
          <a:xfrm>
            <a:off x="5455384" y="4450974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30" name="Line 17"/>
          <p:cNvSpPr>
            <a:spLocks noChangeShapeType="1"/>
          </p:cNvSpPr>
          <p:nvPr/>
        </p:nvSpPr>
        <p:spPr bwMode="auto">
          <a:xfrm>
            <a:off x="3399712" y="4450974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561532" y="5406649"/>
            <a:ext cx="5543550" cy="9787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s-ES" b="1" dirty="0" smtClean="0">
                <a:solidFill>
                  <a:srgbClr val="000000"/>
                </a:solidFill>
              </a:rPr>
              <a:t>Hi-tech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s-ES" b="1" dirty="0" smtClean="0">
                <a:solidFill>
                  <a:srgbClr val="000000"/>
                </a:solidFill>
              </a:rPr>
              <a:t>Industries</a:t>
            </a:r>
            <a:endParaRPr lang="en-US" altLang="es-ES" b="1" dirty="0">
              <a:solidFill>
                <a:srgbClr val="000000"/>
              </a:solidFill>
            </a:endParaRPr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496444" y="1989138"/>
            <a:ext cx="1371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exploration</a:t>
            </a:r>
          </a:p>
          <a:p>
            <a:pPr algn="ctr" eaLnBrk="0" hangingPunct="0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5614" name="Line 21"/>
          <p:cNvSpPr>
            <a:spLocks noChangeShapeType="1"/>
          </p:cNvSpPr>
          <p:nvPr/>
        </p:nvSpPr>
        <p:spPr bwMode="auto">
          <a:xfrm>
            <a:off x="1858519" y="2295525"/>
            <a:ext cx="4365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5" name="Line 22"/>
          <p:cNvSpPr>
            <a:spLocks noChangeShapeType="1"/>
          </p:cNvSpPr>
          <p:nvPr/>
        </p:nvSpPr>
        <p:spPr bwMode="auto">
          <a:xfrm flipH="1" flipV="1">
            <a:off x="5873307" y="3305175"/>
            <a:ext cx="14287" cy="17605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6" name="Line 23"/>
          <p:cNvSpPr>
            <a:spLocks noChangeShapeType="1"/>
          </p:cNvSpPr>
          <p:nvPr/>
        </p:nvSpPr>
        <p:spPr bwMode="auto">
          <a:xfrm flipH="1" flipV="1">
            <a:off x="764732" y="3338513"/>
            <a:ext cx="0" cy="1746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9" name="Rectangle 26"/>
          <p:cNvSpPr>
            <a:spLocks noChangeArrowheads="1"/>
          </p:cNvSpPr>
          <p:nvPr/>
        </p:nvSpPr>
        <p:spPr bwMode="auto">
          <a:xfrm>
            <a:off x="7065352" y="1088591"/>
            <a:ext cx="1723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 b="1" dirty="0" smtClean="0">
                <a:solidFill>
                  <a:srgbClr val="000000"/>
                </a:solidFill>
                <a:cs typeface="Times New Roman" pitchFamily="18" charset="0"/>
              </a:rPr>
              <a:t>Downstream processing activities</a:t>
            </a:r>
            <a:endParaRPr lang="en-US" altLang="es-ES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21" name="Line 28"/>
          <p:cNvSpPr>
            <a:spLocks noChangeShapeType="1"/>
          </p:cNvSpPr>
          <p:nvPr/>
        </p:nvSpPr>
        <p:spPr bwMode="auto">
          <a:xfrm flipV="1">
            <a:off x="688532" y="2590800"/>
            <a:ext cx="0" cy="6286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22" name="Line 29"/>
          <p:cNvSpPr>
            <a:spLocks noChangeShapeType="1"/>
          </p:cNvSpPr>
          <p:nvPr/>
        </p:nvSpPr>
        <p:spPr bwMode="auto">
          <a:xfrm flipV="1">
            <a:off x="6132069" y="2590800"/>
            <a:ext cx="0" cy="6286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23" name="Line 30"/>
          <p:cNvSpPr>
            <a:spLocks noChangeShapeType="1"/>
          </p:cNvSpPr>
          <p:nvPr/>
        </p:nvSpPr>
        <p:spPr bwMode="auto">
          <a:xfrm flipV="1">
            <a:off x="2463357" y="2590800"/>
            <a:ext cx="0" cy="6286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24" name="Line 31"/>
          <p:cNvSpPr>
            <a:spLocks noChangeShapeType="1"/>
          </p:cNvSpPr>
          <p:nvPr/>
        </p:nvSpPr>
        <p:spPr bwMode="auto">
          <a:xfrm flipV="1">
            <a:off x="688532" y="3200400"/>
            <a:ext cx="54705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25" name="Line 32"/>
          <p:cNvSpPr>
            <a:spLocks noChangeShapeType="1"/>
          </p:cNvSpPr>
          <p:nvPr/>
        </p:nvSpPr>
        <p:spPr bwMode="auto">
          <a:xfrm flipV="1">
            <a:off x="4090544" y="2592388"/>
            <a:ext cx="0" cy="6286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27" name="Line 35"/>
          <p:cNvSpPr>
            <a:spLocks noChangeShapeType="1"/>
          </p:cNvSpPr>
          <p:nvPr/>
        </p:nvSpPr>
        <p:spPr bwMode="auto">
          <a:xfrm>
            <a:off x="3739707" y="2276475"/>
            <a:ext cx="4365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125858" y="1273776"/>
            <a:ext cx="1382712" cy="45949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Closure</a:t>
            </a:r>
          </a:p>
          <a:p>
            <a:pPr algn="ctr" eaLnBrk="0" hangingPunct="0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563562" y="1192806"/>
            <a:ext cx="3636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2000" b="1" dirty="0" smtClean="0">
                <a:solidFill>
                  <a:srgbClr val="000000"/>
                </a:solidFill>
                <a:cs typeface="Times New Roman" pitchFamily="18" charset="0"/>
              </a:rPr>
              <a:t>Operations and investments </a:t>
            </a:r>
            <a:endParaRPr lang="en-US" altLang="es-ES" sz="2000" b="1" dirty="0">
              <a:solidFill>
                <a:srgbClr val="00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70309" y="3421783"/>
            <a:ext cx="499686" cy="3006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52000" y="0"/>
            <a:ext cx="8640000" cy="864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 smtClean="0"/>
              <a:t>Development </a:t>
            </a:r>
            <a:r>
              <a:rPr lang="en-US" sz="2400" dirty="0"/>
              <a:t>of mining equipment, technology and services (METS)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accent1"/>
                </a:solidFill>
              </a:rPr>
              <a:t>High-value local content and economic diversification</a:t>
            </a:r>
            <a:endParaRPr lang="es-CL" dirty="0"/>
          </a:p>
        </p:txBody>
      </p:sp>
      <p:sp>
        <p:nvSpPr>
          <p:cNvPr id="40" name="Rounded Rectangle 39"/>
          <p:cNvSpPr/>
          <p:nvPr/>
        </p:nvSpPr>
        <p:spPr>
          <a:xfrm>
            <a:off x="179388" y="1059028"/>
            <a:ext cx="6485705" cy="201637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 algn="r"/>
            <a:fld id="{8D86E900-14D1-4A31-93CA-A00466A1D12C}" type="slidenum">
              <a:rPr lang="en-AU" smtClean="0"/>
              <a:pPr algn="r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7981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0"/>
            <a:ext cx="8640000" cy="864000"/>
          </a:xfrm>
        </p:spPr>
        <p:txBody>
          <a:bodyPr wrap="square">
            <a:sp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n-GB" sz="2800" dirty="0">
                <a:solidFill>
                  <a:schemeClr val="tx2"/>
                </a:solidFill>
              </a:rPr>
              <a:t>How to deliver the full development potential of NR?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929150"/>
            <a:ext cx="8715020" cy="5206181"/>
          </a:xfrm>
        </p:spPr>
        <p:txBody>
          <a:bodyPr>
            <a:noAutofit/>
          </a:bodyPr>
          <a:lstStyle/>
          <a:p>
            <a:pPr marL="342900" lvl="1" indent="-342900" algn="just">
              <a:buFont typeface="Arial" pitchFamily="-110" charset="0"/>
              <a:buChar char="•"/>
            </a:pPr>
            <a:r>
              <a:rPr lang="en-US" sz="2000" dirty="0" smtClean="0"/>
              <a:t>Involve knowledge</a:t>
            </a:r>
            <a:r>
              <a:rPr lang="en-US" sz="2000" dirty="0"/>
              <a:t>, technology and institutions to coordinate </a:t>
            </a:r>
            <a:r>
              <a:rPr lang="en-US" sz="2000" dirty="0" smtClean="0"/>
              <a:t>relevant </a:t>
            </a:r>
            <a:r>
              <a:rPr lang="en-US" sz="2000" dirty="0"/>
              <a:t>actors </a:t>
            </a:r>
            <a:r>
              <a:rPr lang="en-US" sz="2000" dirty="0" smtClean="0"/>
              <a:t>to </a:t>
            </a:r>
            <a:r>
              <a:rPr lang="en-US" sz="2000" dirty="0"/>
              <a:t>diversify NR-based </a:t>
            </a:r>
            <a:r>
              <a:rPr lang="en-US" sz="2000" dirty="0" smtClean="0"/>
              <a:t>activities</a:t>
            </a:r>
            <a:endParaRPr lang="en-US" sz="2000" dirty="0"/>
          </a:p>
          <a:p>
            <a:pPr algn="just"/>
            <a:r>
              <a:rPr lang="en-US" sz="2000" dirty="0" smtClean="0"/>
              <a:t>Capabilities and learning efforts in systemic context: still necessary for mining sector  in LA</a:t>
            </a:r>
          </a:p>
          <a:p>
            <a:pPr algn="just"/>
            <a:r>
              <a:rPr lang="en-US" sz="2000" dirty="0" smtClean="0"/>
              <a:t>Catching up in capability (evolutionary process): From production, to improve and innovate (</a:t>
            </a:r>
            <a:r>
              <a:rPr lang="en-US" sz="2000" dirty="0" err="1" smtClean="0"/>
              <a:t>Viotti</a:t>
            </a:r>
            <a:r>
              <a:rPr lang="en-US" sz="2000" dirty="0" smtClean="0"/>
              <a:t>, 2002)</a:t>
            </a:r>
          </a:p>
          <a:p>
            <a:pPr indent="-342900" algn="just"/>
            <a:r>
              <a:rPr lang="en-US" sz="2000" dirty="0" smtClean="0"/>
              <a:t>Local specificity of knowledge (Perez, 1990, Marin et al, 2015, Katz, </a:t>
            </a:r>
            <a:r>
              <a:rPr lang="en-US" sz="2000" dirty="0" err="1" smtClean="0"/>
              <a:t>Iizuka</a:t>
            </a:r>
            <a:r>
              <a:rPr lang="en-US" sz="2000" dirty="0" smtClean="0"/>
              <a:t>, </a:t>
            </a:r>
            <a:r>
              <a:rPr lang="en-US" sz="2000" dirty="0" err="1" smtClean="0"/>
              <a:t>Soete</a:t>
            </a:r>
            <a:r>
              <a:rPr lang="en-US" sz="2000" dirty="0" smtClean="0"/>
              <a:t>, 2013) </a:t>
            </a:r>
          </a:p>
          <a:p>
            <a:pPr indent="-342900" algn="just"/>
            <a:r>
              <a:rPr lang="en-US" sz="2000" dirty="0" smtClean="0"/>
              <a:t>Local competitive market conditions (Porter, 1990) create a ground for new development of technology (KIBS).</a:t>
            </a:r>
          </a:p>
          <a:p>
            <a:pPr algn="just"/>
            <a:r>
              <a:rPr lang="en-US" sz="2000" dirty="0" smtClean="0"/>
              <a:t>Policy:</a:t>
            </a:r>
          </a:p>
          <a:p>
            <a:pPr marL="811213" indent="-457200" algn="just">
              <a:buFont typeface="Arial" panose="020B0604020202020204" pitchFamily="34" charset="0"/>
              <a:buAutoNum type="arabicParenR"/>
            </a:pPr>
            <a:r>
              <a:rPr lang="en-US" sz="1800" dirty="0" smtClean="0"/>
              <a:t>Stimulating the investment in learning and innovation activities</a:t>
            </a:r>
          </a:p>
          <a:p>
            <a:pPr marL="811213" indent="-457200" algn="just">
              <a:buAutoNum type="arabicParenR"/>
            </a:pPr>
            <a:r>
              <a:rPr lang="en-US" sz="1800" dirty="0"/>
              <a:t>I</a:t>
            </a:r>
            <a:r>
              <a:rPr lang="en-US" sz="1800" dirty="0" smtClean="0"/>
              <a:t>ntervention involving market demand forces (demand side approach): market </a:t>
            </a:r>
            <a:r>
              <a:rPr lang="en-US" sz="1800" dirty="0"/>
              <a:t>needs to potential producers (lower transaction </a:t>
            </a:r>
            <a:r>
              <a:rPr lang="en-US" sz="1800" dirty="0" smtClean="0"/>
              <a:t>costs)</a:t>
            </a:r>
          </a:p>
          <a:p>
            <a:pPr marL="811213" indent="-457200" algn="just">
              <a:buAutoNum type="arabicParenR"/>
            </a:pPr>
            <a:r>
              <a:rPr lang="en-US" sz="1800" dirty="0" smtClean="0"/>
              <a:t>Reducing </a:t>
            </a:r>
            <a:r>
              <a:rPr lang="en-US" sz="1800" dirty="0"/>
              <a:t>risks to </a:t>
            </a:r>
            <a:r>
              <a:rPr lang="en-US" sz="1800" dirty="0" smtClean="0"/>
              <a:t>induce </a:t>
            </a:r>
            <a:r>
              <a:rPr lang="en-US" sz="1800" dirty="0"/>
              <a:t>investment  and coordination </a:t>
            </a:r>
            <a:r>
              <a:rPr lang="en-US" sz="1800" dirty="0" smtClean="0"/>
              <a:t>failure</a:t>
            </a:r>
          </a:p>
          <a:p>
            <a:pPr indent="-342900" algn="just"/>
            <a:r>
              <a:rPr lang="en-US" sz="2000" dirty="0" smtClean="0"/>
              <a:t>Possible to create positive externalities with right policy interventions</a:t>
            </a:r>
            <a:endParaRPr lang="en-US" sz="20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z="1400" smtClean="0"/>
              <a:pPr>
                <a:defRPr/>
              </a:pPr>
              <a:t>4</a:t>
            </a:fld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8574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40320" y="3078924"/>
            <a:ext cx="2309552" cy="1446550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es-ES" b="1" dirty="0"/>
              <a:t>The </a:t>
            </a:r>
            <a:r>
              <a:rPr lang="en-US" altLang="es-ES" b="1" dirty="0" smtClean="0"/>
              <a:t>ore deposits </a:t>
            </a:r>
            <a:r>
              <a:rPr lang="en-US" altLang="es-ES" sz="1400" b="1" i="1" dirty="0" smtClean="0"/>
              <a:t>and the associated </a:t>
            </a:r>
            <a:r>
              <a:rPr lang="en-US" altLang="es-ES" sz="1400" b="1" i="1" dirty="0"/>
              <a:t>operations face increasing production, trade, environmental and </a:t>
            </a:r>
            <a:r>
              <a:rPr lang="en-US" altLang="es-ES" sz="1400" b="1" i="1" dirty="0" smtClean="0"/>
              <a:t>social challenges of increasing complexity</a:t>
            </a:r>
            <a:endParaRPr lang="es-CL" altLang="es-E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92386" y="3490071"/>
            <a:ext cx="3082872" cy="1384995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s-ES" sz="1400" b="1" i="1" dirty="0" smtClean="0"/>
              <a:t>Productive and managerial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s-ES" sz="1400" b="1" i="1" dirty="0" smtClean="0"/>
              <a:t>Human </a:t>
            </a:r>
            <a:r>
              <a:rPr lang="en-US" altLang="es-ES" sz="1400" b="1" i="1" dirty="0"/>
              <a:t>capital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s-ES" sz="1400" b="1" i="1" dirty="0" smtClean="0"/>
              <a:t>Technological </a:t>
            </a:r>
            <a:r>
              <a:rPr lang="en-US" altLang="es-ES" sz="1400" b="1" i="1" dirty="0"/>
              <a:t>capabilities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s-ES" sz="1400" b="1" i="1" dirty="0"/>
              <a:t>Infrastructure and </a:t>
            </a:r>
            <a:r>
              <a:rPr lang="en-US" altLang="es-ES" sz="1400" b="1" i="1" dirty="0" smtClean="0"/>
              <a:t>services</a:t>
            </a:r>
            <a:endParaRPr lang="en-US" altLang="es-ES" sz="1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s-ES" sz="1400" b="1" i="1" dirty="0" smtClean="0"/>
              <a:t>Institutional capabilities</a:t>
            </a:r>
            <a:endParaRPr lang="en-US" altLang="es-ES" sz="1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s-ES" sz="1400" b="1" i="1" dirty="0" smtClean="0"/>
              <a:t>Others</a:t>
            </a:r>
            <a:endParaRPr lang="es-CL" altLang="es-ES" sz="1400" b="1" i="1" dirty="0" smtClean="0"/>
          </a:p>
        </p:txBody>
      </p:sp>
      <p:sp>
        <p:nvSpPr>
          <p:cNvPr id="13" name="AutoShape 5"/>
          <p:cNvSpPr>
            <a:spLocks noChangeAspect="1" noChangeArrowheads="1"/>
          </p:cNvSpPr>
          <p:nvPr/>
        </p:nvSpPr>
        <p:spPr bwMode="auto">
          <a:xfrm>
            <a:off x="1797375" y="1304680"/>
            <a:ext cx="4776930" cy="3780000"/>
          </a:xfrm>
          <a:custGeom>
            <a:avLst/>
            <a:gdLst>
              <a:gd name="G0" fmla="+- -2528903 0 0"/>
              <a:gd name="G1" fmla="+- -10534218 0 0"/>
              <a:gd name="G2" fmla="+- -2528903 0 -10534218"/>
              <a:gd name="G3" fmla="+- 10800 0 0"/>
              <a:gd name="G4" fmla="+- 0 0 -252890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24 0 0"/>
              <a:gd name="G9" fmla="+- 0 0 -10534218"/>
              <a:gd name="G10" fmla="+- 7724 0 2700"/>
              <a:gd name="G11" fmla="cos G10 -2528903"/>
              <a:gd name="G12" fmla="sin G10 -2528903"/>
              <a:gd name="G13" fmla="cos 13500 -2528903"/>
              <a:gd name="G14" fmla="sin 13500 -2528903"/>
              <a:gd name="G15" fmla="+- G11 10800 0"/>
              <a:gd name="G16" fmla="+- G12 10800 0"/>
              <a:gd name="G17" fmla="+- G13 10800 0"/>
              <a:gd name="G18" fmla="+- G14 10800 0"/>
              <a:gd name="G19" fmla="*/ 7724 1 2"/>
              <a:gd name="G20" fmla="+- G19 5400 0"/>
              <a:gd name="G21" fmla="cos G20 -2528903"/>
              <a:gd name="G22" fmla="sin G20 -2528903"/>
              <a:gd name="G23" fmla="+- G21 10800 0"/>
              <a:gd name="G24" fmla="+- G12 G23 G22"/>
              <a:gd name="G25" fmla="+- G22 G23 G11"/>
              <a:gd name="G26" fmla="cos 10800 -2528903"/>
              <a:gd name="G27" fmla="sin 10800 -2528903"/>
              <a:gd name="G28" fmla="cos 7724 -2528903"/>
              <a:gd name="G29" fmla="sin 7724 -252890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34218"/>
              <a:gd name="G36" fmla="sin G34 -10534218"/>
              <a:gd name="G37" fmla="+/ -10534218 -252890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24 G39"/>
              <a:gd name="G43" fmla="sin 772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987 w 21600"/>
              <a:gd name="T5" fmla="*/ 153 h 21600"/>
              <a:gd name="T6" fmla="*/ 2056 w 21600"/>
              <a:gd name="T7" fmla="*/ 7744 h 21600"/>
              <a:gd name="T8" fmla="*/ 9503 w 21600"/>
              <a:gd name="T9" fmla="*/ 3185 h 21600"/>
              <a:gd name="T10" fmla="*/ 21352 w 21600"/>
              <a:gd name="T11" fmla="*/ 2379 h 21600"/>
              <a:gd name="T12" fmla="*/ 20682 w 21600"/>
              <a:gd name="T13" fmla="*/ 8335 h 21600"/>
              <a:gd name="T14" fmla="*/ 14727 w 21600"/>
              <a:gd name="T15" fmla="*/ 766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37" y="5982"/>
                </a:moveTo>
                <a:cubicBezTo>
                  <a:pt x="15371" y="4145"/>
                  <a:pt x="13149" y="3076"/>
                  <a:pt x="10800" y="3076"/>
                </a:cubicBezTo>
                <a:cubicBezTo>
                  <a:pt x="7516" y="3075"/>
                  <a:pt x="4591" y="5152"/>
                  <a:pt x="3508" y="8252"/>
                </a:cubicBezTo>
                <a:lnTo>
                  <a:pt x="604" y="7237"/>
                </a:lnTo>
                <a:cubicBezTo>
                  <a:pt x="2119" y="2903"/>
                  <a:pt x="6208" y="-1"/>
                  <a:pt x="10800" y="0"/>
                </a:cubicBezTo>
                <a:cubicBezTo>
                  <a:pt x="14085" y="0"/>
                  <a:pt x="17192" y="1495"/>
                  <a:pt x="19241" y="4063"/>
                </a:cubicBezTo>
                <a:lnTo>
                  <a:pt x="21352" y="2379"/>
                </a:lnTo>
                <a:lnTo>
                  <a:pt x="20682" y="8335"/>
                </a:lnTo>
                <a:lnTo>
                  <a:pt x="14727" y="7666"/>
                </a:lnTo>
                <a:lnTo>
                  <a:pt x="16837" y="5982"/>
                </a:lnTo>
                <a:close/>
              </a:path>
            </a:pathLst>
          </a:custGeom>
          <a:solidFill>
            <a:schemeClr val="accent1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1600" dirty="0"/>
          </a:p>
        </p:txBody>
      </p:sp>
      <p:sp>
        <p:nvSpPr>
          <p:cNvPr id="15" name="AutoShape 6"/>
          <p:cNvSpPr>
            <a:spLocks noChangeAspect="1" noChangeArrowheads="1"/>
          </p:cNvSpPr>
          <p:nvPr/>
        </p:nvSpPr>
        <p:spPr bwMode="auto">
          <a:xfrm>
            <a:off x="1813141" y="2487329"/>
            <a:ext cx="4776930" cy="3780000"/>
          </a:xfrm>
          <a:custGeom>
            <a:avLst/>
            <a:gdLst>
              <a:gd name="G0" fmla="+- 9226836 0 0"/>
              <a:gd name="G1" fmla="+- 1267621 0 0"/>
              <a:gd name="G2" fmla="+- 9226836 0 1267621"/>
              <a:gd name="G3" fmla="+- 10800 0 0"/>
              <a:gd name="G4" fmla="+- 0 0 92268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32 0 0"/>
              <a:gd name="G9" fmla="+- 0 0 1267621"/>
              <a:gd name="G10" fmla="+- 7632 0 2700"/>
              <a:gd name="G11" fmla="cos G10 9226836"/>
              <a:gd name="G12" fmla="sin G10 9226836"/>
              <a:gd name="G13" fmla="cos 13500 9226836"/>
              <a:gd name="G14" fmla="sin 13500 9226836"/>
              <a:gd name="G15" fmla="+- G11 10800 0"/>
              <a:gd name="G16" fmla="+- G12 10800 0"/>
              <a:gd name="G17" fmla="+- G13 10800 0"/>
              <a:gd name="G18" fmla="+- G14 10800 0"/>
              <a:gd name="G19" fmla="*/ 7632 1 2"/>
              <a:gd name="G20" fmla="+- G19 5400 0"/>
              <a:gd name="G21" fmla="cos G20 9226836"/>
              <a:gd name="G22" fmla="sin G20 9226836"/>
              <a:gd name="G23" fmla="+- G21 10800 0"/>
              <a:gd name="G24" fmla="+- G12 G23 G22"/>
              <a:gd name="G25" fmla="+- G22 G23 G11"/>
              <a:gd name="G26" fmla="cos 10800 9226836"/>
              <a:gd name="G27" fmla="sin 10800 9226836"/>
              <a:gd name="G28" fmla="cos 7632 9226836"/>
              <a:gd name="G29" fmla="sin 7632 92268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267621"/>
              <a:gd name="G36" fmla="sin G34 1267621"/>
              <a:gd name="G37" fmla="+/ 1267621 92268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32 G39"/>
              <a:gd name="G43" fmla="sin 763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663 w 21600"/>
              <a:gd name="T5" fmla="*/ 21438 h 21600"/>
              <a:gd name="T6" fmla="*/ 19495 w 21600"/>
              <a:gd name="T7" fmla="*/ 13852 h 21600"/>
              <a:gd name="T8" fmla="*/ 12116 w 21600"/>
              <a:gd name="T9" fmla="*/ 18317 h 21600"/>
              <a:gd name="T10" fmla="*/ 339 w 21600"/>
              <a:gd name="T11" fmla="*/ 19334 h 21600"/>
              <a:gd name="T12" fmla="*/ 951 w 21600"/>
              <a:gd name="T13" fmla="*/ 13306 h 21600"/>
              <a:gd name="T14" fmla="*/ 6978 w 21600"/>
              <a:gd name="T15" fmla="*/ 139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886" y="15624"/>
                </a:moveTo>
                <a:cubicBezTo>
                  <a:pt x="6335" y="17401"/>
                  <a:pt x="8507" y="18432"/>
                  <a:pt x="10800" y="18432"/>
                </a:cubicBezTo>
                <a:cubicBezTo>
                  <a:pt x="14040" y="18431"/>
                  <a:pt x="16927" y="16385"/>
                  <a:pt x="18001" y="13327"/>
                </a:cubicBezTo>
                <a:lnTo>
                  <a:pt x="20990" y="14377"/>
                </a:lnTo>
                <a:cubicBezTo>
                  <a:pt x="19471" y="18704"/>
                  <a:pt x="15385" y="21599"/>
                  <a:pt x="10800" y="21600"/>
                </a:cubicBezTo>
                <a:cubicBezTo>
                  <a:pt x="7555" y="21600"/>
                  <a:pt x="4482" y="20141"/>
                  <a:pt x="2431" y="17627"/>
                </a:cubicBezTo>
                <a:lnTo>
                  <a:pt x="339" y="19334"/>
                </a:lnTo>
                <a:lnTo>
                  <a:pt x="951" y="13306"/>
                </a:lnTo>
                <a:lnTo>
                  <a:pt x="6978" y="13917"/>
                </a:lnTo>
                <a:lnTo>
                  <a:pt x="4886" y="15624"/>
                </a:lnTo>
                <a:close/>
              </a:path>
            </a:pathLst>
          </a:custGeom>
          <a:solidFill>
            <a:schemeClr val="accent1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03840" y="1670440"/>
            <a:ext cx="3600000" cy="3276000"/>
          </a:xfrm>
          <a:prstGeom prst="rect">
            <a:avLst/>
          </a:prstGeom>
          <a:noFill/>
        </p:spPr>
        <p:txBody>
          <a:bodyPr spcFirstLastPara="1" lIns="0" tIns="0" rIns="0" bIns="0" numCol="1">
            <a:prstTxWarp prst="textArchUp">
              <a:avLst>
                <a:gd name="adj" fmla="val 5662279"/>
              </a:avLst>
            </a:prstTxWarp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Applying capabilities in real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production </a:t>
            </a:r>
            <a:r>
              <a:rPr lang="en-US" dirty="0" smtClean="0"/>
              <a:t>processes - Absorption</a:t>
            </a:r>
            <a:endParaRPr lang="es-CL" dirty="0"/>
          </a:p>
        </p:txBody>
      </p:sp>
      <p:sp>
        <p:nvSpPr>
          <p:cNvPr id="20" name="TextBox 19"/>
          <p:cNvSpPr txBox="1"/>
          <p:nvPr/>
        </p:nvSpPr>
        <p:spPr>
          <a:xfrm rot="10800000">
            <a:off x="2422767" y="2670308"/>
            <a:ext cx="3600000" cy="3240000"/>
          </a:xfrm>
          <a:prstGeom prst="rect">
            <a:avLst/>
          </a:prstGeom>
          <a:noFill/>
        </p:spPr>
        <p:txBody>
          <a:bodyPr spcFirstLastPara="1" lIns="0" tIns="0" rIns="0" bIns="0" numCol="1">
            <a:prstTxWarp prst="textArchUp">
              <a:avLst>
                <a:gd name="adj" fmla="val 5698900"/>
              </a:avLst>
            </a:prstTxWarp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Developing new capabilities driven by productive,</a:t>
            </a:r>
          </a:p>
          <a:p>
            <a:r>
              <a:rPr lang="en-US" dirty="0" smtClean="0"/>
              <a:t>environmental and social  challenges - learning</a:t>
            </a:r>
            <a:endParaRPr lang="es-CL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2000" y="0"/>
            <a:ext cx="8640000" cy="864000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defPPr>
              <a:defRPr lang="nl-NL"/>
            </a:defPPr>
            <a:lvl1pPr eaLnBrk="1" latinLnBrk="0" hangingPunct="1">
              <a:buNone/>
              <a:defRPr kumimoji="0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Transforming natural capital into social capital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accent1"/>
                </a:solidFill>
              </a:rPr>
              <a:t>Creating new capabilities by tackling new challenges: </a:t>
            </a:r>
            <a:r>
              <a:rPr lang="en-US" sz="1800" dirty="0" smtClean="0">
                <a:solidFill>
                  <a:schemeClr val="accent1"/>
                </a:solidFill>
              </a:rPr>
              <a:t>An demand </a:t>
            </a:r>
            <a:r>
              <a:rPr lang="en-US" sz="1800" dirty="0">
                <a:solidFill>
                  <a:schemeClr val="accent1"/>
                </a:solidFill>
              </a:rPr>
              <a:t>driven agenda</a:t>
            </a:r>
            <a:endParaRPr lang="es-CL" sz="18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35" y="2683985"/>
            <a:ext cx="293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Capabilities in the </a:t>
            </a:r>
            <a:r>
              <a:rPr lang="en-US" b="1" dirty="0" smtClean="0"/>
              <a:t>mining sector (Ecosystem)</a:t>
            </a:r>
            <a:endParaRPr lang="es-ES" b="1" dirty="0"/>
          </a:p>
        </p:txBody>
      </p:sp>
      <p:sp>
        <p:nvSpPr>
          <p:cNvPr id="2" name="Oval 1"/>
          <p:cNvSpPr/>
          <p:nvPr/>
        </p:nvSpPr>
        <p:spPr>
          <a:xfrm>
            <a:off x="731520" y="1356360"/>
            <a:ext cx="840339" cy="960217"/>
          </a:xfrm>
          <a:prstGeom prst="ellipse">
            <a:avLst/>
          </a:prstGeom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000" y="1434538"/>
            <a:ext cx="21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>SOCIAL CAPITAL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3394" y="1375850"/>
            <a:ext cx="233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>GEOLOGICAL CAPITAL</a:t>
            </a:r>
          </a:p>
          <a:p>
            <a:pPr algn="ctr"/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>(Natural Capital)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 algn="r"/>
            <a:fld id="{8D86E900-14D1-4A31-93CA-A00466A1D12C}" type="slidenum">
              <a:rPr lang="en-AU" smtClean="0"/>
              <a:pPr algn="r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7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0"/>
            <a:ext cx="8640000" cy="864000"/>
          </a:xfrm>
        </p:spPr>
        <p:txBody>
          <a:bodyPr>
            <a:no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n-US" sz="2800" dirty="0">
                <a:solidFill>
                  <a:schemeClr val="tx2"/>
                </a:solidFill>
              </a:rPr>
              <a:t>Broad benefit  from Public –Private Partnership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1107665"/>
            <a:ext cx="8878527" cy="474119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Cost sharing arrangements</a:t>
            </a:r>
            <a:r>
              <a:rPr lang="en-US" sz="2400" dirty="0" smtClean="0"/>
              <a:t> with industry lead </a:t>
            </a:r>
            <a:r>
              <a:rPr lang="en-US" sz="2400" dirty="0" err="1" smtClean="0"/>
              <a:t>R&amp;D+i</a:t>
            </a:r>
            <a:r>
              <a:rPr lang="en-US" sz="2400" dirty="0" smtClean="0"/>
              <a:t> with targeted support form public sector  </a:t>
            </a:r>
          </a:p>
          <a:p>
            <a:r>
              <a:rPr lang="en-US" sz="2400" b="1" dirty="0" smtClean="0"/>
              <a:t>Building trust and personal networks </a:t>
            </a:r>
            <a:r>
              <a:rPr lang="en-US" sz="2400" dirty="0" smtClean="0"/>
              <a:t>which facilitate further formal and informal cooperation.</a:t>
            </a:r>
            <a:endParaRPr lang="en-US" sz="2400" b="1" dirty="0" smtClean="0"/>
          </a:p>
          <a:p>
            <a:r>
              <a:rPr lang="en-US" sz="2400" b="1" dirty="0"/>
              <a:t>E</a:t>
            </a:r>
            <a:r>
              <a:rPr lang="en-US" sz="2400" b="1" dirty="0" smtClean="0"/>
              <a:t>ffective way to mobilize private financial resources </a:t>
            </a:r>
            <a:r>
              <a:rPr lang="en-US" sz="2400" dirty="0" smtClean="0"/>
              <a:t>and competencies in pursuing government missions</a:t>
            </a:r>
            <a:endParaRPr lang="en-US" sz="2400" b="1" dirty="0" smtClean="0"/>
          </a:p>
          <a:p>
            <a:r>
              <a:rPr lang="en-US" sz="2400" b="1" dirty="0" smtClean="0"/>
              <a:t>Provide easier access to research output and facilitate </a:t>
            </a:r>
            <a:r>
              <a:rPr lang="en-US" sz="2400" dirty="0" smtClean="0"/>
              <a:t>the creation of new technology based firms,  spin offs and researcher mobility  between public and private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Linking small and medium  enterprises with scientific research</a:t>
            </a:r>
          </a:p>
          <a:p>
            <a:r>
              <a:rPr lang="en-US" sz="2400" b="1" dirty="0" smtClean="0"/>
              <a:t>Increased synergies via better inter-ministerial coordination and also with subnational regional levels.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32761" y="6114667"/>
            <a:ext cx="2300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based </a:t>
            </a:r>
            <a:r>
              <a:rPr lang="en-US" sz="1200" dirty="0"/>
              <a:t>on OECD, </a:t>
            </a:r>
            <a:r>
              <a:rPr lang="en-US" sz="1200" dirty="0" smtClean="0"/>
              <a:t>2014</a:t>
            </a:r>
            <a:endParaRPr lang="en-GB" sz="1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 algn="r"/>
            <a:fld id="{8D86E900-14D1-4A31-93CA-A00466A1D12C}" type="slidenum">
              <a:rPr lang="en-AU" smtClean="0"/>
              <a:pPr algn="r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9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0"/>
            <a:ext cx="8640000" cy="864000"/>
          </a:xfrm>
        </p:spPr>
        <p:txBody>
          <a:bodyPr vert="horz" wrap="none" lIns="91440" tIns="45720" rIns="91440" bIns="45720" rtlCol="0" anchor="ctr">
            <a:no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n-US" sz="2800" dirty="0">
                <a:solidFill>
                  <a:schemeClr val="tx2"/>
                </a:solidFill>
              </a:rPr>
              <a:t>Complementary role  of Private and Public </a:t>
            </a:r>
            <a:r>
              <a:rPr lang="en-US" sz="2800" dirty="0" smtClean="0">
                <a:solidFill>
                  <a:schemeClr val="tx2"/>
                </a:solidFill>
              </a:rPr>
              <a:t>sectors</a:t>
            </a:r>
            <a:endParaRPr lang="en-GB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649670"/>
              </p:ext>
            </p:extLst>
          </p:nvPr>
        </p:nvGraphicFramePr>
        <p:xfrm>
          <a:off x="318635" y="1014883"/>
          <a:ext cx="8568814" cy="5354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027"/>
                <a:gridCol w="2846438"/>
                <a:gridCol w="3672349"/>
              </a:tblGrid>
              <a:tr h="6225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Private </a:t>
                      </a:r>
                      <a:r>
                        <a:rPr lang="en-US" sz="2800" dirty="0" smtClean="0">
                          <a:effectLst/>
                        </a:rPr>
                        <a:t>sector </a:t>
                      </a:r>
                      <a:endParaRPr lang="en-GB" sz="2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Public sector</a:t>
                      </a:r>
                      <a:endParaRPr lang="en-GB" sz="2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9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Advantages  for involving in policy making</a:t>
                      </a:r>
                      <a:endParaRPr lang="en-GB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Provide</a:t>
                      </a:r>
                      <a:r>
                        <a:rPr lang="en-US" sz="1800" baseline="0" dirty="0" smtClean="0">
                          <a:effectLst/>
                        </a:rPr>
                        <a:t>: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</a:rPr>
                        <a:t>I</a:t>
                      </a:r>
                      <a:r>
                        <a:rPr lang="en-US" sz="1800" dirty="0" smtClean="0">
                          <a:effectLst/>
                        </a:rPr>
                        <a:t>nformation </a:t>
                      </a:r>
                      <a:r>
                        <a:rPr lang="en-US" sz="1800" dirty="0">
                          <a:effectLst/>
                        </a:rPr>
                        <a:t>on market, Business opportunities, </a:t>
                      </a:r>
                      <a:r>
                        <a:rPr lang="en-US" sz="1800" dirty="0" smtClean="0">
                          <a:effectLst/>
                        </a:rPr>
                        <a:t>Technological </a:t>
                      </a:r>
                      <a:r>
                        <a:rPr lang="en-US" sz="1800" dirty="0">
                          <a:effectLst/>
                        </a:rPr>
                        <a:t>frontiers </a:t>
                      </a:r>
                      <a:r>
                        <a:rPr lang="en-US" sz="1800" dirty="0" smtClean="0">
                          <a:effectLst/>
                        </a:rPr>
                        <a:t>; 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Financial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resources ;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International alliances</a:t>
                      </a:r>
                      <a:endParaRPr lang="en-GB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Provide: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Holistic</a:t>
                      </a:r>
                      <a:r>
                        <a:rPr lang="en-US" sz="1800" baseline="0" dirty="0" smtClean="0">
                          <a:effectLst/>
                        </a:rPr>
                        <a:t> and long term vision on development; 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Ability </a:t>
                      </a:r>
                      <a:r>
                        <a:rPr lang="en-US" sz="1800" dirty="0">
                          <a:effectLst/>
                        </a:rPr>
                        <a:t>to take </a:t>
                      </a:r>
                      <a:r>
                        <a:rPr lang="en-US" sz="1800" dirty="0" smtClean="0">
                          <a:effectLst/>
                        </a:rPr>
                        <a:t>long term risk;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</a:rPr>
                        <a:t>Some resources for  </a:t>
                      </a:r>
                      <a:r>
                        <a:rPr lang="en-US" sz="1800" dirty="0" smtClean="0">
                          <a:effectLst/>
                        </a:rPr>
                        <a:t>collective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social</a:t>
                      </a:r>
                      <a:r>
                        <a:rPr lang="en-US" sz="1800" dirty="0">
                          <a:effectLst/>
                        </a:rPr>
                        <a:t>) </a:t>
                      </a:r>
                      <a:r>
                        <a:rPr lang="en-US" sz="1800" dirty="0" smtClean="0">
                          <a:effectLst/>
                        </a:rPr>
                        <a:t>public good;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Coordination</a:t>
                      </a:r>
                      <a:r>
                        <a:rPr lang="en-US" sz="1800" baseline="0" dirty="0" smtClean="0">
                          <a:effectLst/>
                        </a:rPr>
                        <a:t> among public sector and with private sector </a:t>
                      </a:r>
                      <a:endParaRPr lang="en-GB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9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Challenges </a:t>
                      </a:r>
                      <a:r>
                        <a:rPr lang="en-US" sz="2400" dirty="0">
                          <a:effectLst/>
                        </a:rPr>
                        <a:t>for involving in policy making</a:t>
                      </a:r>
                      <a:endParaRPr lang="en-GB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Potential </a:t>
                      </a:r>
                      <a:r>
                        <a:rPr lang="en-US" sz="1800" dirty="0" smtClean="0">
                          <a:effectLst/>
                        </a:rPr>
                        <a:t>capture (corruption</a:t>
                      </a:r>
                      <a:r>
                        <a:rPr lang="en-US" sz="1800" dirty="0">
                          <a:effectLst/>
                        </a:rPr>
                        <a:t>),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Risk </a:t>
                      </a:r>
                      <a:r>
                        <a:rPr lang="en-US" sz="1800" dirty="0">
                          <a:effectLst/>
                        </a:rPr>
                        <a:t>averse, 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Short </a:t>
                      </a:r>
                      <a:r>
                        <a:rPr lang="en-US" sz="1800" dirty="0">
                          <a:effectLst/>
                        </a:rPr>
                        <a:t>term </a:t>
                      </a:r>
                      <a:r>
                        <a:rPr lang="en-US" sz="1800" dirty="0" smtClean="0">
                          <a:effectLst/>
                        </a:rPr>
                        <a:t>vision,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Competition</a:t>
                      </a:r>
                      <a:r>
                        <a:rPr lang="en-US" sz="1800" baseline="0" dirty="0" smtClean="0">
                          <a:effectLst/>
                        </a:rPr>
                        <a:t> between firms, d</a:t>
                      </a:r>
                      <a:r>
                        <a:rPr lang="en-US" sz="1800" dirty="0" smtClean="0">
                          <a:effectLst/>
                        </a:rPr>
                        <a:t>ifficulties </a:t>
                      </a:r>
                      <a:r>
                        <a:rPr lang="en-US" sz="1800" dirty="0">
                          <a:effectLst/>
                        </a:rPr>
                        <a:t>in  </a:t>
                      </a:r>
                      <a:r>
                        <a:rPr lang="en-US" sz="1800" dirty="0" smtClean="0">
                          <a:effectLst/>
                        </a:rPr>
                        <a:t>coordination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No information on market, business opportunities, technological </a:t>
                      </a:r>
                      <a:r>
                        <a:rPr lang="en-US" sz="1800" dirty="0" smtClean="0">
                          <a:effectLst/>
                        </a:rPr>
                        <a:t>frontiers,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</a:rPr>
                        <a:t>Limited financial resources,</a:t>
                      </a:r>
                      <a:endParaRPr lang="en-GB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2278E46A-299F-F740-A8C3-D23529EB26BC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7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2000" y="0"/>
            <a:ext cx="8640000" cy="864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 smtClean="0"/>
              <a:t>Development </a:t>
            </a:r>
            <a:r>
              <a:rPr lang="en-US" sz="2400" dirty="0"/>
              <a:t>of mining equipment, technology and services (METS)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accent1"/>
                </a:solidFill>
              </a:rPr>
              <a:t>Local supply chain development, an </a:t>
            </a:r>
            <a:r>
              <a:rPr lang="en-US" sz="1800" dirty="0">
                <a:solidFill>
                  <a:schemeClr val="accent1"/>
                </a:solidFill>
              </a:rPr>
              <a:t>evolutionary process made of successive stages</a:t>
            </a:r>
            <a:endParaRPr lang="es-CL" dirty="0"/>
          </a:p>
        </p:txBody>
      </p:sp>
      <p:sp>
        <p:nvSpPr>
          <p:cNvPr id="3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8419382" cy="5234796"/>
          </a:xfrm>
        </p:spPr>
        <p:txBody>
          <a:bodyPr>
            <a:normAutofit/>
          </a:bodyPr>
          <a:lstStyle/>
          <a:p>
            <a:pPr marL="0" indent="0"/>
            <a:endParaRPr lang="en-US" sz="1900" b="0" dirty="0" smtClean="0">
              <a:solidFill>
                <a:schemeClr val="tx1"/>
              </a:solidFill>
            </a:endParaRPr>
          </a:p>
          <a:p>
            <a:pPr marL="0" indent="0"/>
            <a:endParaRPr lang="en-US" sz="1900" b="0" dirty="0" smtClean="0">
              <a:solidFill>
                <a:schemeClr val="tx1"/>
              </a:solidFill>
            </a:endParaRPr>
          </a:p>
        </p:txBody>
      </p:sp>
      <p:sp>
        <p:nvSpPr>
          <p:cNvPr id="40" name="Shape 39"/>
          <p:cNvSpPr/>
          <p:nvPr/>
        </p:nvSpPr>
        <p:spPr>
          <a:xfrm>
            <a:off x="13644" y="1489847"/>
            <a:ext cx="9130356" cy="4395030"/>
          </a:xfrm>
          <a:prstGeom prst="swooshArrow">
            <a:avLst>
              <a:gd name="adj1" fmla="val 31570"/>
              <a:gd name="adj2" fmla="val 2127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Oval 40"/>
          <p:cNvSpPr/>
          <p:nvPr/>
        </p:nvSpPr>
        <p:spPr>
          <a:xfrm>
            <a:off x="662679" y="5066515"/>
            <a:ext cx="161790" cy="16179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41"/>
          <p:cNvSpPr/>
          <p:nvPr/>
        </p:nvSpPr>
        <p:spPr>
          <a:xfrm>
            <a:off x="839109" y="4281375"/>
            <a:ext cx="2089998" cy="569201"/>
          </a:xfrm>
          <a:custGeom>
            <a:avLst/>
            <a:gdLst>
              <a:gd name="connsiteX0" fmla="*/ 0 w 1202875"/>
              <a:gd name="connsiteY0" fmla="*/ 0 h 1046361"/>
              <a:gd name="connsiteX1" fmla="*/ 1202875 w 1202875"/>
              <a:gd name="connsiteY1" fmla="*/ 0 h 1046361"/>
              <a:gd name="connsiteX2" fmla="*/ 1202875 w 1202875"/>
              <a:gd name="connsiteY2" fmla="*/ 1046361 h 1046361"/>
              <a:gd name="connsiteX3" fmla="*/ 0 w 1202875"/>
              <a:gd name="connsiteY3" fmla="*/ 1046361 h 1046361"/>
              <a:gd name="connsiteX4" fmla="*/ 0 w 1202875"/>
              <a:gd name="connsiteY4" fmla="*/ 0 h 104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875" h="1046361">
                <a:moveTo>
                  <a:pt x="0" y="0"/>
                </a:moveTo>
                <a:lnTo>
                  <a:pt x="1202875" y="0"/>
                </a:lnTo>
                <a:lnTo>
                  <a:pt x="1202875" y="1046361"/>
                </a:lnTo>
                <a:lnTo>
                  <a:pt x="0" y="10463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729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002060"/>
                </a:solidFill>
              </a:rPr>
              <a:t>Creating productive and absorptive capabilities</a:t>
            </a:r>
            <a:endParaRPr lang="en-US" sz="1200" b="1" kern="1200" dirty="0">
              <a:solidFill>
                <a:srgbClr val="00206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33827" y="3843395"/>
            <a:ext cx="281374" cy="28137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 43"/>
          <p:cNvSpPr/>
          <p:nvPr/>
        </p:nvSpPr>
        <p:spPr>
          <a:xfrm>
            <a:off x="2983693" y="3490544"/>
            <a:ext cx="2484000" cy="493538"/>
          </a:xfrm>
          <a:custGeom>
            <a:avLst/>
            <a:gdLst>
              <a:gd name="connsiteX0" fmla="*/ 0 w 1477215"/>
              <a:gd name="connsiteY0" fmla="*/ 0 h 2009189"/>
              <a:gd name="connsiteX1" fmla="*/ 1477215 w 1477215"/>
              <a:gd name="connsiteY1" fmla="*/ 0 h 2009189"/>
              <a:gd name="connsiteX2" fmla="*/ 1477215 w 1477215"/>
              <a:gd name="connsiteY2" fmla="*/ 2009189 h 2009189"/>
              <a:gd name="connsiteX3" fmla="*/ 0 w 1477215"/>
              <a:gd name="connsiteY3" fmla="*/ 2009189 h 2009189"/>
              <a:gd name="connsiteX4" fmla="*/ 0 w 1477215"/>
              <a:gd name="connsiteY4" fmla="*/ 0 h 20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215" h="2009189">
                <a:moveTo>
                  <a:pt x="0" y="0"/>
                </a:moveTo>
                <a:lnTo>
                  <a:pt x="1477215" y="0"/>
                </a:lnTo>
                <a:lnTo>
                  <a:pt x="1477215" y="2009189"/>
                </a:lnTo>
                <a:lnTo>
                  <a:pt x="0" y="20091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094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002060"/>
                </a:solidFill>
              </a:rPr>
              <a:t>Consolidation of a local 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002060"/>
                </a:solidFill>
              </a:rPr>
              <a:t>supply chain </a:t>
            </a:r>
            <a:endParaRPr lang="en-US" sz="1200" b="1" kern="1200" dirty="0" smtClean="0">
              <a:solidFill>
                <a:srgbClr val="00206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49073" y="2980655"/>
            <a:ext cx="372821" cy="372821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eeform 45"/>
          <p:cNvSpPr/>
          <p:nvPr/>
        </p:nvSpPr>
        <p:spPr>
          <a:xfrm>
            <a:off x="5758519" y="2989642"/>
            <a:ext cx="2268000" cy="583374"/>
          </a:xfrm>
          <a:custGeom>
            <a:avLst/>
            <a:gdLst>
              <a:gd name="connsiteX0" fmla="*/ 0 w 1477215"/>
              <a:gd name="connsiteY0" fmla="*/ 0 h 2717021"/>
              <a:gd name="connsiteX1" fmla="*/ 1477215 w 1477215"/>
              <a:gd name="connsiteY1" fmla="*/ 0 h 2717021"/>
              <a:gd name="connsiteX2" fmla="*/ 1477215 w 1477215"/>
              <a:gd name="connsiteY2" fmla="*/ 2717021 h 2717021"/>
              <a:gd name="connsiteX3" fmla="*/ 0 w 1477215"/>
              <a:gd name="connsiteY3" fmla="*/ 2717021 h 2717021"/>
              <a:gd name="connsiteX4" fmla="*/ 0 w 1477215"/>
              <a:gd name="connsiteY4" fmla="*/ 0 h 271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215" h="2717021">
                <a:moveTo>
                  <a:pt x="0" y="0"/>
                </a:moveTo>
                <a:lnTo>
                  <a:pt x="1477215" y="0"/>
                </a:lnTo>
                <a:lnTo>
                  <a:pt x="1477215" y="2717021"/>
                </a:lnTo>
                <a:lnTo>
                  <a:pt x="0" y="27170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550" tIns="0" rIns="0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002060"/>
                </a:solidFill>
              </a:rPr>
              <a:t>Innovation ecosystem 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002060"/>
                </a:solidFill>
              </a:rPr>
              <a:t>and </a:t>
            </a:r>
            <a:r>
              <a:rPr lang="en-US" sz="1200" b="1" dirty="0" smtClean="0">
                <a:solidFill>
                  <a:srgbClr val="002060"/>
                </a:solidFill>
              </a:rPr>
              <a:t>METS </a:t>
            </a:r>
            <a:r>
              <a:rPr lang="en-US" sz="1200" b="1" kern="1200" dirty="0" smtClean="0">
                <a:solidFill>
                  <a:srgbClr val="002060"/>
                </a:solidFill>
              </a:rPr>
              <a:t>exports 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kern="1200" dirty="0">
              <a:solidFill>
                <a:srgbClr val="00206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993051" y="2426623"/>
            <a:ext cx="648000" cy="648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reeform 47"/>
          <p:cNvSpPr/>
          <p:nvPr/>
        </p:nvSpPr>
        <p:spPr>
          <a:xfrm>
            <a:off x="7020272" y="1428710"/>
            <a:ext cx="1801504" cy="608388"/>
          </a:xfrm>
          <a:custGeom>
            <a:avLst/>
            <a:gdLst>
              <a:gd name="connsiteX0" fmla="*/ 0 w 1960737"/>
              <a:gd name="connsiteY0" fmla="*/ 0 h 3152272"/>
              <a:gd name="connsiteX1" fmla="*/ 1960737 w 1960737"/>
              <a:gd name="connsiteY1" fmla="*/ 0 h 3152272"/>
              <a:gd name="connsiteX2" fmla="*/ 1960737 w 1960737"/>
              <a:gd name="connsiteY2" fmla="*/ 3152272 h 3152272"/>
              <a:gd name="connsiteX3" fmla="*/ 0 w 1960737"/>
              <a:gd name="connsiteY3" fmla="*/ 3152272 h 3152272"/>
              <a:gd name="connsiteX4" fmla="*/ 0 w 1960737"/>
              <a:gd name="connsiteY4" fmla="*/ 0 h 315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37" h="3152272">
                <a:moveTo>
                  <a:pt x="0" y="0"/>
                </a:moveTo>
                <a:lnTo>
                  <a:pt x="1960737" y="0"/>
                </a:lnTo>
                <a:lnTo>
                  <a:pt x="1960737" y="3152272"/>
                </a:lnTo>
                <a:lnTo>
                  <a:pt x="0" y="3152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643" tIns="0" rIns="0" bIns="0" numCol="1" spcCol="1270" anchor="t" anchorCtr="0">
            <a:noAutofit/>
          </a:bodyPr>
          <a:lstStyle/>
          <a:p>
            <a:pPr lvl="0" algn="ctr" defTabSz="622300"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Internationalization and economic diversification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55280" y="5717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1975</a:t>
            </a:r>
            <a:endParaRPr lang="en-US" sz="1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135280" y="5717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1985</a:t>
            </a:r>
            <a:endParaRPr lang="en-US" sz="1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215280" y="5717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1995</a:t>
            </a:r>
            <a:endParaRPr lang="en-US" sz="1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295280" y="5717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2005</a:t>
            </a:r>
            <a:endParaRPr lang="en-US" sz="1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375280" y="5717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2015</a:t>
            </a:r>
            <a:endParaRPr lang="en-US" sz="1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55280" y="5717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2025</a:t>
            </a:r>
            <a:endParaRPr lang="en-US" sz="1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535280" y="5717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2035</a:t>
            </a:r>
            <a:endParaRPr lang="en-US" sz="1800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5937" y="1480339"/>
            <a:ext cx="57118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4620" y="836712"/>
            <a:ext cx="51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_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5499156" y="908720"/>
            <a:ext cx="51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59" name="TextBox 58"/>
          <p:cNvSpPr txBox="1"/>
          <p:nvPr/>
        </p:nvSpPr>
        <p:spPr>
          <a:xfrm>
            <a:off x="758215" y="3501434"/>
            <a:ext cx="21708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Stage I</a:t>
            </a:r>
          </a:p>
          <a:p>
            <a:pPr algn="ctr"/>
            <a:r>
              <a:rPr lang="en-US" sz="1400" i="1" dirty="0" smtClean="0"/>
              <a:t>Incubating critical capacities</a:t>
            </a:r>
            <a:endParaRPr lang="en-US" sz="14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3297647" y="2570665"/>
            <a:ext cx="1861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Stage II</a:t>
            </a:r>
          </a:p>
          <a:p>
            <a:pPr algn="ctr"/>
            <a:r>
              <a:rPr lang="en-US" sz="1400" i="1" dirty="0" smtClean="0"/>
              <a:t>Creating local </a:t>
            </a:r>
          </a:p>
          <a:p>
            <a:pPr algn="ctr"/>
            <a:r>
              <a:rPr lang="en-US" sz="1400" i="1" dirty="0" smtClean="0"/>
              <a:t>supply chain</a:t>
            </a:r>
            <a:endParaRPr lang="en-US" sz="14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85958" y="2204864"/>
            <a:ext cx="18910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Stage III</a:t>
            </a:r>
          </a:p>
          <a:p>
            <a:pPr algn="ctr"/>
            <a:r>
              <a:rPr lang="en-US" sz="1400" i="1" dirty="0" smtClean="0"/>
              <a:t>Creating an innovation </a:t>
            </a:r>
          </a:p>
          <a:p>
            <a:pPr algn="ctr"/>
            <a:r>
              <a:rPr lang="en-US" sz="1400" i="1" dirty="0" smtClean="0"/>
              <a:t>ecosystem</a:t>
            </a:r>
            <a:endParaRPr lang="en-US" sz="14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659774" y="891251"/>
            <a:ext cx="339131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i="1" dirty="0" smtClean="0"/>
              <a:t>Productivity</a:t>
            </a:r>
          </a:p>
          <a:p>
            <a:pPr algn="ctr">
              <a:spcAft>
                <a:spcPts val="600"/>
              </a:spcAft>
            </a:pPr>
            <a:r>
              <a:rPr lang="en-US" sz="1600" i="1" dirty="0" smtClean="0"/>
              <a:t>Social and environmental performance</a:t>
            </a:r>
          </a:p>
        </p:txBody>
      </p:sp>
      <p:sp>
        <p:nvSpPr>
          <p:cNvPr id="63" name="Explosion 2 4"/>
          <p:cNvSpPr/>
          <p:nvPr/>
        </p:nvSpPr>
        <p:spPr>
          <a:xfrm>
            <a:off x="7015588" y="873025"/>
            <a:ext cx="2109717" cy="1553598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824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19080"/>
              <a:gd name="connsiteY0" fmla="*/ 4342 h 21600"/>
              <a:gd name="connsiteX1" fmla="*/ 14790 w 19080"/>
              <a:gd name="connsiteY1" fmla="*/ 0 h 21600"/>
              <a:gd name="connsiteX2" fmla="*/ 14525 w 19080"/>
              <a:gd name="connsiteY2" fmla="*/ 5777 h 21600"/>
              <a:gd name="connsiteX3" fmla="*/ 18007 w 19080"/>
              <a:gd name="connsiteY3" fmla="*/ 3172 h 21600"/>
              <a:gd name="connsiteX4" fmla="*/ 16380 w 19080"/>
              <a:gd name="connsiteY4" fmla="*/ 6532 h 21600"/>
              <a:gd name="connsiteX5" fmla="*/ 19080 w 19080"/>
              <a:gd name="connsiteY5" fmla="*/ 6887 h 21600"/>
              <a:gd name="connsiteX6" fmla="*/ 18245 w 19080"/>
              <a:gd name="connsiteY6" fmla="*/ 9402 h 21600"/>
              <a:gd name="connsiteX7" fmla="*/ 18270 w 19080"/>
              <a:gd name="connsiteY7" fmla="*/ 11290 h 21600"/>
              <a:gd name="connsiteX8" fmla="*/ 16380 w 19080"/>
              <a:gd name="connsiteY8" fmla="*/ 12310 h 21600"/>
              <a:gd name="connsiteX9" fmla="*/ 18877 w 19080"/>
              <a:gd name="connsiteY9" fmla="*/ 15632 h 21600"/>
              <a:gd name="connsiteX10" fmla="*/ 14640 w 19080"/>
              <a:gd name="connsiteY10" fmla="*/ 14350 h 21600"/>
              <a:gd name="connsiteX11" fmla="*/ 14942 w 19080"/>
              <a:gd name="connsiteY11" fmla="*/ 17370 h 21600"/>
              <a:gd name="connsiteX12" fmla="*/ 12180 w 19080"/>
              <a:gd name="connsiteY12" fmla="*/ 15935 h 21600"/>
              <a:gd name="connsiteX13" fmla="*/ 11612 w 19080"/>
              <a:gd name="connsiteY13" fmla="*/ 18842 h 21600"/>
              <a:gd name="connsiteX14" fmla="*/ 9872 w 19080"/>
              <a:gd name="connsiteY14" fmla="*/ 17370 h 21600"/>
              <a:gd name="connsiteX15" fmla="*/ 8700 w 19080"/>
              <a:gd name="connsiteY15" fmla="*/ 19712 h 21600"/>
              <a:gd name="connsiteX16" fmla="*/ 7527 w 19080"/>
              <a:gd name="connsiteY16" fmla="*/ 18125 h 21600"/>
              <a:gd name="connsiteX17" fmla="*/ 4917 w 19080"/>
              <a:gd name="connsiteY17" fmla="*/ 21600 h 21600"/>
              <a:gd name="connsiteX18" fmla="*/ 4805 w 19080"/>
              <a:gd name="connsiteY18" fmla="*/ 18240 h 21600"/>
              <a:gd name="connsiteX19" fmla="*/ 1285 w 19080"/>
              <a:gd name="connsiteY19" fmla="*/ 17825 h 21600"/>
              <a:gd name="connsiteX20" fmla="*/ 3330 w 19080"/>
              <a:gd name="connsiteY20" fmla="*/ 15370 h 21600"/>
              <a:gd name="connsiteX21" fmla="*/ 0 w 19080"/>
              <a:gd name="connsiteY21" fmla="*/ 12877 h 21600"/>
              <a:gd name="connsiteX22" fmla="*/ 3935 w 19080"/>
              <a:gd name="connsiteY22" fmla="*/ 11592 h 21600"/>
              <a:gd name="connsiteX23" fmla="*/ 1172 w 19080"/>
              <a:gd name="connsiteY23" fmla="*/ 8270 h 21600"/>
              <a:gd name="connsiteX24" fmla="*/ 5372 w 19080"/>
              <a:gd name="connsiteY24" fmla="*/ 7817 h 21600"/>
              <a:gd name="connsiteX25" fmla="*/ 4502 w 19080"/>
              <a:gd name="connsiteY25" fmla="*/ 3625 h 21600"/>
              <a:gd name="connsiteX26" fmla="*/ 8550 w 19080"/>
              <a:gd name="connsiteY26" fmla="*/ 6382 h 21600"/>
              <a:gd name="connsiteX27" fmla="*/ 9722 w 19080"/>
              <a:gd name="connsiteY27" fmla="*/ 1887 h 21600"/>
              <a:gd name="connsiteX28" fmla="*/ 11462 w 19080"/>
              <a:gd name="connsiteY28" fmla="*/ 4342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080" h="21600">
                <a:moveTo>
                  <a:pt x="11462" y="4342"/>
                </a:moveTo>
                <a:lnTo>
                  <a:pt x="14790" y="0"/>
                </a:lnTo>
                <a:cubicBezTo>
                  <a:pt x="14702" y="1926"/>
                  <a:pt x="14613" y="3851"/>
                  <a:pt x="14525" y="5777"/>
                </a:cubicBezTo>
                <a:lnTo>
                  <a:pt x="18007" y="3172"/>
                </a:lnTo>
                <a:lnTo>
                  <a:pt x="16380" y="6532"/>
                </a:lnTo>
                <a:lnTo>
                  <a:pt x="19080" y="6887"/>
                </a:lnTo>
                <a:lnTo>
                  <a:pt x="18245" y="9402"/>
                </a:lnTo>
                <a:cubicBezTo>
                  <a:pt x="18253" y="10031"/>
                  <a:pt x="18262" y="10661"/>
                  <a:pt x="18270" y="11290"/>
                </a:cubicBezTo>
                <a:lnTo>
                  <a:pt x="16380" y="12310"/>
                </a:lnTo>
                <a:lnTo>
                  <a:pt x="18877" y="15632"/>
                </a:lnTo>
                <a:lnTo>
                  <a:pt x="14640" y="14350"/>
                </a:lnTo>
                <a:cubicBezTo>
                  <a:pt x="14741" y="15357"/>
                  <a:pt x="14841" y="16363"/>
                  <a:pt x="14942" y="17370"/>
                </a:cubicBezTo>
                <a:lnTo>
                  <a:pt x="12180" y="15935"/>
                </a:lnTo>
                <a:lnTo>
                  <a:pt x="11612" y="18842"/>
                </a:lnTo>
                <a:lnTo>
                  <a:pt x="9872" y="17370"/>
                </a:lnTo>
                <a:lnTo>
                  <a:pt x="8700" y="19712"/>
                </a:lnTo>
                <a:lnTo>
                  <a:pt x="7527" y="18125"/>
                </a:lnTo>
                <a:lnTo>
                  <a:pt x="4917" y="21600"/>
                </a:lnTo>
                <a:cubicBezTo>
                  <a:pt x="4880" y="20480"/>
                  <a:pt x="4842" y="19360"/>
                  <a:pt x="4805" y="18240"/>
                </a:cubicBezTo>
                <a:lnTo>
                  <a:pt x="1285" y="17825"/>
                </a:lnTo>
                <a:lnTo>
                  <a:pt x="3330" y="15370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8550" y="6382"/>
                </a:lnTo>
                <a:lnTo>
                  <a:pt x="9722" y="1887"/>
                </a:lnTo>
                <a:lnTo>
                  <a:pt x="11462" y="434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201493" y="4111912"/>
            <a:ext cx="243223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dirty="0" smtClean="0">
              <a:solidFill>
                <a:prstClr val="black"/>
              </a:solidFill>
            </a:endParaRPr>
          </a:p>
          <a:p>
            <a:pPr algn="just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i="1" dirty="0" smtClean="0">
              <a:solidFill>
                <a:prstClr val="black"/>
              </a:solidFill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Investment-driven economy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29193" y="4419689"/>
            <a:ext cx="243223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Innovation-driven economy</a:t>
            </a:r>
            <a:endParaRPr lang="en-US" i="1" dirty="0">
              <a:solidFill>
                <a:prstClr val="black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21298" y="6021783"/>
            <a:ext cx="8174321" cy="453496"/>
            <a:chOff x="2974662" y="1284896"/>
            <a:chExt cx="5809337" cy="688424"/>
          </a:xfrm>
        </p:grpSpPr>
        <p:sp>
          <p:nvSpPr>
            <p:cNvPr id="67" name="Right Triangle 66"/>
            <p:cNvSpPr/>
            <p:nvPr/>
          </p:nvSpPr>
          <p:spPr>
            <a:xfrm>
              <a:off x="2974662" y="1284896"/>
              <a:ext cx="5809337" cy="686246"/>
            </a:xfrm>
            <a:prstGeom prst="rtTriangle">
              <a:avLst/>
            </a:prstGeom>
            <a:solidFill>
              <a:srgbClr val="DBDAC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900" b="1" dirty="0"/>
            </a:p>
          </p:txBody>
        </p:sp>
        <p:sp>
          <p:nvSpPr>
            <p:cNvPr id="68" name="Right Triangle 67"/>
            <p:cNvSpPr/>
            <p:nvPr/>
          </p:nvSpPr>
          <p:spPr>
            <a:xfrm rot="10800000">
              <a:off x="2974662" y="1287074"/>
              <a:ext cx="5809337" cy="686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9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98793" y="1460035"/>
              <a:ext cx="1764000" cy="3504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00" b="1" dirty="0"/>
                <a:t>Comparative advantages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74663" y="1565544"/>
              <a:ext cx="17640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00" b="1" dirty="0" smtClean="0"/>
                <a:t>Comparative advantages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78561" y="4142690"/>
            <a:ext cx="25530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endParaRPr lang="en-US" dirty="0" smtClean="0">
              <a:solidFill>
                <a:prstClr val="black"/>
              </a:solidFill>
            </a:endParaRPr>
          </a:p>
          <a:p>
            <a:pPr algn="just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</a:rPr>
              <a:t>Factor-driven </a:t>
            </a:r>
          </a:p>
          <a:p>
            <a:pPr algn="ctr"/>
            <a:r>
              <a:rPr lang="en-US" i="1" dirty="0" smtClean="0">
                <a:solidFill>
                  <a:prstClr val="black"/>
                </a:solidFill>
              </a:rPr>
              <a:t>economy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5467693" y="1738350"/>
            <a:ext cx="361500" cy="10080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sz="1200" b="1" dirty="0" smtClean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6200000">
            <a:off x="5069315" y="2089275"/>
            <a:ext cx="1152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Chile today (2016)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2699792" y="2636912"/>
            <a:ext cx="361500" cy="10080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prstTxWarp prst="textArchUp">
              <a:avLst>
                <a:gd name="adj" fmla="val 8643317"/>
              </a:avLst>
            </a:prstTxWarp>
            <a:spAutoFit/>
          </a:bodyPr>
          <a:lstStyle/>
          <a:p>
            <a:pPr algn="ctr"/>
            <a:endParaRPr lang="es-ES" sz="1200" b="1" dirty="0" smtClean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369050" y="3026250"/>
            <a:ext cx="1006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Chile  in 1990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873242"/>
            <a:ext cx="2282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Transition period </a:t>
            </a:r>
          </a:p>
          <a:p>
            <a:pPr algn="ctr"/>
            <a:r>
              <a:rPr lang="en-US" sz="1100" dirty="0" smtClean="0"/>
              <a:t>How to support succeeding transiting to the next stage ?</a:t>
            </a:r>
            <a:endParaRPr lang="en-US" sz="11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948023" y="3873242"/>
            <a:ext cx="1591536" cy="0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82478"/>
            <a:ext cx="2133600" cy="365125"/>
          </a:xfrm>
        </p:spPr>
        <p:txBody>
          <a:bodyPr/>
          <a:lstStyle/>
          <a:p>
            <a:pPr algn="r"/>
            <a:fld id="{8D86E900-14D1-4A31-93CA-A00466A1D12C}" type="slidenum">
              <a:rPr lang="en-AU" smtClean="0"/>
              <a:pPr algn="r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712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213350" y="5728124"/>
            <a:ext cx="8882743" cy="514703"/>
          </a:xfrm>
          <a:prstGeom prst="rect">
            <a:avLst/>
          </a:prstGeom>
          <a:solidFill>
            <a:srgbClr val="99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138954" y="622836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1975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00294" y="3501591"/>
            <a:ext cx="8882743" cy="1260000"/>
          </a:xfrm>
          <a:prstGeom prst="rect">
            <a:avLst/>
          </a:prstGeom>
          <a:solidFill>
            <a:srgbClr val="99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hape 51"/>
          <p:cNvSpPr/>
          <p:nvPr/>
        </p:nvSpPr>
        <p:spPr>
          <a:xfrm>
            <a:off x="1724491" y="1733972"/>
            <a:ext cx="7235115" cy="1233118"/>
          </a:xfrm>
          <a:prstGeom prst="swooshArrow">
            <a:avLst>
              <a:gd name="adj1" fmla="val 31570"/>
              <a:gd name="adj2" fmla="val 2127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Freeform 56"/>
          <p:cNvSpPr/>
          <p:nvPr/>
        </p:nvSpPr>
        <p:spPr>
          <a:xfrm>
            <a:off x="7614847" y="1974879"/>
            <a:ext cx="1324705" cy="366219"/>
          </a:xfrm>
          <a:custGeom>
            <a:avLst/>
            <a:gdLst>
              <a:gd name="connsiteX0" fmla="*/ 0 w 1960737"/>
              <a:gd name="connsiteY0" fmla="*/ 0 h 3152272"/>
              <a:gd name="connsiteX1" fmla="*/ 1960737 w 1960737"/>
              <a:gd name="connsiteY1" fmla="*/ 0 h 3152272"/>
              <a:gd name="connsiteX2" fmla="*/ 1960737 w 1960737"/>
              <a:gd name="connsiteY2" fmla="*/ 3152272 h 3152272"/>
              <a:gd name="connsiteX3" fmla="*/ 0 w 1960737"/>
              <a:gd name="connsiteY3" fmla="*/ 3152272 h 3152272"/>
              <a:gd name="connsiteX4" fmla="*/ 0 w 1960737"/>
              <a:gd name="connsiteY4" fmla="*/ 0 h 315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37" h="3152272">
                <a:moveTo>
                  <a:pt x="0" y="0"/>
                </a:moveTo>
                <a:lnTo>
                  <a:pt x="1960737" y="0"/>
                </a:lnTo>
                <a:lnTo>
                  <a:pt x="1960737" y="3152272"/>
                </a:lnTo>
                <a:lnTo>
                  <a:pt x="0" y="3152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643" tIns="0" rIns="0" bIns="0" numCol="1" spcCol="1270" anchor="t" anchorCtr="0">
            <a:noAutofit/>
          </a:bodyPr>
          <a:lstStyle/>
          <a:p>
            <a:pPr lvl="0" algn="ctr" defTabSz="622300">
              <a:spcBef>
                <a:spcPct val="0"/>
              </a:spcBef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</a:rPr>
              <a:t>Internationalization 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lvl="0" algn="ctr" defTabSz="622300">
              <a:spcBef>
                <a:spcPct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chemeClr val="tx1"/>
                </a:solidFill>
              </a:rPr>
              <a:t>and </a:t>
            </a:r>
            <a:r>
              <a:rPr lang="en-US" sz="900" b="1" dirty="0">
                <a:solidFill>
                  <a:schemeClr val="tx1"/>
                </a:solidFill>
              </a:rPr>
              <a:t>economic diversification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58320" y="1781872"/>
            <a:ext cx="17633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Stage I</a:t>
            </a:r>
          </a:p>
          <a:p>
            <a:pPr algn="ctr"/>
            <a:endParaRPr lang="en-US" sz="1050" b="1" dirty="0" smtClean="0"/>
          </a:p>
          <a:p>
            <a:pPr algn="ctr"/>
            <a:r>
              <a:rPr lang="en-US" sz="1000" b="1" i="1" dirty="0">
                <a:solidFill>
                  <a:srgbClr val="FF0000"/>
                </a:solidFill>
              </a:rPr>
              <a:t>Incubating </a:t>
            </a:r>
            <a:endParaRPr lang="en-US" sz="10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b="1" i="1" dirty="0" smtClean="0">
                <a:solidFill>
                  <a:srgbClr val="FF0000"/>
                </a:solidFill>
              </a:rPr>
              <a:t>critical productive </a:t>
            </a:r>
          </a:p>
          <a:p>
            <a:pPr algn="ctr"/>
            <a:r>
              <a:rPr lang="en-US" sz="1000" b="1" i="1" dirty="0" smtClean="0">
                <a:solidFill>
                  <a:srgbClr val="FF0000"/>
                </a:solidFill>
              </a:rPr>
              <a:t>capacities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51641" y="1766106"/>
            <a:ext cx="20523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Stage II</a:t>
            </a:r>
          </a:p>
          <a:p>
            <a:pPr algn="ctr"/>
            <a:endParaRPr lang="en-US" sz="1050" b="1" dirty="0" smtClean="0"/>
          </a:p>
          <a:p>
            <a:pPr algn="ctr"/>
            <a:r>
              <a:rPr lang="en-US" sz="1000" b="1" i="1" dirty="0" smtClean="0">
                <a:solidFill>
                  <a:srgbClr val="FF0000"/>
                </a:solidFill>
              </a:rPr>
              <a:t>Creating </a:t>
            </a:r>
          </a:p>
          <a:p>
            <a:pPr algn="ctr"/>
            <a:r>
              <a:rPr lang="en-US" sz="1000" b="1" i="1" dirty="0">
                <a:solidFill>
                  <a:srgbClr val="FF0000"/>
                </a:solidFill>
              </a:rPr>
              <a:t>a</a:t>
            </a:r>
            <a:r>
              <a:rPr lang="en-US" sz="1000" b="1" i="1" dirty="0" smtClean="0">
                <a:solidFill>
                  <a:srgbClr val="FF0000"/>
                </a:solidFill>
              </a:rPr>
              <a:t> local </a:t>
            </a:r>
          </a:p>
          <a:p>
            <a:pPr algn="ctr"/>
            <a:r>
              <a:rPr lang="en-US" sz="1000" b="1" i="1" dirty="0" smtClean="0">
                <a:solidFill>
                  <a:srgbClr val="FF0000"/>
                </a:solidFill>
              </a:rPr>
              <a:t>supply </a:t>
            </a:r>
            <a:r>
              <a:rPr lang="en-US" sz="1000" b="1" i="1" dirty="0">
                <a:solidFill>
                  <a:srgbClr val="FF0000"/>
                </a:solidFill>
              </a:rPr>
              <a:t>chain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66502" y="1781872"/>
            <a:ext cx="82907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Stage III</a:t>
            </a:r>
          </a:p>
          <a:p>
            <a:pPr algn="ctr"/>
            <a:endParaRPr lang="en-US" sz="1050" b="1" dirty="0" smtClean="0"/>
          </a:p>
          <a:p>
            <a:pPr algn="ctr"/>
            <a:r>
              <a:rPr lang="en-US" sz="1000" b="1" i="1" dirty="0">
                <a:solidFill>
                  <a:srgbClr val="FF0000"/>
                </a:solidFill>
              </a:rPr>
              <a:t>Creating an </a:t>
            </a:r>
            <a:endParaRPr lang="en-US" sz="10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b="1" i="1" dirty="0" smtClean="0">
                <a:solidFill>
                  <a:srgbClr val="FF0000"/>
                </a:solidFill>
              </a:rPr>
              <a:t>innovation </a:t>
            </a:r>
            <a:endParaRPr lang="en-US" sz="1000" b="1" i="1" dirty="0">
              <a:solidFill>
                <a:srgbClr val="FF0000"/>
              </a:solidFill>
            </a:endParaRPr>
          </a:p>
          <a:p>
            <a:pPr algn="ctr"/>
            <a:r>
              <a:rPr lang="en-US" sz="1000" b="1" i="1" dirty="0">
                <a:solidFill>
                  <a:srgbClr val="FF0000"/>
                </a:solidFill>
              </a:rPr>
              <a:t>ecosystem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 flipV="1">
            <a:off x="6597168" y="1469682"/>
            <a:ext cx="0" cy="486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580944" y="1474933"/>
            <a:ext cx="0" cy="486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411760" y="62414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1965</a:t>
            </a:r>
            <a:endParaRPr lang="en-US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917971" y="62414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1985</a:t>
            </a:r>
            <a:endParaRPr lang="en-US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666499" y="62414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1995</a:t>
            </a:r>
            <a:endParaRPr lang="en-US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415027" y="62414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2005</a:t>
            </a:r>
            <a:endParaRPr lang="en-US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163555" y="62414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2015</a:t>
            </a:r>
            <a:endParaRPr lang="en-US" sz="1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912083" y="62414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2025</a:t>
            </a:r>
            <a:endParaRPr lang="en-US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660611" y="62414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2035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8603173" y="6237621"/>
            <a:ext cx="50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Year</a:t>
            </a:r>
            <a:endParaRPr lang="en-US" sz="1400" b="1" dirty="0"/>
          </a:p>
        </p:txBody>
      </p:sp>
      <p:cxnSp>
        <p:nvCxnSpPr>
          <p:cNvPr id="93" name="Straight Connector 92"/>
          <p:cNvCxnSpPr/>
          <p:nvPr/>
        </p:nvCxnSpPr>
        <p:spPr>
          <a:xfrm flipH="1" flipV="1">
            <a:off x="2843809" y="1440000"/>
            <a:ext cx="0" cy="486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3808" y="2686340"/>
            <a:ext cx="1763389" cy="3293209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Rich endowment of </a:t>
            </a:r>
            <a:r>
              <a:rPr lang="en-US" sz="1050" u="sng" dirty="0" smtClean="0"/>
              <a:t>high quality minerals</a:t>
            </a:r>
            <a:r>
              <a:rPr lang="en-US" sz="1000" dirty="0" smtClean="0"/>
              <a:t> (competitive advantage)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50" u="sng" dirty="0" smtClean="0"/>
              <a:t>Large-scale mining production </a:t>
            </a:r>
            <a:r>
              <a:rPr lang="en-US" sz="1000" dirty="0" smtClean="0"/>
              <a:t>system  (critical size)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Outsourcing provides an initial boost to the </a:t>
            </a:r>
            <a:r>
              <a:rPr lang="en-US" sz="1050" u="sng" dirty="0" smtClean="0"/>
              <a:t>emergence of local suppliers </a:t>
            </a:r>
            <a:r>
              <a:rPr lang="en-US" sz="1000" dirty="0" smtClean="0"/>
              <a:t>(still  of little relevance)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Mainly through </a:t>
            </a:r>
            <a:r>
              <a:rPr lang="en-US" sz="1050" u="sng" dirty="0" smtClean="0"/>
              <a:t>imports</a:t>
            </a:r>
            <a:endParaRPr lang="en-US" sz="1000" u="sng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C</a:t>
            </a:r>
            <a:r>
              <a:rPr lang="en-US" sz="1050" u="sng" dirty="0" smtClean="0"/>
              <a:t>opper</a:t>
            </a:r>
            <a:endParaRPr lang="en-US" sz="1000" u="sng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200294" y="2706574"/>
            <a:ext cx="23698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Source of competitiveness</a:t>
            </a:r>
          </a:p>
          <a:p>
            <a:endParaRPr lang="en-US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Productive and technological capabilities  built up</a:t>
            </a:r>
          </a:p>
          <a:p>
            <a:endParaRPr lang="en-US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Origin of advanced solutions and technologies used</a:t>
            </a:r>
          </a:p>
          <a:p>
            <a:endParaRPr lang="en-US" sz="1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Exports</a:t>
            </a:r>
          </a:p>
          <a:p>
            <a:endParaRPr lang="en-US" sz="1400" b="1" i="1" dirty="0" smtClean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4702" y="2670574"/>
            <a:ext cx="207246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/>
              <a:t>Rich </a:t>
            </a:r>
            <a:r>
              <a:rPr lang="en-US" sz="1050" u="sng" dirty="0"/>
              <a:t>endowment of </a:t>
            </a:r>
            <a:r>
              <a:rPr lang="en-US" sz="1050" u="sng" dirty="0" smtClean="0"/>
              <a:t>minerals</a:t>
            </a:r>
            <a:endParaRPr lang="en-US" sz="105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Gains in productivity generated </a:t>
            </a:r>
            <a:r>
              <a:rPr lang="en-US" sz="1000" dirty="0"/>
              <a:t>by </a:t>
            </a:r>
            <a:r>
              <a:rPr lang="en-US" sz="1050" u="sng" dirty="0"/>
              <a:t>strong investment </a:t>
            </a:r>
            <a:r>
              <a:rPr lang="en-US" sz="1000" dirty="0"/>
              <a:t>(</a:t>
            </a:r>
            <a:r>
              <a:rPr lang="en-US" sz="1000" dirty="0" smtClean="0"/>
              <a:t>FDI, scale</a:t>
            </a:r>
            <a:r>
              <a:rPr lang="en-US" sz="1000" dirty="0"/>
              <a:t>, new practices and new equipment</a:t>
            </a:r>
            <a:r>
              <a:rPr lang="en-US" sz="1000" dirty="0" smtClean="0"/>
              <a:t>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Growth of </a:t>
            </a:r>
            <a:r>
              <a:rPr lang="en-US" sz="1050" u="sng" dirty="0" smtClean="0"/>
              <a:t>large-scale production</a:t>
            </a: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Increase  </a:t>
            </a:r>
            <a:r>
              <a:rPr lang="en-US" sz="1050" u="sng" dirty="0" smtClean="0"/>
              <a:t>sophistication of local supply chain </a:t>
            </a:r>
            <a:r>
              <a:rPr lang="en-US" sz="1000" dirty="0" smtClean="0"/>
              <a:t>(technology transfer, adaptions , design and engineering capabilities)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u="sng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Mainly from </a:t>
            </a:r>
            <a:r>
              <a:rPr lang="en-US" sz="1000" dirty="0"/>
              <a:t>abroad </a:t>
            </a:r>
            <a:r>
              <a:rPr lang="en-US" sz="1000" dirty="0" smtClean="0"/>
              <a:t>– </a:t>
            </a:r>
            <a:r>
              <a:rPr lang="en-US" sz="1050" u="sng" dirty="0" smtClean="0"/>
              <a:t>imports</a:t>
            </a:r>
            <a:endParaRPr lang="en-US" sz="1000" u="sng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Local </a:t>
            </a:r>
            <a:r>
              <a:rPr lang="en-US" sz="1050" u="sng" dirty="0"/>
              <a:t>presence of OEMs </a:t>
            </a:r>
            <a:r>
              <a:rPr lang="en-US" sz="1000" dirty="0"/>
              <a:t>and other international suppliers </a:t>
            </a: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200" u="sng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Mainly </a:t>
            </a:r>
            <a:r>
              <a:rPr lang="en-US" sz="1050" u="sng" dirty="0" smtClean="0"/>
              <a:t>copper</a:t>
            </a:r>
            <a:r>
              <a:rPr lang="en-US" sz="1000" dirty="0" smtClean="0"/>
              <a:t>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Local </a:t>
            </a:r>
            <a:r>
              <a:rPr lang="en-US" sz="1050" u="sng" dirty="0" smtClean="0"/>
              <a:t>suppliers start exporting</a:t>
            </a:r>
            <a:r>
              <a:rPr lang="en-US" sz="1000" dirty="0" smtClean="0"/>
              <a:t>, </a:t>
            </a:r>
            <a:r>
              <a:rPr lang="en-US" sz="1000" dirty="0"/>
              <a:t>but low </a:t>
            </a:r>
            <a:r>
              <a:rPr lang="en-US" sz="1000" dirty="0" smtClean="0"/>
              <a:t>amounts</a:t>
            </a:r>
            <a:endParaRPr lang="en-US" sz="1000" u="sng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6586857" y="2654808"/>
            <a:ext cx="2620903" cy="376256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Rich endowment of minerals , </a:t>
            </a:r>
            <a:r>
              <a:rPr lang="en-US" sz="1000" dirty="0"/>
              <a:t>but </a:t>
            </a:r>
            <a:r>
              <a:rPr lang="en-US" sz="1000" dirty="0" smtClean="0"/>
              <a:t>of </a:t>
            </a:r>
            <a:r>
              <a:rPr lang="en-US" sz="1050" u="sng" dirty="0" smtClean="0"/>
              <a:t>lower quality</a:t>
            </a: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High level of technological</a:t>
            </a:r>
            <a:r>
              <a:rPr lang="en-US" sz="1000" dirty="0"/>
              <a:t>, managerial and institutional </a:t>
            </a:r>
            <a:r>
              <a:rPr lang="en-US" sz="1000" dirty="0" smtClean="0"/>
              <a:t> </a:t>
            </a:r>
            <a:r>
              <a:rPr lang="en-US" sz="1050" u="sng" dirty="0" smtClean="0"/>
              <a:t>capabilities boost </a:t>
            </a:r>
            <a:r>
              <a:rPr lang="en-US" sz="1050" u="sng" dirty="0"/>
              <a:t>productivity </a:t>
            </a:r>
            <a:r>
              <a:rPr lang="en-US" sz="1000" dirty="0"/>
              <a:t>and socio-environmental performance</a:t>
            </a: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Share of </a:t>
            </a:r>
            <a:r>
              <a:rPr lang="en-US" sz="1050" u="sng" dirty="0" smtClean="0"/>
              <a:t>world </a:t>
            </a:r>
            <a:r>
              <a:rPr lang="en-US" sz="1050" u="sng" dirty="0"/>
              <a:t>copper production </a:t>
            </a:r>
            <a:r>
              <a:rPr lang="en-US" sz="1050" u="sng" dirty="0" smtClean="0"/>
              <a:t>maintained</a:t>
            </a:r>
            <a:r>
              <a:rPr lang="en-US" sz="1000" dirty="0" smtClean="0"/>
              <a:t> (30%) and growth in </a:t>
            </a:r>
            <a:r>
              <a:rPr lang="en-US" sz="1050" u="sng" dirty="0"/>
              <a:t>other </a:t>
            </a:r>
            <a:r>
              <a:rPr lang="en-US" sz="1050" u="sng" dirty="0" smtClean="0"/>
              <a:t>minerals</a:t>
            </a:r>
            <a:endParaRPr lang="en-US" sz="1000" u="sng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Sophisticated </a:t>
            </a:r>
            <a:r>
              <a:rPr lang="en-US" sz="1050" u="sng" dirty="0" smtClean="0"/>
              <a:t>medium size mining companies </a:t>
            </a:r>
            <a:r>
              <a:rPr lang="en-US" sz="1050" dirty="0" smtClean="0"/>
              <a:t>emerge</a:t>
            </a:r>
            <a:r>
              <a:rPr lang="en-US" sz="1050" u="sng" dirty="0" smtClean="0"/>
              <a:t>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Local </a:t>
            </a:r>
            <a:r>
              <a:rPr lang="en-US" sz="1050" u="sng" dirty="0" smtClean="0"/>
              <a:t>supply chain with high technological </a:t>
            </a:r>
            <a:r>
              <a:rPr lang="en-US" sz="1000" dirty="0" smtClean="0"/>
              <a:t>capabilities to </a:t>
            </a:r>
            <a:r>
              <a:rPr lang="en-US" sz="1000" dirty="0"/>
              <a:t>meet the challenges of </a:t>
            </a:r>
            <a:r>
              <a:rPr lang="en-US" sz="1000" dirty="0" smtClean="0"/>
              <a:t>productivity and </a:t>
            </a:r>
            <a:r>
              <a:rPr lang="en-US" sz="1000" dirty="0"/>
              <a:t>sustainability.</a:t>
            </a:r>
            <a:endParaRPr lang="en-US" sz="10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50" u="sng" dirty="0" smtClean="0"/>
              <a:t>Imports</a:t>
            </a:r>
            <a:r>
              <a:rPr lang="en-US" sz="1050" dirty="0" smtClean="0"/>
              <a:t> </a:t>
            </a:r>
            <a:r>
              <a:rPr lang="en-US" sz="1000" dirty="0"/>
              <a:t>f</a:t>
            </a:r>
            <a:r>
              <a:rPr lang="en-US" sz="1000" dirty="0" smtClean="0"/>
              <a:t>rom abroad remain significant</a:t>
            </a:r>
            <a:endParaRPr lang="en-US" sz="10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/>
              <a:t>OEMs with </a:t>
            </a:r>
            <a:r>
              <a:rPr lang="en-US" sz="1050" u="sng" dirty="0"/>
              <a:t>more sophisticated </a:t>
            </a:r>
            <a:r>
              <a:rPr lang="en-US" sz="1050" u="sng" dirty="0" smtClean="0"/>
              <a:t>capabilities </a:t>
            </a:r>
            <a:r>
              <a:rPr lang="en-US" sz="1000" dirty="0" smtClean="0"/>
              <a:t>at local level </a:t>
            </a:r>
            <a:endParaRPr lang="en-US" sz="10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/>
              <a:t>Local </a:t>
            </a:r>
            <a:r>
              <a:rPr lang="en-US" sz="1050" u="sng" dirty="0"/>
              <a:t>innovative solutions </a:t>
            </a:r>
            <a:r>
              <a:rPr lang="en-US" sz="1050" u="sng" dirty="0" smtClean="0"/>
              <a:t>(METS) in niches </a:t>
            </a:r>
            <a:r>
              <a:rPr lang="en-US" sz="1000" dirty="0"/>
              <a:t>becomes a </a:t>
            </a:r>
            <a:r>
              <a:rPr lang="en-US" sz="1000" dirty="0" smtClean="0"/>
              <a:t>source </a:t>
            </a:r>
            <a:r>
              <a:rPr lang="en-US" sz="1000" dirty="0"/>
              <a:t>of competitive advantage.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Main export: </a:t>
            </a:r>
            <a:r>
              <a:rPr lang="en-US" sz="1050" u="sng" dirty="0" smtClean="0"/>
              <a:t>copper + others  minerals</a:t>
            </a:r>
            <a:endParaRPr lang="en-US" sz="1000" u="sng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000" dirty="0" smtClean="0"/>
              <a:t>Significant </a:t>
            </a:r>
            <a:r>
              <a:rPr lang="en-US" sz="1050" u="sng" dirty="0" smtClean="0"/>
              <a:t>exports of METS</a:t>
            </a:r>
            <a:r>
              <a:rPr lang="en-US" sz="1000" dirty="0" smtClean="0"/>
              <a:t>  to the mining industry and other sectors (diversification)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10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908317" y="947463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Low income country</a:t>
            </a:r>
            <a:endParaRPr lang="en-US" sz="1050" b="1" dirty="0"/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518602" y="1484824"/>
            <a:ext cx="2184687" cy="360000"/>
          </a:xfrm>
          <a:prstGeom prst="rect">
            <a:avLst/>
          </a:prstGeom>
          <a:solidFill>
            <a:srgbClr val="DBDACF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100" b="1" dirty="0" smtClean="0"/>
              <a:t>Mining Enclave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00294" y="3485825"/>
            <a:ext cx="8882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5932" y="4764154"/>
            <a:ext cx="8882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91764" y="5701724"/>
            <a:ext cx="8882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44334" y="919614"/>
            <a:ext cx="1317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Low income country</a:t>
            </a:r>
            <a:endParaRPr lang="en-US" sz="105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975276" y="916989"/>
            <a:ext cx="1483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Middle income country</a:t>
            </a:r>
            <a:endParaRPr lang="en-US" sz="105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12072" y="914363"/>
            <a:ext cx="1342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High income country</a:t>
            </a:r>
            <a:endParaRPr lang="en-US" sz="105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816825" y="1120414"/>
            <a:ext cx="190192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Factor-driven  economy</a:t>
            </a:r>
            <a:endParaRPr lang="en-US" sz="1050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60469" y="1113566"/>
            <a:ext cx="201703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Investment-driven economy</a:t>
            </a:r>
            <a:endParaRPr lang="en-US" sz="1050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6914421" y="1114935"/>
            <a:ext cx="210614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Innovation-driven economy</a:t>
            </a:r>
            <a:endParaRPr lang="en-US" sz="1050" i="1" dirty="0"/>
          </a:p>
        </p:txBody>
      </p:sp>
      <p:sp>
        <p:nvSpPr>
          <p:cNvPr id="74" name="Right Triangle 73"/>
          <p:cNvSpPr/>
          <p:nvPr/>
        </p:nvSpPr>
        <p:spPr>
          <a:xfrm>
            <a:off x="2974662" y="1465437"/>
            <a:ext cx="5809337" cy="360000"/>
          </a:xfrm>
          <a:prstGeom prst="rtTriangle">
            <a:avLst/>
          </a:prstGeom>
          <a:solidFill>
            <a:srgbClr val="DBDAC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900" b="1" dirty="0"/>
          </a:p>
        </p:txBody>
      </p:sp>
      <p:sp>
        <p:nvSpPr>
          <p:cNvPr id="76" name="Right Triangle 75"/>
          <p:cNvSpPr/>
          <p:nvPr/>
        </p:nvSpPr>
        <p:spPr>
          <a:xfrm rot="10800000">
            <a:off x="2952000" y="1460277"/>
            <a:ext cx="5809337" cy="360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9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6804248" y="1484784"/>
            <a:ext cx="1764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00" b="1" dirty="0"/>
              <a:t>Comparative advantages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68040" y="1556792"/>
            <a:ext cx="1764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00" b="1" dirty="0"/>
              <a:t>Comparative advantages</a:t>
            </a:r>
          </a:p>
        </p:txBody>
      </p:sp>
      <p:sp>
        <p:nvSpPr>
          <p:cNvPr id="77" name="Explosion 2 4"/>
          <p:cNvSpPr/>
          <p:nvPr/>
        </p:nvSpPr>
        <p:spPr>
          <a:xfrm>
            <a:off x="7716238" y="1516734"/>
            <a:ext cx="1366799" cy="1264194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19727"/>
              <a:gd name="connsiteY0" fmla="*/ 4342 h 21600"/>
              <a:gd name="connsiteX1" fmla="*/ 14790 w 19727"/>
              <a:gd name="connsiteY1" fmla="*/ 0 h 21600"/>
              <a:gd name="connsiteX2" fmla="*/ 14525 w 19727"/>
              <a:gd name="connsiteY2" fmla="*/ 5777 h 21600"/>
              <a:gd name="connsiteX3" fmla="*/ 18007 w 19727"/>
              <a:gd name="connsiteY3" fmla="*/ 3172 h 21600"/>
              <a:gd name="connsiteX4" fmla="*/ 16380 w 19727"/>
              <a:gd name="connsiteY4" fmla="*/ 6532 h 21600"/>
              <a:gd name="connsiteX5" fmla="*/ 19727 w 19727"/>
              <a:gd name="connsiteY5" fmla="*/ 7036 h 21600"/>
              <a:gd name="connsiteX6" fmla="*/ 16985 w 19727"/>
              <a:gd name="connsiteY6" fmla="*/ 9402 h 21600"/>
              <a:gd name="connsiteX7" fmla="*/ 18270 w 19727"/>
              <a:gd name="connsiteY7" fmla="*/ 11290 h 21600"/>
              <a:gd name="connsiteX8" fmla="*/ 16380 w 19727"/>
              <a:gd name="connsiteY8" fmla="*/ 12310 h 21600"/>
              <a:gd name="connsiteX9" fmla="*/ 18877 w 19727"/>
              <a:gd name="connsiteY9" fmla="*/ 15632 h 21600"/>
              <a:gd name="connsiteX10" fmla="*/ 14640 w 19727"/>
              <a:gd name="connsiteY10" fmla="*/ 14350 h 21600"/>
              <a:gd name="connsiteX11" fmla="*/ 14942 w 19727"/>
              <a:gd name="connsiteY11" fmla="*/ 17370 h 21600"/>
              <a:gd name="connsiteX12" fmla="*/ 12180 w 19727"/>
              <a:gd name="connsiteY12" fmla="*/ 15935 h 21600"/>
              <a:gd name="connsiteX13" fmla="*/ 11612 w 19727"/>
              <a:gd name="connsiteY13" fmla="*/ 18842 h 21600"/>
              <a:gd name="connsiteX14" fmla="*/ 9872 w 19727"/>
              <a:gd name="connsiteY14" fmla="*/ 17370 h 21600"/>
              <a:gd name="connsiteX15" fmla="*/ 8700 w 19727"/>
              <a:gd name="connsiteY15" fmla="*/ 19712 h 21600"/>
              <a:gd name="connsiteX16" fmla="*/ 7527 w 19727"/>
              <a:gd name="connsiteY16" fmla="*/ 18125 h 21600"/>
              <a:gd name="connsiteX17" fmla="*/ 4917 w 19727"/>
              <a:gd name="connsiteY17" fmla="*/ 21600 h 21600"/>
              <a:gd name="connsiteX18" fmla="*/ 4805 w 19727"/>
              <a:gd name="connsiteY18" fmla="*/ 18240 h 21600"/>
              <a:gd name="connsiteX19" fmla="*/ 1285 w 19727"/>
              <a:gd name="connsiteY19" fmla="*/ 17825 h 21600"/>
              <a:gd name="connsiteX20" fmla="*/ 3330 w 19727"/>
              <a:gd name="connsiteY20" fmla="*/ 15370 h 21600"/>
              <a:gd name="connsiteX21" fmla="*/ 0 w 19727"/>
              <a:gd name="connsiteY21" fmla="*/ 12877 h 21600"/>
              <a:gd name="connsiteX22" fmla="*/ 3935 w 19727"/>
              <a:gd name="connsiteY22" fmla="*/ 11592 h 21600"/>
              <a:gd name="connsiteX23" fmla="*/ 1172 w 19727"/>
              <a:gd name="connsiteY23" fmla="*/ 8270 h 21600"/>
              <a:gd name="connsiteX24" fmla="*/ 5372 w 19727"/>
              <a:gd name="connsiteY24" fmla="*/ 7817 h 21600"/>
              <a:gd name="connsiteX25" fmla="*/ 4502 w 19727"/>
              <a:gd name="connsiteY25" fmla="*/ 3625 h 21600"/>
              <a:gd name="connsiteX26" fmla="*/ 8550 w 19727"/>
              <a:gd name="connsiteY26" fmla="*/ 6382 h 21600"/>
              <a:gd name="connsiteX27" fmla="*/ 9722 w 19727"/>
              <a:gd name="connsiteY27" fmla="*/ 1887 h 21600"/>
              <a:gd name="connsiteX28" fmla="*/ 11462 w 19727"/>
              <a:gd name="connsiteY28" fmla="*/ 4342 h 21600"/>
              <a:gd name="connsiteX0" fmla="*/ 11462 w 19727"/>
              <a:gd name="connsiteY0" fmla="*/ 4342 h 21600"/>
              <a:gd name="connsiteX1" fmla="*/ 14790 w 19727"/>
              <a:gd name="connsiteY1" fmla="*/ 0 h 21600"/>
              <a:gd name="connsiteX2" fmla="*/ 14525 w 19727"/>
              <a:gd name="connsiteY2" fmla="*/ 5777 h 21600"/>
              <a:gd name="connsiteX3" fmla="*/ 18007 w 19727"/>
              <a:gd name="connsiteY3" fmla="*/ 3172 h 21600"/>
              <a:gd name="connsiteX4" fmla="*/ 16380 w 19727"/>
              <a:gd name="connsiteY4" fmla="*/ 6532 h 21600"/>
              <a:gd name="connsiteX5" fmla="*/ 19727 w 19727"/>
              <a:gd name="connsiteY5" fmla="*/ 7036 h 21600"/>
              <a:gd name="connsiteX6" fmla="*/ 17977 w 19727"/>
              <a:gd name="connsiteY6" fmla="*/ 9142 h 21600"/>
              <a:gd name="connsiteX7" fmla="*/ 18270 w 19727"/>
              <a:gd name="connsiteY7" fmla="*/ 11290 h 21600"/>
              <a:gd name="connsiteX8" fmla="*/ 16380 w 19727"/>
              <a:gd name="connsiteY8" fmla="*/ 12310 h 21600"/>
              <a:gd name="connsiteX9" fmla="*/ 18877 w 19727"/>
              <a:gd name="connsiteY9" fmla="*/ 15632 h 21600"/>
              <a:gd name="connsiteX10" fmla="*/ 14640 w 19727"/>
              <a:gd name="connsiteY10" fmla="*/ 14350 h 21600"/>
              <a:gd name="connsiteX11" fmla="*/ 14942 w 19727"/>
              <a:gd name="connsiteY11" fmla="*/ 17370 h 21600"/>
              <a:gd name="connsiteX12" fmla="*/ 12180 w 19727"/>
              <a:gd name="connsiteY12" fmla="*/ 15935 h 21600"/>
              <a:gd name="connsiteX13" fmla="*/ 11612 w 19727"/>
              <a:gd name="connsiteY13" fmla="*/ 18842 h 21600"/>
              <a:gd name="connsiteX14" fmla="*/ 9872 w 19727"/>
              <a:gd name="connsiteY14" fmla="*/ 17370 h 21600"/>
              <a:gd name="connsiteX15" fmla="*/ 8700 w 19727"/>
              <a:gd name="connsiteY15" fmla="*/ 19712 h 21600"/>
              <a:gd name="connsiteX16" fmla="*/ 7527 w 19727"/>
              <a:gd name="connsiteY16" fmla="*/ 18125 h 21600"/>
              <a:gd name="connsiteX17" fmla="*/ 4917 w 19727"/>
              <a:gd name="connsiteY17" fmla="*/ 21600 h 21600"/>
              <a:gd name="connsiteX18" fmla="*/ 4805 w 19727"/>
              <a:gd name="connsiteY18" fmla="*/ 18240 h 21600"/>
              <a:gd name="connsiteX19" fmla="*/ 1285 w 19727"/>
              <a:gd name="connsiteY19" fmla="*/ 17825 h 21600"/>
              <a:gd name="connsiteX20" fmla="*/ 3330 w 19727"/>
              <a:gd name="connsiteY20" fmla="*/ 15370 h 21600"/>
              <a:gd name="connsiteX21" fmla="*/ 0 w 19727"/>
              <a:gd name="connsiteY21" fmla="*/ 12877 h 21600"/>
              <a:gd name="connsiteX22" fmla="*/ 3935 w 19727"/>
              <a:gd name="connsiteY22" fmla="*/ 11592 h 21600"/>
              <a:gd name="connsiteX23" fmla="*/ 1172 w 19727"/>
              <a:gd name="connsiteY23" fmla="*/ 8270 h 21600"/>
              <a:gd name="connsiteX24" fmla="*/ 5372 w 19727"/>
              <a:gd name="connsiteY24" fmla="*/ 7817 h 21600"/>
              <a:gd name="connsiteX25" fmla="*/ 4502 w 19727"/>
              <a:gd name="connsiteY25" fmla="*/ 3625 h 21600"/>
              <a:gd name="connsiteX26" fmla="*/ 8550 w 19727"/>
              <a:gd name="connsiteY26" fmla="*/ 6382 h 21600"/>
              <a:gd name="connsiteX27" fmla="*/ 9722 w 19727"/>
              <a:gd name="connsiteY27" fmla="*/ 1887 h 21600"/>
              <a:gd name="connsiteX28" fmla="*/ 11462 w 19727"/>
              <a:gd name="connsiteY28" fmla="*/ 4342 h 21600"/>
              <a:gd name="connsiteX0" fmla="*/ 11462 w 19727"/>
              <a:gd name="connsiteY0" fmla="*/ 4342 h 21600"/>
              <a:gd name="connsiteX1" fmla="*/ 14790 w 19727"/>
              <a:gd name="connsiteY1" fmla="*/ 0 h 21600"/>
              <a:gd name="connsiteX2" fmla="*/ 14525 w 19727"/>
              <a:gd name="connsiteY2" fmla="*/ 5777 h 21600"/>
              <a:gd name="connsiteX3" fmla="*/ 18007 w 19727"/>
              <a:gd name="connsiteY3" fmla="*/ 3172 h 21600"/>
              <a:gd name="connsiteX4" fmla="*/ 16380 w 19727"/>
              <a:gd name="connsiteY4" fmla="*/ 6532 h 21600"/>
              <a:gd name="connsiteX5" fmla="*/ 19727 w 19727"/>
              <a:gd name="connsiteY5" fmla="*/ 7036 h 21600"/>
              <a:gd name="connsiteX6" fmla="*/ 17977 w 19727"/>
              <a:gd name="connsiteY6" fmla="*/ 9142 h 21600"/>
              <a:gd name="connsiteX7" fmla="*/ 18270 w 19727"/>
              <a:gd name="connsiteY7" fmla="*/ 11290 h 21600"/>
              <a:gd name="connsiteX8" fmla="*/ 16380 w 19727"/>
              <a:gd name="connsiteY8" fmla="*/ 12310 h 21600"/>
              <a:gd name="connsiteX9" fmla="*/ 18877 w 19727"/>
              <a:gd name="connsiteY9" fmla="*/ 15632 h 21600"/>
              <a:gd name="connsiteX10" fmla="*/ 14640 w 19727"/>
              <a:gd name="connsiteY10" fmla="*/ 14350 h 21600"/>
              <a:gd name="connsiteX11" fmla="*/ 14942 w 19727"/>
              <a:gd name="connsiteY11" fmla="*/ 17370 h 21600"/>
              <a:gd name="connsiteX12" fmla="*/ 12180 w 19727"/>
              <a:gd name="connsiteY12" fmla="*/ 15935 h 21600"/>
              <a:gd name="connsiteX13" fmla="*/ 11612 w 19727"/>
              <a:gd name="connsiteY13" fmla="*/ 18842 h 21600"/>
              <a:gd name="connsiteX14" fmla="*/ 9872 w 19727"/>
              <a:gd name="connsiteY14" fmla="*/ 15286 h 21600"/>
              <a:gd name="connsiteX15" fmla="*/ 8700 w 19727"/>
              <a:gd name="connsiteY15" fmla="*/ 19712 h 21600"/>
              <a:gd name="connsiteX16" fmla="*/ 7527 w 19727"/>
              <a:gd name="connsiteY16" fmla="*/ 18125 h 21600"/>
              <a:gd name="connsiteX17" fmla="*/ 4917 w 19727"/>
              <a:gd name="connsiteY17" fmla="*/ 21600 h 21600"/>
              <a:gd name="connsiteX18" fmla="*/ 4805 w 19727"/>
              <a:gd name="connsiteY18" fmla="*/ 18240 h 21600"/>
              <a:gd name="connsiteX19" fmla="*/ 1285 w 19727"/>
              <a:gd name="connsiteY19" fmla="*/ 17825 h 21600"/>
              <a:gd name="connsiteX20" fmla="*/ 3330 w 19727"/>
              <a:gd name="connsiteY20" fmla="*/ 15370 h 21600"/>
              <a:gd name="connsiteX21" fmla="*/ 0 w 19727"/>
              <a:gd name="connsiteY21" fmla="*/ 12877 h 21600"/>
              <a:gd name="connsiteX22" fmla="*/ 3935 w 19727"/>
              <a:gd name="connsiteY22" fmla="*/ 11592 h 21600"/>
              <a:gd name="connsiteX23" fmla="*/ 1172 w 19727"/>
              <a:gd name="connsiteY23" fmla="*/ 8270 h 21600"/>
              <a:gd name="connsiteX24" fmla="*/ 5372 w 19727"/>
              <a:gd name="connsiteY24" fmla="*/ 7817 h 21600"/>
              <a:gd name="connsiteX25" fmla="*/ 4502 w 19727"/>
              <a:gd name="connsiteY25" fmla="*/ 3625 h 21600"/>
              <a:gd name="connsiteX26" fmla="*/ 8550 w 19727"/>
              <a:gd name="connsiteY26" fmla="*/ 6382 h 21600"/>
              <a:gd name="connsiteX27" fmla="*/ 9722 w 19727"/>
              <a:gd name="connsiteY27" fmla="*/ 1887 h 21600"/>
              <a:gd name="connsiteX28" fmla="*/ 11462 w 19727"/>
              <a:gd name="connsiteY28" fmla="*/ 4342 h 21600"/>
              <a:gd name="connsiteX0" fmla="*/ 11462 w 19727"/>
              <a:gd name="connsiteY0" fmla="*/ 4342 h 21600"/>
              <a:gd name="connsiteX1" fmla="*/ 14790 w 19727"/>
              <a:gd name="connsiteY1" fmla="*/ 0 h 21600"/>
              <a:gd name="connsiteX2" fmla="*/ 14525 w 19727"/>
              <a:gd name="connsiteY2" fmla="*/ 5777 h 21600"/>
              <a:gd name="connsiteX3" fmla="*/ 18007 w 19727"/>
              <a:gd name="connsiteY3" fmla="*/ 3172 h 21600"/>
              <a:gd name="connsiteX4" fmla="*/ 16380 w 19727"/>
              <a:gd name="connsiteY4" fmla="*/ 6532 h 21600"/>
              <a:gd name="connsiteX5" fmla="*/ 19727 w 19727"/>
              <a:gd name="connsiteY5" fmla="*/ 7036 h 21600"/>
              <a:gd name="connsiteX6" fmla="*/ 17977 w 19727"/>
              <a:gd name="connsiteY6" fmla="*/ 9142 h 21600"/>
              <a:gd name="connsiteX7" fmla="*/ 18270 w 19727"/>
              <a:gd name="connsiteY7" fmla="*/ 11290 h 21600"/>
              <a:gd name="connsiteX8" fmla="*/ 16380 w 19727"/>
              <a:gd name="connsiteY8" fmla="*/ 12310 h 21600"/>
              <a:gd name="connsiteX9" fmla="*/ 18877 w 19727"/>
              <a:gd name="connsiteY9" fmla="*/ 15632 h 21600"/>
              <a:gd name="connsiteX10" fmla="*/ 14640 w 19727"/>
              <a:gd name="connsiteY10" fmla="*/ 14350 h 21600"/>
              <a:gd name="connsiteX11" fmla="*/ 14942 w 19727"/>
              <a:gd name="connsiteY11" fmla="*/ 17370 h 21600"/>
              <a:gd name="connsiteX12" fmla="*/ 12180 w 19727"/>
              <a:gd name="connsiteY12" fmla="*/ 15935 h 21600"/>
              <a:gd name="connsiteX13" fmla="*/ 11612 w 19727"/>
              <a:gd name="connsiteY13" fmla="*/ 18842 h 21600"/>
              <a:gd name="connsiteX14" fmla="*/ 9872 w 19727"/>
              <a:gd name="connsiteY14" fmla="*/ 15286 h 21600"/>
              <a:gd name="connsiteX15" fmla="*/ 8700 w 19727"/>
              <a:gd name="connsiteY15" fmla="*/ 19712 h 21600"/>
              <a:gd name="connsiteX16" fmla="*/ 7747 w 19727"/>
              <a:gd name="connsiteY16" fmla="*/ 16823 h 21600"/>
              <a:gd name="connsiteX17" fmla="*/ 4917 w 19727"/>
              <a:gd name="connsiteY17" fmla="*/ 21600 h 21600"/>
              <a:gd name="connsiteX18" fmla="*/ 4805 w 19727"/>
              <a:gd name="connsiteY18" fmla="*/ 18240 h 21600"/>
              <a:gd name="connsiteX19" fmla="*/ 1285 w 19727"/>
              <a:gd name="connsiteY19" fmla="*/ 17825 h 21600"/>
              <a:gd name="connsiteX20" fmla="*/ 3330 w 19727"/>
              <a:gd name="connsiteY20" fmla="*/ 15370 h 21600"/>
              <a:gd name="connsiteX21" fmla="*/ 0 w 19727"/>
              <a:gd name="connsiteY21" fmla="*/ 12877 h 21600"/>
              <a:gd name="connsiteX22" fmla="*/ 3935 w 19727"/>
              <a:gd name="connsiteY22" fmla="*/ 11592 h 21600"/>
              <a:gd name="connsiteX23" fmla="*/ 1172 w 19727"/>
              <a:gd name="connsiteY23" fmla="*/ 8270 h 21600"/>
              <a:gd name="connsiteX24" fmla="*/ 5372 w 19727"/>
              <a:gd name="connsiteY24" fmla="*/ 7817 h 21600"/>
              <a:gd name="connsiteX25" fmla="*/ 4502 w 19727"/>
              <a:gd name="connsiteY25" fmla="*/ 3625 h 21600"/>
              <a:gd name="connsiteX26" fmla="*/ 8550 w 19727"/>
              <a:gd name="connsiteY26" fmla="*/ 6382 h 21600"/>
              <a:gd name="connsiteX27" fmla="*/ 9722 w 19727"/>
              <a:gd name="connsiteY27" fmla="*/ 1887 h 21600"/>
              <a:gd name="connsiteX28" fmla="*/ 11462 w 19727"/>
              <a:gd name="connsiteY28" fmla="*/ 4342 h 21600"/>
              <a:gd name="connsiteX0" fmla="*/ 11462 w 19727"/>
              <a:gd name="connsiteY0" fmla="*/ 4342 h 21600"/>
              <a:gd name="connsiteX1" fmla="*/ 14790 w 19727"/>
              <a:gd name="connsiteY1" fmla="*/ 0 h 21600"/>
              <a:gd name="connsiteX2" fmla="*/ 14525 w 19727"/>
              <a:gd name="connsiteY2" fmla="*/ 5777 h 21600"/>
              <a:gd name="connsiteX3" fmla="*/ 18007 w 19727"/>
              <a:gd name="connsiteY3" fmla="*/ 3172 h 21600"/>
              <a:gd name="connsiteX4" fmla="*/ 16380 w 19727"/>
              <a:gd name="connsiteY4" fmla="*/ 6532 h 21600"/>
              <a:gd name="connsiteX5" fmla="*/ 19727 w 19727"/>
              <a:gd name="connsiteY5" fmla="*/ 7036 h 21600"/>
              <a:gd name="connsiteX6" fmla="*/ 17977 w 19727"/>
              <a:gd name="connsiteY6" fmla="*/ 9142 h 21600"/>
              <a:gd name="connsiteX7" fmla="*/ 18270 w 19727"/>
              <a:gd name="connsiteY7" fmla="*/ 11290 h 21600"/>
              <a:gd name="connsiteX8" fmla="*/ 16380 w 19727"/>
              <a:gd name="connsiteY8" fmla="*/ 12310 h 21600"/>
              <a:gd name="connsiteX9" fmla="*/ 18877 w 19727"/>
              <a:gd name="connsiteY9" fmla="*/ 15632 h 21600"/>
              <a:gd name="connsiteX10" fmla="*/ 14640 w 19727"/>
              <a:gd name="connsiteY10" fmla="*/ 14350 h 21600"/>
              <a:gd name="connsiteX11" fmla="*/ 14942 w 19727"/>
              <a:gd name="connsiteY11" fmla="*/ 17370 h 21600"/>
              <a:gd name="connsiteX12" fmla="*/ 12180 w 19727"/>
              <a:gd name="connsiteY12" fmla="*/ 15935 h 21600"/>
              <a:gd name="connsiteX13" fmla="*/ 11612 w 19727"/>
              <a:gd name="connsiteY13" fmla="*/ 18842 h 21600"/>
              <a:gd name="connsiteX14" fmla="*/ 9872 w 19727"/>
              <a:gd name="connsiteY14" fmla="*/ 15286 h 21600"/>
              <a:gd name="connsiteX15" fmla="*/ 8700 w 19727"/>
              <a:gd name="connsiteY15" fmla="*/ 19712 h 21600"/>
              <a:gd name="connsiteX16" fmla="*/ 7747 w 19727"/>
              <a:gd name="connsiteY16" fmla="*/ 16823 h 21600"/>
              <a:gd name="connsiteX17" fmla="*/ 4917 w 19727"/>
              <a:gd name="connsiteY17" fmla="*/ 21600 h 21600"/>
              <a:gd name="connsiteX18" fmla="*/ 6238 w 19727"/>
              <a:gd name="connsiteY18" fmla="*/ 15115 h 21600"/>
              <a:gd name="connsiteX19" fmla="*/ 1285 w 19727"/>
              <a:gd name="connsiteY19" fmla="*/ 17825 h 21600"/>
              <a:gd name="connsiteX20" fmla="*/ 3330 w 19727"/>
              <a:gd name="connsiteY20" fmla="*/ 15370 h 21600"/>
              <a:gd name="connsiteX21" fmla="*/ 0 w 19727"/>
              <a:gd name="connsiteY21" fmla="*/ 12877 h 21600"/>
              <a:gd name="connsiteX22" fmla="*/ 3935 w 19727"/>
              <a:gd name="connsiteY22" fmla="*/ 11592 h 21600"/>
              <a:gd name="connsiteX23" fmla="*/ 1172 w 19727"/>
              <a:gd name="connsiteY23" fmla="*/ 8270 h 21600"/>
              <a:gd name="connsiteX24" fmla="*/ 5372 w 19727"/>
              <a:gd name="connsiteY24" fmla="*/ 7817 h 21600"/>
              <a:gd name="connsiteX25" fmla="*/ 4502 w 19727"/>
              <a:gd name="connsiteY25" fmla="*/ 3625 h 21600"/>
              <a:gd name="connsiteX26" fmla="*/ 8550 w 19727"/>
              <a:gd name="connsiteY26" fmla="*/ 6382 h 21600"/>
              <a:gd name="connsiteX27" fmla="*/ 9722 w 19727"/>
              <a:gd name="connsiteY27" fmla="*/ 1887 h 21600"/>
              <a:gd name="connsiteX28" fmla="*/ 11462 w 19727"/>
              <a:gd name="connsiteY28" fmla="*/ 4342 h 21600"/>
              <a:gd name="connsiteX0" fmla="*/ 11462 w 19727"/>
              <a:gd name="connsiteY0" fmla="*/ 4342 h 21600"/>
              <a:gd name="connsiteX1" fmla="*/ 14790 w 19727"/>
              <a:gd name="connsiteY1" fmla="*/ 0 h 21600"/>
              <a:gd name="connsiteX2" fmla="*/ 14525 w 19727"/>
              <a:gd name="connsiteY2" fmla="*/ 5777 h 21600"/>
              <a:gd name="connsiteX3" fmla="*/ 18007 w 19727"/>
              <a:gd name="connsiteY3" fmla="*/ 3172 h 21600"/>
              <a:gd name="connsiteX4" fmla="*/ 16380 w 19727"/>
              <a:gd name="connsiteY4" fmla="*/ 6532 h 21600"/>
              <a:gd name="connsiteX5" fmla="*/ 19727 w 19727"/>
              <a:gd name="connsiteY5" fmla="*/ 7036 h 21600"/>
              <a:gd name="connsiteX6" fmla="*/ 17977 w 19727"/>
              <a:gd name="connsiteY6" fmla="*/ 9142 h 21600"/>
              <a:gd name="connsiteX7" fmla="*/ 18270 w 19727"/>
              <a:gd name="connsiteY7" fmla="*/ 11290 h 21600"/>
              <a:gd name="connsiteX8" fmla="*/ 16380 w 19727"/>
              <a:gd name="connsiteY8" fmla="*/ 12310 h 21600"/>
              <a:gd name="connsiteX9" fmla="*/ 18877 w 19727"/>
              <a:gd name="connsiteY9" fmla="*/ 15632 h 21600"/>
              <a:gd name="connsiteX10" fmla="*/ 14640 w 19727"/>
              <a:gd name="connsiteY10" fmla="*/ 14350 h 21600"/>
              <a:gd name="connsiteX11" fmla="*/ 14942 w 19727"/>
              <a:gd name="connsiteY11" fmla="*/ 17370 h 21600"/>
              <a:gd name="connsiteX12" fmla="*/ 12180 w 19727"/>
              <a:gd name="connsiteY12" fmla="*/ 15935 h 21600"/>
              <a:gd name="connsiteX13" fmla="*/ 11612 w 19727"/>
              <a:gd name="connsiteY13" fmla="*/ 18842 h 21600"/>
              <a:gd name="connsiteX14" fmla="*/ 9872 w 19727"/>
              <a:gd name="connsiteY14" fmla="*/ 15286 h 21600"/>
              <a:gd name="connsiteX15" fmla="*/ 8700 w 19727"/>
              <a:gd name="connsiteY15" fmla="*/ 19712 h 21600"/>
              <a:gd name="connsiteX16" fmla="*/ 7747 w 19727"/>
              <a:gd name="connsiteY16" fmla="*/ 16823 h 21600"/>
              <a:gd name="connsiteX17" fmla="*/ 4917 w 19727"/>
              <a:gd name="connsiteY17" fmla="*/ 21600 h 21600"/>
              <a:gd name="connsiteX18" fmla="*/ 6238 w 19727"/>
              <a:gd name="connsiteY18" fmla="*/ 15115 h 21600"/>
              <a:gd name="connsiteX19" fmla="*/ 1285 w 19727"/>
              <a:gd name="connsiteY19" fmla="*/ 17825 h 21600"/>
              <a:gd name="connsiteX20" fmla="*/ 3330 w 19727"/>
              <a:gd name="connsiteY20" fmla="*/ 15370 h 21600"/>
              <a:gd name="connsiteX21" fmla="*/ 0 w 19727"/>
              <a:gd name="connsiteY21" fmla="*/ 12877 h 21600"/>
              <a:gd name="connsiteX22" fmla="*/ 3935 w 19727"/>
              <a:gd name="connsiteY22" fmla="*/ 11592 h 21600"/>
              <a:gd name="connsiteX23" fmla="*/ 1172 w 19727"/>
              <a:gd name="connsiteY23" fmla="*/ 8270 h 21600"/>
              <a:gd name="connsiteX24" fmla="*/ 5372 w 19727"/>
              <a:gd name="connsiteY24" fmla="*/ 7817 h 21600"/>
              <a:gd name="connsiteX25" fmla="*/ 5935 w 19727"/>
              <a:gd name="connsiteY25" fmla="*/ 4406 h 21600"/>
              <a:gd name="connsiteX26" fmla="*/ 8550 w 19727"/>
              <a:gd name="connsiteY26" fmla="*/ 6382 h 21600"/>
              <a:gd name="connsiteX27" fmla="*/ 9722 w 19727"/>
              <a:gd name="connsiteY27" fmla="*/ 1887 h 21600"/>
              <a:gd name="connsiteX28" fmla="*/ 11462 w 19727"/>
              <a:gd name="connsiteY28" fmla="*/ 4342 h 21600"/>
              <a:gd name="connsiteX0" fmla="*/ 11462 w 19727"/>
              <a:gd name="connsiteY0" fmla="*/ 4342 h 21600"/>
              <a:gd name="connsiteX1" fmla="*/ 14790 w 19727"/>
              <a:gd name="connsiteY1" fmla="*/ 0 h 21600"/>
              <a:gd name="connsiteX2" fmla="*/ 14525 w 19727"/>
              <a:gd name="connsiteY2" fmla="*/ 5777 h 21600"/>
              <a:gd name="connsiteX3" fmla="*/ 18007 w 19727"/>
              <a:gd name="connsiteY3" fmla="*/ 3172 h 21600"/>
              <a:gd name="connsiteX4" fmla="*/ 16380 w 19727"/>
              <a:gd name="connsiteY4" fmla="*/ 6532 h 21600"/>
              <a:gd name="connsiteX5" fmla="*/ 19727 w 19727"/>
              <a:gd name="connsiteY5" fmla="*/ 7036 h 21600"/>
              <a:gd name="connsiteX6" fmla="*/ 17977 w 19727"/>
              <a:gd name="connsiteY6" fmla="*/ 9142 h 21600"/>
              <a:gd name="connsiteX7" fmla="*/ 18270 w 19727"/>
              <a:gd name="connsiteY7" fmla="*/ 11290 h 21600"/>
              <a:gd name="connsiteX8" fmla="*/ 16380 w 19727"/>
              <a:gd name="connsiteY8" fmla="*/ 12310 h 21600"/>
              <a:gd name="connsiteX9" fmla="*/ 18877 w 19727"/>
              <a:gd name="connsiteY9" fmla="*/ 15632 h 21600"/>
              <a:gd name="connsiteX10" fmla="*/ 14640 w 19727"/>
              <a:gd name="connsiteY10" fmla="*/ 14350 h 21600"/>
              <a:gd name="connsiteX11" fmla="*/ 14942 w 19727"/>
              <a:gd name="connsiteY11" fmla="*/ 17370 h 21600"/>
              <a:gd name="connsiteX12" fmla="*/ 12180 w 19727"/>
              <a:gd name="connsiteY12" fmla="*/ 15935 h 21600"/>
              <a:gd name="connsiteX13" fmla="*/ 11612 w 19727"/>
              <a:gd name="connsiteY13" fmla="*/ 18842 h 21600"/>
              <a:gd name="connsiteX14" fmla="*/ 9872 w 19727"/>
              <a:gd name="connsiteY14" fmla="*/ 15286 h 21600"/>
              <a:gd name="connsiteX15" fmla="*/ 8700 w 19727"/>
              <a:gd name="connsiteY15" fmla="*/ 19712 h 21600"/>
              <a:gd name="connsiteX16" fmla="*/ 7747 w 19727"/>
              <a:gd name="connsiteY16" fmla="*/ 16823 h 21600"/>
              <a:gd name="connsiteX17" fmla="*/ 4917 w 19727"/>
              <a:gd name="connsiteY17" fmla="*/ 21600 h 21600"/>
              <a:gd name="connsiteX18" fmla="*/ 4695 w 19727"/>
              <a:gd name="connsiteY18" fmla="*/ 16808 h 21600"/>
              <a:gd name="connsiteX19" fmla="*/ 1285 w 19727"/>
              <a:gd name="connsiteY19" fmla="*/ 17825 h 21600"/>
              <a:gd name="connsiteX20" fmla="*/ 3330 w 19727"/>
              <a:gd name="connsiteY20" fmla="*/ 15370 h 21600"/>
              <a:gd name="connsiteX21" fmla="*/ 0 w 19727"/>
              <a:gd name="connsiteY21" fmla="*/ 12877 h 21600"/>
              <a:gd name="connsiteX22" fmla="*/ 3935 w 19727"/>
              <a:gd name="connsiteY22" fmla="*/ 11592 h 21600"/>
              <a:gd name="connsiteX23" fmla="*/ 1172 w 19727"/>
              <a:gd name="connsiteY23" fmla="*/ 8270 h 21600"/>
              <a:gd name="connsiteX24" fmla="*/ 5372 w 19727"/>
              <a:gd name="connsiteY24" fmla="*/ 7817 h 21600"/>
              <a:gd name="connsiteX25" fmla="*/ 5935 w 19727"/>
              <a:gd name="connsiteY25" fmla="*/ 4406 h 21600"/>
              <a:gd name="connsiteX26" fmla="*/ 8550 w 19727"/>
              <a:gd name="connsiteY26" fmla="*/ 6382 h 21600"/>
              <a:gd name="connsiteX27" fmla="*/ 9722 w 19727"/>
              <a:gd name="connsiteY27" fmla="*/ 1887 h 21600"/>
              <a:gd name="connsiteX28" fmla="*/ 11462 w 19727"/>
              <a:gd name="connsiteY28" fmla="*/ 4342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727" h="21600">
                <a:moveTo>
                  <a:pt x="11462" y="4342"/>
                </a:moveTo>
                <a:lnTo>
                  <a:pt x="14790" y="0"/>
                </a:lnTo>
                <a:cubicBezTo>
                  <a:pt x="14702" y="1926"/>
                  <a:pt x="14613" y="3851"/>
                  <a:pt x="14525" y="5777"/>
                </a:cubicBezTo>
                <a:lnTo>
                  <a:pt x="18007" y="3172"/>
                </a:lnTo>
                <a:lnTo>
                  <a:pt x="16380" y="6532"/>
                </a:lnTo>
                <a:lnTo>
                  <a:pt x="19727" y="7036"/>
                </a:lnTo>
                <a:lnTo>
                  <a:pt x="17977" y="9142"/>
                </a:lnTo>
                <a:cubicBezTo>
                  <a:pt x="18075" y="9858"/>
                  <a:pt x="18172" y="10574"/>
                  <a:pt x="18270" y="11290"/>
                </a:cubicBezTo>
                <a:lnTo>
                  <a:pt x="16380" y="12310"/>
                </a:lnTo>
                <a:lnTo>
                  <a:pt x="18877" y="15632"/>
                </a:lnTo>
                <a:lnTo>
                  <a:pt x="14640" y="14350"/>
                </a:lnTo>
                <a:cubicBezTo>
                  <a:pt x="14741" y="15357"/>
                  <a:pt x="14841" y="16363"/>
                  <a:pt x="14942" y="17370"/>
                </a:cubicBezTo>
                <a:lnTo>
                  <a:pt x="12180" y="15935"/>
                </a:lnTo>
                <a:lnTo>
                  <a:pt x="11612" y="18842"/>
                </a:lnTo>
                <a:lnTo>
                  <a:pt x="9872" y="15286"/>
                </a:lnTo>
                <a:lnTo>
                  <a:pt x="8700" y="19712"/>
                </a:lnTo>
                <a:lnTo>
                  <a:pt x="7747" y="16823"/>
                </a:lnTo>
                <a:lnTo>
                  <a:pt x="4917" y="21600"/>
                </a:lnTo>
                <a:cubicBezTo>
                  <a:pt x="4880" y="20480"/>
                  <a:pt x="4732" y="17928"/>
                  <a:pt x="4695" y="16808"/>
                </a:cubicBezTo>
                <a:lnTo>
                  <a:pt x="1285" y="17825"/>
                </a:lnTo>
                <a:lnTo>
                  <a:pt x="3330" y="15370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cubicBezTo>
                  <a:pt x="5560" y="6680"/>
                  <a:pt x="5747" y="5543"/>
                  <a:pt x="5935" y="4406"/>
                </a:cubicBezTo>
                <a:lnTo>
                  <a:pt x="8550" y="6382"/>
                </a:lnTo>
                <a:lnTo>
                  <a:pt x="9722" y="1887"/>
                </a:lnTo>
                <a:lnTo>
                  <a:pt x="11462" y="434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52000" y="0"/>
            <a:ext cx="8640000" cy="864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 smtClean="0"/>
              <a:t>Development of mining equipment, technology and services (METS)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accent1"/>
                </a:solidFill>
              </a:rPr>
              <a:t>An overview of the Chilean case: Evolution and projected scenario</a:t>
            </a:r>
            <a:endParaRPr lang="en-US" dirty="0"/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247692" y="6506501"/>
            <a:ext cx="821274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marL="893763" indent="-893763">
              <a:buFont typeface="Arial" pitchFamily="34" charset="0"/>
              <a:buNone/>
            </a:pPr>
            <a:r>
              <a:rPr lang="en-US" altLang="es-ES" sz="7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Source: Urzua, O.  - Lecture notes, MBA, Industrial Engineering Department, University of Chile.</a:t>
            </a:r>
            <a:endParaRPr lang="en-US" sz="7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 algn="r"/>
            <a:fld id="{8D86E900-14D1-4A31-93CA-A00466A1D12C}" type="slidenum">
              <a:rPr lang="en-AU" smtClean="0"/>
              <a:pPr algn="r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381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16179</TotalTime>
  <Words>2378</Words>
  <Application>Microsoft Office PowerPoint</Application>
  <PresentationFormat>On-screen Show (4:3)</PresentationFormat>
  <Paragraphs>567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Discovering new public-private partnership for productive and  technological developing in emerging mining countries </vt:lpstr>
      <vt:lpstr>Motivation</vt:lpstr>
      <vt:lpstr>PowerPoint Presentation</vt:lpstr>
      <vt:lpstr>How to deliver the full development potential of NR?</vt:lpstr>
      <vt:lpstr>PowerPoint Presentation</vt:lpstr>
      <vt:lpstr>Broad benefit  from Public –Private Partnership </vt:lpstr>
      <vt:lpstr>Complementary role  of Private and Public sectors</vt:lpstr>
      <vt:lpstr>PowerPoint Presentation</vt:lpstr>
      <vt:lpstr>PowerPoint Presentation</vt:lpstr>
      <vt:lpstr>The World-class supplier program (Chile)  A structured and systematic process </vt:lpstr>
      <vt:lpstr>PowerPoint Presentation</vt:lpstr>
      <vt:lpstr>PowerPoint Presentation</vt:lpstr>
      <vt:lpstr>Methodology applied</vt:lpstr>
      <vt:lpstr>Results1  Chile : Barriers identified (By entity)</vt:lpstr>
      <vt:lpstr>Result 2 (Chile):  Barriers identified (By type of scaling up)</vt:lpstr>
      <vt:lpstr>Discussion: problems and possible solutions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Michiko Iizuka</dc:creator>
  <cp:lastModifiedBy>BHP Billiton</cp:lastModifiedBy>
  <cp:revision>304</cp:revision>
  <cp:lastPrinted>2016-07-22T03:08:42Z</cp:lastPrinted>
  <dcterms:created xsi:type="dcterms:W3CDTF">2016-06-09T03:11:08Z</dcterms:created>
  <dcterms:modified xsi:type="dcterms:W3CDTF">2016-09-21T11:30:15Z</dcterms:modified>
</cp:coreProperties>
</file>