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61" r:id="rId6"/>
    <p:sldId id="262" r:id="rId7"/>
    <p:sldId id="265" r:id="rId8"/>
    <p:sldId id="266" r:id="rId9"/>
    <p:sldId id="263" r:id="rId10"/>
    <p:sldId id="267" r:id="rId11"/>
    <p:sldId id="278" r:id="rId12"/>
    <p:sldId id="264" r:id="rId13"/>
    <p:sldId id="259" r:id="rId14"/>
    <p:sldId id="268" r:id="rId15"/>
    <p:sldId id="276" r:id="rId16"/>
    <p:sldId id="277" r:id="rId17"/>
    <p:sldId id="274" r:id="rId18"/>
    <p:sldId id="275" r:id="rId19"/>
    <p:sldId id="269" r:id="rId20"/>
    <p:sldId id="279" r:id="rId21"/>
    <p:sldId id="270" r:id="rId22"/>
    <p:sldId id="271" r:id="rId23"/>
    <p:sldId id="27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45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1B560-7BD6-43A6-B737-CE05419C5E97}" type="datetimeFigureOut">
              <a:rPr lang="en-AU" smtClean="0"/>
              <a:t>21/09/2016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122BE-D773-457A-A369-B58426442792}" type="slidenum">
              <a:rPr lang="en-AU" smtClean="0"/>
              <a:t>‹#›</a:t>
            </a:fld>
            <a:endParaRPr lang="en-AU"/>
          </a:p>
        </p:txBody>
      </p:sp>
    </p:spTree>
    <p:extLst>
      <p:ext uri="{BB962C8B-B14F-4D97-AF65-F5344CB8AC3E}">
        <p14:creationId xmlns:p14="http://schemas.microsoft.com/office/powerpoint/2010/main" val="9256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786A-D8DC-4018-A27C-874037E8ADFA}" type="slidenum">
              <a:rPr lang="en-AU" smtClean="0"/>
              <a:t>2</a:t>
            </a:fld>
            <a:endParaRPr lang="en-AU"/>
          </a:p>
        </p:txBody>
      </p:sp>
    </p:spTree>
    <p:extLst>
      <p:ext uri="{BB962C8B-B14F-4D97-AF65-F5344CB8AC3E}">
        <p14:creationId xmlns:p14="http://schemas.microsoft.com/office/powerpoint/2010/main" val="38474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786A-D8DC-4018-A27C-874037E8ADFA}" type="slidenum">
              <a:rPr lang="en-AU" smtClean="0"/>
              <a:t>3</a:t>
            </a:fld>
            <a:endParaRPr lang="en-AU"/>
          </a:p>
        </p:txBody>
      </p:sp>
    </p:spTree>
    <p:extLst>
      <p:ext uri="{BB962C8B-B14F-4D97-AF65-F5344CB8AC3E}">
        <p14:creationId xmlns:p14="http://schemas.microsoft.com/office/powerpoint/2010/main" val="300180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46704F8-41D1-4731-8497-7F20F64A195C}" type="slidenum">
              <a:rPr lang="en-AU" smtClean="0"/>
              <a:t>8</a:t>
            </a:fld>
            <a:endParaRPr lang="en-AU"/>
          </a:p>
        </p:txBody>
      </p:sp>
    </p:spTree>
    <p:extLst>
      <p:ext uri="{BB962C8B-B14F-4D97-AF65-F5344CB8AC3E}">
        <p14:creationId xmlns:p14="http://schemas.microsoft.com/office/powerpoint/2010/main" val="402701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A5786A-D8DC-4018-A27C-874037E8ADFA}" type="slidenum">
              <a:rPr lang="en-AU" smtClean="0"/>
              <a:t>13</a:t>
            </a:fld>
            <a:endParaRPr lang="en-AU"/>
          </a:p>
        </p:txBody>
      </p:sp>
    </p:spTree>
    <p:extLst>
      <p:ext uri="{BB962C8B-B14F-4D97-AF65-F5344CB8AC3E}">
        <p14:creationId xmlns:p14="http://schemas.microsoft.com/office/powerpoint/2010/main" val="368777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46704F8-41D1-4731-8497-7F20F64A195C}" type="slidenum">
              <a:rPr lang="en-AU" smtClean="0"/>
              <a:t>24</a:t>
            </a:fld>
            <a:endParaRPr lang="en-AU"/>
          </a:p>
        </p:txBody>
      </p:sp>
    </p:spTree>
    <p:extLst>
      <p:ext uri="{BB962C8B-B14F-4D97-AF65-F5344CB8AC3E}">
        <p14:creationId xmlns:p14="http://schemas.microsoft.com/office/powerpoint/2010/main" val="6615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276D0F9-73D1-44CD-98B7-D1C20EB489C9}" type="datetimeFigureOut">
              <a:rPr lang="en-AU" smtClean="0"/>
              <a:t>21/09/2016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390878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76D0F9-73D1-44CD-98B7-D1C20EB489C9}" type="datetimeFigureOut">
              <a:rPr lang="en-AU" smtClean="0"/>
              <a:t>21/09/2016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349211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76D0F9-73D1-44CD-98B7-D1C20EB489C9}" type="datetimeFigureOut">
              <a:rPr lang="en-AU" smtClean="0"/>
              <a:t>21/09/2016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38901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76D0F9-73D1-44CD-98B7-D1C20EB489C9}" type="datetimeFigureOut">
              <a:rPr lang="en-AU" smtClean="0"/>
              <a:t>21/09/2016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96229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6D0F9-73D1-44CD-98B7-D1C20EB489C9}" type="datetimeFigureOut">
              <a:rPr lang="en-AU" smtClean="0"/>
              <a:t>21/09/2016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115227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276D0F9-73D1-44CD-98B7-D1C20EB489C9}" type="datetimeFigureOut">
              <a:rPr lang="en-AU" smtClean="0"/>
              <a:t>21/09/2016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296344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276D0F9-73D1-44CD-98B7-D1C20EB489C9}" type="datetimeFigureOut">
              <a:rPr lang="en-AU" smtClean="0"/>
              <a:t>21/09/2016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118358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276D0F9-73D1-44CD-98B7-D1C20EB489C9}" type="datetimeFigureOut">
              <a:rPr lang="en-AU" smtClean="0"/>
              <a:t>21/09/2016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19906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6D0F9-73D1-44CD-98B7-D1C20EB489C9}" type="datetimeFigureOut">
              <a:rPr lang="en-AU" smtClean="0"/>
              <a:t>21/09/2016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365528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6D0F9-73D1-44CD-98B7-D1C20EB489C9}" type="datetimeFigureOut">
              <a:rPr lang="en-AU" smtClean="0"/>
              <a:t>21/09/2016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82808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6D0F9-73D1-44CD-98B7-D1C20EB489C9}" type="datetimeFigureOut">
              <a:rPr lang="en-AU" smtClean="0"/>
              <a:t>21/09/2016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41B5B0-FCA9-46EC-ADFF-2E25C11DCB0E}" type="slidenum">
              <a:rPr lang="en-AU" smtClean="0"/>
              <a:t>‹#›</a:t>
            </a:fld>
            <a:endParaRPr lang="en-AU"/>
          </a:p>
        </p:txBody>
      </p:sp>
    </p:spTree>
    <p:extLst>
      <p:ext uri="{BB962C8B-B14F-4D97-AF65-F5344CB8AC3E}">
        <p14:creationId xmlns:p14="http://schemas.microsoft.com/office/powerpoint/2010/main" val="181681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6D0F9-73D1-44CD-98B7-D1C20EB489C9}" type="datetimeFigureOut">
              <a:rPr lang="en-AU" smtClean="0"/>
              <a:t>21/09/2016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B5B0-FCA9-46EC-ADFF-2E25C11DCB0E}" type="slidenum">
              <a:rPr lang="en-AU" smtClean="0"/>
              <a:t>‹#›</a:t>
            </a:fld>
            <a:endParaRPr lang="en-AU"/>
          </a:p>
        </p:txBody>
      </p:sp>
    </p:spTree>
    <p:extLst>
      <p:ext uri="{BB962C8B-B14F-4D97-AF65-F5344CB8AC3E}">
        <p14:creationId xmlns:p14="http://schemas.microsoft.com/office/powerpoint/2010/main" val="230491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4340"/>
            <a:ext cx="9144000" cy="1559291"/>
          </a:xfrm>
        </p:spPr>
        <p:txBody>
          <a:bodyPr anchor="ctr">
            <a:normAutofit/>
          </a:bodyPr>
          <a:lstStyle/>
          <a:p>
            <a:r>
              <a:rPr lang="en-AU" sz="4800" b="1" dirty="0" smtClean="0">
                <a:solidFill>
                  <a:srgbClr val="008000"/>
                </a:solidFill>
                <a:latin typeface="Arial" panose="020B0604020202020204" pitchFamily="34" charset="0"/>
                <a:cs typeface="Arial" panose="020B0604020202020204" pitchFamily="34" charset="0"/>
              </a:rPr>
              <a:t>Sustainability</a:t>
            </a:r>
            <a:r>
              <a:rPr lang="en-AU" sz="4800" b="1" dirty="0" smtClean="0">
                <a:latin typeface="Arial" panose="020B0604020202020204" pitchFamily="34" charset="0"/>
                <a:cs typeface="Arial" panose="020B0604020202020204" pitchFamily="34" charset="0"/>
              </a:rPr>
              <a:t> </a:t>
            </a:r>
            <a:r>
              <a:rPr lang="en-AU" sz="4800" b="1" dirty="0" smtClean="0">
                <a:solidFill>
                  <a:srgbClr val="FF0000"/>
                </a:solidFill>
                <a:latin typeface="Arial" panose="020B0604020202020204" pitchFamily="34" charset="0"/>
                <a:cs typeface="Arial" panose="020B0604020202020204" pitchFamily="34" charset="0"/>
              </a:rPr>
              <a:t>Challenges</a:t>
            </a:r>
            <a:r>
              <a:rPr lang="en-AU" sz="4800" b="1" dirty="0" smtClean="0">
                <a:latin typeface="Arial" panose="020B0604020202020204" pitchFamily="34" charset="0"/>
                <a:cs typeface="Arial" panose="020B0604020202020204" pitchFamily="34" charset="0"/>
              </a:rPr>
              <a:t> for the Mining Industry</a:t>
            </a:r>
            <a:endParaRPr lang="en-AU"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1863972"/>
            <a:ext cx="9144000" cy="2198077"/>
          </a:xfrm>
        </p:spPr>
        <p:txBody>
          <a:bodyPr>
            <a:normAutofit lnSpcReduction="10000"/>
          </a:bodyPr>
          <a:lstStyle/>
          <a:p>
            <a:r>
              <a:rPr lang="en-AU" b="1" dirty="0" smtClean="0">
                <a:solidFill>
                  <a:srgbClr val="008000"/>
                </a:solidFill>
                <a:latin typeface="Arial" panose="020B0604020202020204" pitchFamily="34" charset="0"/>
                <a:cs typeface="Arial" panose="020B0604020202020204" pitchFamily="34" charset="0"/>
              </a:rPr>
              <a:t>Dr Gavin M. Mudd</a:t>
            </a:r>
          </a:p>
          <a:p>
            <a:pPr>
              <a:spcBef>
                <a:spcPts val="600"/>
              </a:spcBef>
            </a:pPr>
            <a:r>
              <a:rPr lang="en-AU" sz="1800" i="1" dirty="0" smtClean="0">
                <a:latin typeface="Arial" panose="020B0604020202020204" pitchFamily="34" charset="0"/>
                <a:cs typeface="Arial" panose="020B0604020202020204" pitchFamily="34" charset="0"/>
              </a:rPr>
              <a:t>Environmental Engineering, Monash University (RMIT from 2017)</a:t>
            </a:r>
          </a:p>
          <a:p>
            <a:pPr>
              <a:lnSpc>
                <a:spcPct val="110000"/>
              </a:lnSpc>
              <a:spcBef>
                <a:spcPts val="800"/>
              </a:spcBef>
            </a:pPr>
            <a:r>
              <a:rPr lang="en-AU" sz="2000" dirty="0" smtClean="0">
                <a:latin typeface="Arial" panose="020B0604020202020204" pitchFamily="34" charset="0"/>
                <a:cs typeface="Arial" panose="020B0604020202020204" pitchFamily="34" charset="0"/>
              </a:rPr>
              <a:t>Workshop: ‘Future of Extractive Industries in Latin </a:t>
            </a:r>
            <a:r>
              <a:rPr lang="en-AU" sz="2000" dirty="0" smtClean="0">
                <a:latin typeface="Arial" panose="020B0604020202020204" pitchFamily="34" charset="0"/>
                <a:cs typeface="Arial" panose="020B0604020202020204" pitchFamily="34" charset="0"/>
              </a:rPr>
              <a:t>America</a:t>
            </a:r>
          </a:p>
          <a:p>
            <a:pPr>
              <a:lnSpc>
                <a:spcPct val="110000"/>
              </a:lnSpc>
              <a:spcBef>
                <a:spcPts val="400"/>
              </a:spcBef>
            </a:pPr>
            <a:r>
              <a:rPr lang="en-AU" sz="2000" dirty="0" smtClean="0">
                <a:latin typeface="Arial" panose="020B0604020202020204" pitchFamily="34" charset="0"/>
                <a:cs typeface="Arial" panose="020B0604020202020204" pitchFamily="34" charset="0"/>
              </a:rPr>
              <a:t>and </a:t>
            </a:r>
            <a:r>
              <a:rPr lang="en-AU" sz="2000" dirty="0" smtClean="0">
                <a:latin typeface="Arial" panose="020B0604020202020204" pitchFamily="34" charset="0"/>
                <a:cs typeface="Arial" panose="020B0604020202020204" pitchFamily="34" charset="0"/>
              </a:rPr>
              <a:t>the Caribbean and the Role of </a:t>
            </a:r>
            <a:r>
              <a:rPr lang="en-AU" sz="2000" dirty="0" smtClean="0">
                <a:latin typeface="Arial" panose="020B0604020202020204" pitchFamily="34" charset="0"/>
                <a:cs typeface="Arial" panose="020B0604020202020204" pitchFamily="34" charset="0"/>
              </a:rPr>
              <a:t>Science,</a:t>
            </a:r>
          </a:p>
          <a:p>
            <a:pPr>
              <a:lnSpc>
                <a:spcPct val="110000"/>
              </a:lnSpc>
              <a:spcBef>
                <a:spcPts val="400"/>
              </a:spcBef>
            </a:pPr>
            <a:r>
              <a:rPr lang="en-AU" sz="2000" dirty="0" smtClean="0">
                <a:latin typeface="Arial" panose="020B0604020202020204" pitchFamily="34" charset="0"/>
                <a:cs typeface="Arial" panose="020B0604020202020204" pitchFamily="34" charset="0"/>
              </a:rPr>
              <a:t>Technology </a:t>
            </a:r>
            <a:r>
              <a:rPr lang="en-AU" sz="2000" dirty="0" smtClean="0">
                <a:latin typeface="Arial" panose="020B0604020202020204" pitchFamily="34" charset="0"/>
                <a:cs typeface="Arial" panose="020B0604020202020204" pitchFamily="34" charset="0"/>
              </a:rPr>
              <a:t>and Innovation’</a:t>
            </a:r>
          </a:p>
          <a:p>
            <a:r>
              <a:rPr lang="en-AU" sz="1600" b="1" dirty="0" smtClean="0">
                <a:latin typeface="Arial" panose="020B0604020202020204" pitchFamily="34" charset="0"/>
                <a:cs typeface="Arial" panose="020B0604020202020204" pitchFamily="34" charset="0"/>
              </a:rPr>
              <a:t>Buenos Aires, Argentina, 21-22 September 2016</a:t>
            </a:r>
            <a:endParaRPr lang="en-AU" sz="1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71750" y="5286374"/>
            <a:ext cx="9620250" cy="157162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00" y="3367768"/>
            <a:ext cx="2565850" cy="17998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14400" y="3567974"/>
            <a:ext cx="2577600" cy="17184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l="-929" r="-929"/>
          <a:stretch/>
        </p:blipFill>
        <p:spPr>
          <a:xfrm>
            <a:off x="-12925" y="5167618"/>
            <a:ext cx="2603500" cy="16903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14400" y="1846334"/>
            <a:ext cx="2571700" cy="172164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46" y="920278"/>
            <a:ext cx="1881848" cy="244749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300564" y="3976320"/>
            <a:ext cx="5603846" cy="1310054"/>
          </a:xfrm>
          <a:prstGeom prst="rect">
            <a:avLst/>
          </a:prstGeom>
        </p:spPr>
      </p:pic>
    </p:spTree>
    <p:extLst>
      <p:ext uri="{BB962C8B-B14F-4D97-AF65-F5344CB8AC3E}">
        <p14:creationId xmlns:p14="http://schemas.microsoft.com/office/powerpoint/2010/main" val="169855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Ore Grades vs Global Cu Resources</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10</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l="388" t="1189" r="1936"/>
          <a:stretch>
            <a:fillRect/>
          </a:stretch>
        </p:blipFill>
        <p:spPr bwMode="auto">
          <a:xfrm>
            <a:off x="310211" y="1175312"/>
            <a:ext cx="7780146" cy="5138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5384800" y="1249960"/>
            <a:ext cx="2681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ct val="50000"/>
              </a:spcBef>
              <a:spcAft>
                <a:spcPct val="0"/>
              </a:spcAft>
              <a:buFontTx/>
              <a:buNone/>
            </a:pPr>
            <a:r>
              <a:rPr lang="en-AU" altLang="en-US" sz="1600" b="1" i="1" dirty="0">
                <a:solidFill>
                  <a:srgbClr val="000000"/>
                </a:solidFill>
              </a:rPr>
              <a:t>Mudd, </a:t>
            </a:r>
            <a:r>
              <a:rPr lang="en-AU" altLang="en-US" sz="1600" b="1" i="1" dirty="0" err="1">
                <a:solidFill>
                  <a:srgbClr val="000000"/>
                </a:solidFill>
              </a:rPr>
              <a:t>Weng</a:t>
            </a:r>
            <a:r>
              <a:rPr lang="en-AU" altLang="en-US" sz="1600" b="1" i="1" dirty="0">
                <a:solidFill>
                  <a:srgbClr val="000000"/>
                </a:solidFill>
              </a:rPr>
              <a:t>, </a:t>
            </a:r>
            <a:r>
              <a:rPr lang="en-AU" altLang="en-US" sz="1600" b="1" i="1" dirty="0" err="1">
                <a:solidFill>
                  <a:srgbClr val="000000"/>
                </a:solidFill>
              </a:rPr>
              <a:t>Jowitt</a:t>
            </a:r>
            <a:r>
              <a:rPr lang="en-AU" altLang="en-US" sz="1600" b="1" i="1" dirty="0">
                <a:solidFill>
                  <a:srgbClr val="000000"/>
                </a:solidFill>
              </a:rPr>
              <a:t>, 2013</a:t>
            </a:r>
          </a:p>
        </p:txBody>
      </p:sp>
      <p:pic>
        <p:nvPicPr>
          <p:cNvPr id="10" name="Picture 2" descr="C:\Documents\Mining-Res-Work-etc\Production\Final-Report\Figures-electronic\Skinner-v-Min-Barrier.wmf"/>
          <p:cNvPicPr>
            <a:picLocks noChangeAspect="1" noChangeArrowheads="1"/>
          </p:cNvPicPr>
          <p:nvPr/>
        </p:nvPicPr>
        <p:blipFill>
          <a:blip r:embed="rId3" cstate="print">
            <a:extLst>
              <a:ext uri="{28A0092B-C50C-407E-A947-70E740481C1C}">
                <a14:useLocalDpi xmlns:a14="http://schemas.microsoft.com/office/drawing/2010/main"/>
              </a:ext>
            </a:extLst>
          </a:blip>
          <a:srcRect l="-1169" t="-1250" r="-1169" b="-1250"/>
          <a:stretch>
            <a:fillRect/>
          </a:stretch>
        </p:blipFill>
        <p:spPr bwMode="auto">
          <a:xfrm>
            <a:off x="8408630" y="2658878"/>
            <a:ext cx="3287713" cy="3078162"/>
          </a:xfrm>
          <a:prstGeom prst="rect">
            <a:avLst/>
          </a:prstGeom>
          <a:solidFill>
            <a:schemeClr val="bg1"/>
          </a:solidFill>
          <a:ln w="19050">
            <a:solidFill>
              <a:srgbClr val="000000"/>
            </a:solidFill>
            <a:miter lim="800000"/>
            <a:headEnd/>
            <a:tailEnd/>
          </a:ln>
        </p:spPr>
      </p:pic>
      <p:sp>
        <p:nvSpPr>
          <p:cNvPr id="11" name="TextBox 3"/>
          <p:cNvSpPr txBox="1">
            <a:spLocks noChangeArrowheads="1"/>
          </p:cNvSpPr>
          <p:nvPr/>
        </p:nvSpPr>
        <p:spPr bwMode="auto">
          <a:xfrm>
            <a:off x="8351549" y="1697826"/>
            <a:ext cx="3401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Aft>
                <a:spcPct val="0"/>
              </a:spcAft>
              <a:buFontTx/>
              <a:buNone/>
            </a:pPr>
            <a:r>
              <a:rPr lang="en-AU" altLang="en-US" sz="1600" b="1" i="1" dirty="0" smtClean="0">
                <a:solidFill>
                  <a:srgbClr val="000000"/>
                </a:solidFill>
              </a:rPr>
              <a:t>Skinner’s 1976</a:t>
            </a:r>
          </a:p>
          <a:p>
            <a:pPr algn="ctr" eaLnBrk="1" hangingPunct="1">
              <a:spcAft>
                <a:spcPct val="0"/>
              </a:spcAft>
              <a:buFontTx/>
              <a:buNone/>
            </a:pPr>
            <a:r>
              <a:rPr lang="en-AU" altLang="en-US" sz="1600" b="1" i="1" dirty="0" smtClean="0">
                <a:solidFill>
                  <a:srgbClr val="000000"/>
                </a:solidFill>
              </a:rPr>
              <a:t>“Mineralogical Barrier”</a:t>
            </a:r>
          </a:p>
          <a:p>
            <a:pPr algn="ctr" eaLnBrk="1" hangingPunct="1">
              <a:spcAft>
                <a:spcPct val="0"/>
              </a:spcAft>
              <a:buFontTx/>
              <a:buNone/>
            </a:pPr>
            <a:r>
              <a:rPr lang="en-AU" altLang="en-US" sz="1600" b="1" i="1" dirty="0" smtClean="0">
                <a:solidFill>
                  <a:srgbClr val="000000"/>
                </a:solidFill>
              </a:rPr>
              <a:t>for geochemically scarce metals</a:t>
            </a:r>
            <a:endParaRPr lang="en-AU" altLang="en-US" sz="1600" b="1" i="1" dirty="0">
              <a:solidFill>
                <a:srgbClr val="000000"/>
              </a:solidFill>
            </a:endParaRPr>
          </a:p>
        </p:txBody>
      </p:sp>
    </p:spTree>
    <p:extLst>
      <p:ext uri="{BB962C8B-B14F-4D97-AF65-F5344CB8AC3E}">
        <p14:creationId xmlns:p14="http://schemas.microsoft.com/office/powerpoint/2010/main" val="18798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11</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rot="16200000">
            <a:off x="-2182124" y="2872566"/>
            <a:ext cx="6160184" cy="884835"/>
          </a:xfrm>
        </p:spPr>
        <p:txBody>
          <a:bodyPr>
            <a:normAutofit/>
          </a:bodyPr>
          <a:lstStyle/>
          <a:p>
            <a:pPr algn="ctr"/>
            <a:r>
              <a:rPr lang="en-AU" sz="4000" dirty="0" smtClean="0">
                <a:latin typeface="Arial" panose="020B0604020202020204" pitchFamily="34" charset="0"/>
                <a:cs typeface="Arial" panose="020B0604020202020204" pitchFamily="34" charset="0"/>
              </a:rPr>
              <a:t>Declining Ore </a:t>
            </a:r>
            <a:r>
              <a:rPr lang="en-AU" sz="4000" dirty="0" smtClean="0">
                <a:latin typeface="Arial" panose="020B0604020202020204" pitchFamily="34" charset="0"/>
                <a:cs typeface="Arial" panose="020B0604020202020204" pitchFamily="34" charset="0"/>
              </a:rPr>
              <a:t>Grades …</a:t>
            </a:r>
            <a:endParaRPr lang="en-AU" sz="40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7515" y="674017"/>
            <a:ext cx="10152132" cy="5347403"/>
          </a:xfrm>
          <a:prstGeom prst="rect">
            <a:avLst/>
          </a:prstGeom>
          <a:solidFill>
            <a:schemeClr val="bg1"/>
          </a:solidFill>
          <a:ln w="12700">
            <a:solidFill>
              <a:schemeClr val="tx1"/>
            </a:solidFill>
          </a:ln>
        </p:spPr>
      </p:pic>
    </p:spTree>
    <p:extLst>
      <p:ext uri="{BB962C8B-B14F-4D97-AF65-F5344CB8AC3E}">
        <p14:creationId xmlns:p14="http://schemas.microsoft.com/office/powerpoint/2010/main" val="353797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12</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84334" y="277251"/>
            <a:ext cx="10054800" cy="6117825"/>
          </a:xfrm>
          <a:prstGeom prst="rect">
            <a:avLst/>
          </a:prstGeom>
        </p:spPr>
      </p:pic>
      <p:sp>
        <p:nvSpPr>
          <p:cNvPr id="9" name="Title 1"/>
          <p:cNvSpPr>
            <a:spLocks noGrp="1"/>
          </p:cNvSpPr>
          <p:nvPr>
            <p:ph type="title"/>
          </p:nvPr>
        </p:nvSpPr>
        <p:spPr>
          <a:xfrm rot="16200000">
            <a:off x="-2182124" y="2872566"/>
            <a:ext cx="6160184" cy="884835"/>
          </a:xfrm>
        </p:spPr>
        <p:txBody>
          <a:bodyPr>
            <a:normAutofit/>
          </a:bodyPr>
          <a:lstStyle/>
          <a:p>
            <a:pPr algn="ctr"/>
            <a:r>
              <a:rPr lang="en-AU" sz="4000" dirty="0" smtClean="0">
                <a:latin typeface="Arial" panose="020B0604020202020204" pitchFamily="34" charset="0"/>
                <a:cs typeface="Arial" panose="020B0604020202020204" pitchFamily="34" charset="0"/>
              </a:rPr>
              <a:t>Increasing Waste </a:t>
            </a:r>
            <a:r>
              <a:rPr lang="en-AU" sz="4000" dirty="0" smtClean="0">
                <a:latin typeface="Arial" panose="020B0604020202020204" pitchFamily="34" charset="0"/>
                <a:cs typeface="Arial" panose="020B0604020202020204" pitchFamily="34" charset="0"/>
              </a:rPr>
              <a:t>Rock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5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Summary: Key </a:t>
            </a:r>
            <a:r>
              <a:rPr lang="en-AU" sz="3600" b="1" dirty="0" smtClean="0">
                <a:latin typeface="Arial" panose="020B0604020202020204" pitchFamily="34" charset="0"/>
                <a:cs typeface="Arial" panose="020B0604020202020204" pitchFamily="34" charset="0"/>
              </a:rPr>
              <a:t>Mining ‘Mega-Trends’</a:t>
            </a:r>
            <a:endParaRPr lang="en-AU" sz="3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1165746" y="6467912"/>
            <a:ext cx="508933" cy="253563"/>
          </a:xfrm>
        </p:spPr>
        <p:txBody>
          <a:bodyPr lIns="36000" tIns="36000" rIns="36000" bIns="36000"/>
          <a:lstStyle/>
          <a:p>
            <a:fld id="{949C8C22-25F9-467A-84D1-638388C19322}" type="slidenum">
              <a:rPr lang="en-AU" b="1" smtClean="0">
                <a:solidFill>
                  <a:schemeClr val="tx1"/>
                </a:solidFill>
                <a:latin typeface="Arial" panose="020B0604020202020204" pitchFamily="34" charset="0"/>
                <a:cs typeface="Arial" panose="020B0604020202020204" pitchFamily="34" charset="0"/>
              </a:rPr>
              <a:t>13</a:t>
            </a:fld>
            <a:endParaRPr lang="en-AU" b="1" dirty="0">
              <a:solidFill>
                <a:schemeClr val="tx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42189" y="1090570"/>
            <a:ext cx="4319587" cy="263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30224" y="1090570"/>
            <a:ext cx="4319588" cy="2633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42189" y="3722645"/>
            <a:ext cx="4319587" cy="263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30224" y="3722645"/>
            <a:ext cx="4319588" cy="263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rot="16200000">
            <a:off x="174928" y="2062478"/>
            <a:ext cx="1709369" cy="688256"/>
          </a:xfrm>
          <a:prstGeom prst="rect">
            <a:avLst/>
          </a:prstGeom>
          <a:noFill/>
          <a:ln>
            <a:noFill/>
          </a:ln>
        </p:spPr>
        <p:txBody>
          <a:bodyPr wrap="none" lIns="36000" tIns="36000" rIns="36000" bIns="36000" anchor="ctr" anchorCtr="1">
            <a:spAutoFit/>
          </a:bodyPr>
          <a:lstStyle>
            <a:lvl1pPr algn="l" eaLnBrk="0" hangingPunct="0">
              <a:spcBef>
                <a:spcPct val="0"/>
              </a:spcBef>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0"/>
              </a:spcBef>
              <a:buChar char="–"/>
              <a:defRPr sz="20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ts val="0"/>
              </a:spcBef>
              <a:spcAft>
                <a:spcPct val="0"/>
              </a:spcAft>
              <a:buFontTx/>
              <a:buNone/>
            </a:pPr>
            <a:r>
              <a:rPr lang="en-AU" altLang="en-US" b="1" dirty="0" smtClean="0">
                <a:solidFill>
                  <a:srgbClr val="3333FF"/>
                </a:solidFill>
              </a:rPr>
              <a:t>Production:</a:t>
            </a:r>
          </a:p>
          <a:p>
            <a:pPr algn="ctr" eaLnBrk="1" hangingPunct="1">
              <a:spcBef>
                <a:spcPts val="0"/>
              </a:spcBef>
              <a:spcAft>
                <a:spcPct val="0"/>
              </a:spcAft>
              <a:buFontTx/>
              <a:buNone/>
            </a:pPr>
            <a:r>
              <a:rPr lang="en-AU" altLang="en-US" b="1" dirty="0" smtClean="0">
                <a:solidFill>
                  <a:srgbClr val="3333FF"/>
                </a:solidFill>
              </a:rPr>
              <a:t>Growing Fast</a:t>
            </a:r>
            <a:endParaRPr lang="en-AU" altLang="en-US" b="1" dirty="0">
              <a:solidFill>
                <a:srgbClr val="3333FF"/>
              </a:solidFill>
            </a:endParaRPr>
          </a:p>
        </p:txBody>
      </p:sp>
      <p:sp>
        <p:nvSpPr>
          <p:cNvPr id="13" name="TextBox 12"/>
          <p:cNvSpPr txBox="1">
            <a:spLocks noChangeArrowheads="1"/>
          </p:cNvSpPr>
          <p:nvPr/>
        </p:nvSpPr>
        <p:spPr bwMode="auto">
          <a:xfrm rot="5400000" flipH="1">
            <a:off x="9922984" y="2062479"/>
            <a:ext cx="2478811" cy="688256"/>
          </a:xfrm>
          <a:prstGeom prst="rect">
            <a:avLst/>
          </a:prstGeom>
          <a:noFill/>
          <a:ln>
            <a:noFill/>
          </a:ln>
        </p:spPr>
        <p:txBody>
          <a:bodyPr wrap="none" lIns="36000" tIns="36000" rIns="36000" bIns="36000" anchor="ctr" anchorCtr="1">
            <a:spAutoFit/>
          </a:bodyPr>
          <a:lstStyle>
            <a:lvl1pPr algn="l" eaLnBrk="0" hangingPunct="0">
              <a:spcBef>
                <a:spcPct val="0"/>
              </a:spcBef>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0"/>
              </a:spcBef>
              <a:buChar char="–"/>
              <a:defRPr sz="20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ts val="0"/>
              </a:spcBef>
              <a:spcAft>
                <a:spcPct val="0"/>
              </a:spcAft>
              <a:buFontTx/>
              <a:buNone/>
            </a:pPr>
            <a:r>
              <a:rPr lang="en-AU" altLang="en-US" b="1" dirty="0" smtClean="0">
                <a:solidFill>
                  <a:srgbClr val="008000"/>
                </a:solidFill>
              </a:rPr>
              <a:t>Ore Grades:</a:t>
            </a:r>
          </a:p>
          <a:p>
            <a:pPr algn="ctr" eaLnBrk="1" hangingPunct="1">
              <a:spcBef>
                <a:spcPts val="0"/>
              </a:spcBef>
              <a:spcAft>
                <a:spcPct val="0"/>
              </a:spcAft>
              <a:buFontTx/>
              <a:buNone/>
            </a:pPr>
            <a:r>
              <a:rPr lang="en-AU" altLang="en-US" b="1" dirty="0" smtClean="0">
                <a:solidFill>
                  <a:srgbClr val="008000"/>
                </a:solidFill>
              </a:rPr>
              <a:t>Gradually Declining</a:t>
            </a:r>
            <a:endParaRPr lang="en-AU" altLang="en-US" b="1" dirty="0">
              <a:solidFill>
                <a:srgbClr val="008000"/>
              </a:solidFill>
            </a:endParaRPr>
          </a:p>
        </p:txBody>
      </p:sp>
      <p:sp>
        <p:nvSpPr>
          <p:cNvPr id="14" name="TextBox 13"/>
          <p:cNvSpPr txBox="1">
            <a:spLocks noChangeArrowheads="1"/>
          </p:cNvSpPr>
          <p:nvPr/>
        </p:nvSpPr>
        <p:spPr bwMode="auto">
          <a:xfrm rot="16200000">
            <a:off x="-23845" y="4520474"/>
            <a:ext cx="2106914" cy="688256"/>
          </a:xfrm>
          <a:prstGeom prst="rect">
            <a:avLst/>
          </a:prstGeom>
          <a:noFill/>
          <a:ln>
            <a:noFill/>
          </a:ln>
        </p:spPr>
        <p:txBody>
          <a:bodyPr wrap="none" lIns="36000" tIns="36000" rIns="36000" bIns="36000" anchor="ctr" anchorCtr="1">
            <a:spAutoFit/>
          </a:bodyPr>
          <a:lstStyle>
            <a:lvl1pPr algn="l" eaLnBrk="0" hangingPunct="0">
              <a:spcBef>
                <a:spcPct val="0"/>
              </a:spcBef>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0"/>
              </a:spcBef>
              <a:buChar char="–"/>
              <a:defRPr sz="20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ts val="0"/>
              </a:spcBef>
              <a:spcAft>
                <a:spcPct val="0"/>
              </a:spcAft>
              <a:buFontTx/>
              <a:buNone/>
            </a:pPr>
            <a:r>
              <a:rPr lang="en-AU" altLang="en-US" b="1" dirty="0" smtClean="0"/>
              <a:t>Resources:</a:t>
            </a:r>
          </a:p>
          <a:p>
            <a:pPr algn="ctr" eaLnBrk="1" hangingPunct="1">
              <a:spcBef>
                <a:spcPts val="0"/>
              </a:spcBef>
              <a:spcAft>
                <a:spcPct val="0"/>
              </a:spcAft>
              <a:buFontTx/>
              <a:buNone/>
            </a:pPr>
            <a:r>
              <a:rPr lang="en-AU" altLang="en-US" b="1" dirty="0" smtClean="0"/>
              <a:t>Growing Fast (?)</a:t>
            </a:r>
            <a:endParaRPr lang="en-AU" altLang="en-US" b="1" dirty="0"/>
          </a:p>
        </p:txBody>
      </p:sp>
      <p:sp>
        <p:nvSpPr>
          <p:cNvPr id="15" name="TextBox 14"/>
          <p:cNvSpPr txBox="1">
            <a:spLocks noChangeArrowheads="1"/>
          </p:cNvSpPr>
          <p:nvPr/>
        </p:nvSpPr>
        <p:spPr bwMode="auto">
          <a:xfrm rot="5400000" flipH="1">
            <a:off x="10138889" y="4617921"/>
            <a:ext cx="2108518" cy="688256"/>
          </a:xfrm>
          <a:prstGeom prst="rect">
            <a:avLst/>
          </a:prstGeom>
          <a:noFill/>
          <a:ln>
            <a:noFill/>
          </a:ln>
        </p:spPr>
        <p:txBody>
          <a:bodyPr wrap="none" lIns="36000" tIns="36000" rIns="36000" bIns="36000" anchor="ctr" anchorCtr="1">
            <a:spAutoFit/>
          </a:bodyPr>
          <a:lstStyle>
            <a:lvl1pPr algn="l" eaLnBrk="0" hangingPunct="0">
              <a:spcBef>
                <a:spcPct val="0"/>
              </a:spcBef>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0"/>
              </a:spcBef>
              <a:buChar char="–"/>
              <a:defRPr sz="20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ts val="0"/>
              </a:spcBef>
              <a:spcAft>
                <a:spcPct val="0"/>
              </a:spcAft>
              <a:buFontTx/>
              <a:buNone/>
            </a:pPr>
            <a:r>
              <a:rPr lang="en-AU" altLang="en-US" b="1" dirty="0" smtClean="0">
                <a:solidFill>
                  <a:srgbClr val="FF0000"/>
                </a:solidFill>
              </a:rPr>
              <a:t>Mine Wastes:</a:t>
            </a:r>
          </a:p>
          <a:p>
            <a:pPr algn="ctr" eaLnBrk="1" hangingPunct="1">
              <a:spcBef>
                <a:spcPts val="0"/>
              </a:spcBef>
              <a:spcAft>
                <a:spcPct val="0"/>
              </a:spcAft>
              <a:buFontTx/>
              <a:buNone/>
            </a:pPr>
            <a:r>
              <a:rPr lang="en-AU" altLang="en-US" b="1" dirty="0" smtClean="0">
                <a:solidFill>
                  <a:srgbClr val="FF0000"/>
                </a:solidFill>
              </a:rPr>
              <a:t>Growing Rapidly</a:t>
            </a:r>
            <a:endParaRPr lang="en-AU" altLang="en-US" b="1" dirty="0">
              <a:solidFill>
                <a:srgbClr val="FF0000"/>
              </a:solidFill>
            </a:endParaRPr>
          </a:p>
        </p:txBody>
      </p:sp>
      <p:sp>
        <p:nvSpPr>
          <p:cNvPr id="17"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18"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4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090570"/>
            <a:ext cx="11157358" cy="5213515"/>
          </a:xfrm>
        </p:spPr>
        <p:txBody>
          <a:bodyPr>
            <a:normAutofit/>
          </a:bodyPr>
          <a:lstStyle/>
          <a:p>
            <a:pPr>
              <a:lnSpc>
                <a:spcPct val="100000"/>
              </a:lnSpc>
            </a:pPr>
            <a:r>
              <a:rPr lang="en-AU" dirty="0" smtClean="0">
                <a:latin typeface="Arial" panose="020B0604020202020204" pitchFamily="34" charset="0"/>
                <a:cs typeface="Arial" panose="020B0604020202020204" pitchFamily="34" charset="0"/>
              </a:rPr>
              <a:t>Major environmental issues facing modern mining include water resources risks &amp; impacts, air pollution, greenhouse gas emissions &amp; climate change, acid mine drainage, rehabilitation, growing energy needs, </a:t>
            </a:r>
            <a:r>
              <a:rPr lang="en-AU" dirty="0" err="1" smtClean="0">
                <a:latin typeface="Arial" panose="020B0604020202020204" pitchFamily="34" charset="0"/>
                <a:cs typeface="Arial" panose="020B0604020202020204" pitchFamily="34" charset="0"/>
              </a:rPr>
              <a:t>etc</a:t>
            </a:r>
            <a:r>
              <a:rPr lang="en-AU" dirty="0" smtClean="0">
                <a:latin typeface="Arial" panose="020B0604020202020204" pitchFamily="34" charset="0"/>
                <a:cs typeface="Arial" panose="020B0604020202020204" pitchFamily="34" charset="0"/>
              </a:rPr>
              <a:t> …</a:t>
            </a:r>
          </a:p>
          <a:p>
            <a:pPr>
              <a:lnSpc>
                <a:spcPct val="100000"/>
              </a:lnSpc>
            </a:pPr>
            <a:r>
              <a:rPr lang="en-AU" dirty="0" smtClean="0">
                <a:latin typeface="Arial" panose="020B0604020202020204" pitchFamily="34" charset="0"/>
                <a:cs typeface="Arial" panose="020B0604020202020204" pitchFamily="34" charset="0"/>
              </a:rPr>
              <a:t>There are many examples of poor environmental performance – right across the world – and this drives community concerns at existing or proposed projects</a:t>
            </a:r>
          </a:p>
          <a:p>
            <a:pPr>
              <a:lnSpc>
                <a:spcPct val="100000"/>
              </a:lnSpc>
            </a:pPr>
            <a:r>
              <a:rPr lang="en-AU" dirty="0" smtClean="0">
                <a:latin typeface="Arial" panose="020B0604020202020204" pitchFamily="34" charset="0"/>
                <a:cs typeface="Arial" panose="020B0604020202020204" pitchFamily="34" charset="0"/>
              </a:rPr>
              <a:t>Rise of internet and the digital age – especially social media – means communities can learn of these examples easily &amp; quickly</a:t>
            </a:r>
          </a:p>
          <a:p>
            <a:pPr>
              <a:lnSpc>
                <a:spcPct val="100000"/>
              </a:lnSpc>
            </a:pPr>
            <a:endParaRPr lang="en-AU"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Key Environmental Issues in Modern </a:t>
            </a:r>
            <a:r>
              <a:rPr lang="en-AU" sz="3600" b="1" dirty="0" smtClean="0">
                <a:latin typeface="Arial" panose="020B0604020202020204" pitchFamily="34" charset="0"/>
                <a:cs typeface="Arial" panose="020B0604020202020204" pitchFamily="34" charset="0"/>
              </a:rPr>
              <a:t>Mining</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14</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795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Documents\Photos-Scans\Queensland\2012-09-25-Mt-Morgan\Dscf1939-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8189" y="2338388"/>
            <a:ext cx="30241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Documents\Photos-Scans\Queensland\2012-09-25-Mt-Morgan\Dscf1927-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4589464"/>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Documents\Photos-Scans\Queensland\2012-09-25-Mt-Morgan\Dscf1937-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8189" y="4589464"/>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Documents\Photos-Scans\Queensland\2012-09-25-Mt-Morgan\Dscf1932-s.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53326" y="2362200"/>
            <a:ext cx="3114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C:\Documents\Photos-Scans\Queensland\2012-09-25-Mt-Morgan\Dscf1888-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0" y="2317750"/>
            <a:ext cx="30241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C:\Documents\Photos-Scans\Queensland\2012-09-25-Mt-Morgan\Pit-Pan-s.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24000" y="0"/>
            <a:ext cx="9144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4"/>
          <p:cNvSpPr txBox="1">
            <a:spLocks noChangeArrowheads="1"/>
          </p:cNvSpPr>
          <p:nvPr/>
        </p:nvSpPr>
        <p:spPr bwMode="auto">
          <a:xfrm>
            <a:off x="2828926" y="1"/>
            <a:ext cx="33067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400" b="1">
                <a:solidFill>
                  <a:srgbClr val="0000CC"/>
                </a:solidFill>
              </a:rPr>
              <a:t>Mt Morgan Au-Cu, Qld</a:t>
            </a:r>
          </a:p>
        </p:txBody>
      </p:sp>
      <p:sp>
        <p:nvSpPr>
          <p:cNvPr id="9"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15</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67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Photos-Scans\NorthernTerritory\2011-06-29-Redbank\290611_Redbank_19.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1" y="0"/>
            <a:ext cx="457517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C:\Documents\Photos-Scans\NorthernTerritory\2011-06-29-Redbank\MPI_116_Redban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4888" y="0"/>
            <a:ext cx="4583112"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Documents\Photos-Scans\NorthernTerritory\2011-06-29-Redbank\MPI_98_Redbank.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0" y="3427414"/>
            <a:ext cx="496093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Documents\Photos-Scans\NorthernTerritory\2011-06-29-Redbank\MPI_96_Redbank.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4888" y="3427414"/>
            <a:ext cx="4583112"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4"/>
          <p:cNvSpPr txBox="1">
            <a:spLocks noChangeArrowheads="1"/>
          </p:cNvSpPr>
          <p:nvPr/>
        </p:nvSpPr>
        <p:spPr bwMode="auto">
          <a:xfrm>
            <a:off x="1770064" y="1"/>
            <a:ext cx="2447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400" b="1">
                <a:solidFill>
                  <a:srgbClr val="FF0000"/>
                </a:solidFill>
              </a:rPr>
              <a:t>Redbank Cu, NT</a:t>
            </a:r>
          </a:p>
        </p:txBody>
      </p:sp>
      <p:sp>
        <p:nvSpPr>
          <p:cNvPr id="9" name="TextBox 8"/>
          <p:cNvSpPr txBox="1">
            <a:spLocks noChangeArrowheads="1"/>
          </p:cNvSpPr>
          <p:nvPr/>
        </p:nvSpPr>
        <p:spPr bwMode="auto">
          <a:xfrm>
            <a:off x="4767264" y="3241675"/>
            <a:ext cx="2738437"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000" b="1">
                <a:solidFill>
                  <a:srgbClr val="FF0000"/>
                </a:solidFill>
              </a:rPr>
              <a:t>WRD Seepage: pH 3.3</a:t>
            </a:r>
          </a:p>
        </p:txBody>
      </p:sp>
      <p:sp>
        <p:nvSpPr>
          <p:cNvPr id="8"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16</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327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Documents\Photos-Scans\Queensland\2011-06-25-Tabletop\MPI_158_TableTo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487614"/>
            <a:ext cx="6554788"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C:\Documents\Photos-Scans\Queensland\2011-06-25-Tabletop\Tabletop_Panorama_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
            <a:ext cx="9144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6"/>
          <p:cNvSpPr txBox="1">
            <a:spLocks noChangeArrowheads="1"/>
          </p:cNvSpPr>
          <p:nvPr/>
        </p:nvSpPr>
        <p:spPr bwMode="auto">
          <a:xfrm>
            <a:off x="1628776" y="52388"/>
            <a:ext cx="42322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400" b="1">
                <a:solidFill>
                  <a:srgbClr val="FFFF00"/>
                </a:solidFill>
              </a:rPr>
              <a:t>Tabletop Mine, Croydon, Qld</a:t>
            </a:r>
          </a:p>
        </p:txBody>
      </p:sp>
      <p:pic>
        <p:nvPicPr>
          <p:cNvPr id="11269" name="Picture 6" descr="C:\Documents\Photos-Scans\Queensland\2011-06-25-Tabletop\Tabletop_28.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62888" y="2487614"/>
            <a:ext cx="2805112"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429125" y="2719389"/>
            <a:ext cx="24844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000" b="1">
                <a:solidFill>
                  <a:srgbClr val="FFFF00"/>
                </a:solidFill>
              </a:rPr>
              <a:t>No Obvious AMD …</a:t>
            </a:r>
          </a:p>
          <a:p>
            <a:pPr algn="ctr" eaLnBrk="1" hangingPunct="1"/>
            <a:r>
              <a:rPr lang="en-AU" altLang="en-US" sz="2000" b="1">
                <a:solidFill>
                  <a:srgbClr val="FFFF00"/>
                </a:solidFill>
              </a:rPr>
              <a:t>BUT pH 3.5</a:t>
            </a:r>
          </a:p>
        </p:txBody>
      </p:sp>
      <p:sp>
        <p:nvSpPr>
          <p:cNvPr id="7"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17</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57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Photos-Scans\RumJungle\2011-08-29-RJ\Dscf09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C:\Documents\Photos-Scans\RumJungle\2011-08-29-RJ\Dscf092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1770064" y="1"/>
            <a:ext cx="323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altLang="en-US" sz="2400" b="1">
                <a:solidFill>
                  <a:srgbClr val="FFFF00"/>
                </a:solidFill>
              </a:rPr>
              <a:t>Rum Jungle U-Cu, NT</a:t>
            </a:r>
          </a:p>
        </p:txBody>
      </p:sp>
      <p:pic>
        <p:nvPicPr>
          <p:cNvPr id="15365" name="Picture 5" descr="C:\Documents\Photos-Scans\RumJungle\2011-08-29-RJ\Dscf091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0" y="3427414"/>
            <a:ext cx="4713288"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Documents\Photos-Scans\RumJungle\2007-07-27\Rimg0167.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2826" y="3427414"/>
            <a:ext cx="4575175"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18</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187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090570"/>
            <a:ext cx="11157358" cy="5213515"/>
          </a:xfrm>
        </p:spPr>
        <p:txBody>
          <a:bodyPr>
            <a:normAutofit/>
          </a:bodyPr>
          <a:lstStyle/>
          <a:p>
            <a:pPr>
              <a:lnSpc>
                <a:spcPct val="100000"/>
              </a:lnSpc>
            </a:pPr>
            <a:r>
              <a:rPr lang="en-AU" dirty="0" smtClean="0">
                <a:latin typeface="Arial" panose="020B0604020202020204" pitchFamily="34" charset="0"/>
                <a:cs typeface="Arial" panose="020B0604020202020204" pitchFamily="34" charset="0"/>
              </a:rPr>
              <a:t>Many companies now report based on Global Reporting Initiative</a:t>
            </a:r>
            <a:endParaRPr lang="en-AU"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Sustainability Reporting: Cu</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19</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8" name="Picture 2" descr="C:\Documents\Conferences\WorldMiningCongress-2013\Cu-v-CO2.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2335" y="1814635"/>
            <a:ext cx="8656637"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8896822" y="5965947"/>
            <a:ext cx="2055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ct val="50000"/>
              </a:spcBef>
              <a:spcAft>
                <a:spcPct val="0"/>
              </a:spcAft>
              <a:buFontTx/>
              <a:buNone/>
            </a:pPr>
            <a:r>
              <a:rPr lang="en-AU" altLang="en-US" sz="1600" b="1" i="1">
                <a:solidFill>
                  <a:srgbClr val="000000"/>
                </a:solidFill>
              </a:rPr>
              <a:t>Northey et al., 2013</a:t>
            </a:r>
          </a:p>
        </p:txBody>
      </p:sp>
    </p:spTree>
    <p:extLst>
      <p:ext uri="{BB962C8B-B14F-4D97-AF65-F5344CB8AC3E}">
        <p14:creationId xmlns:p14="http://schemas.microsoft.com/office/powerpoint/2010/main" val="86910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17319" y="188913"/>
            <a:ext cx="11157359" cy="792162"/>
          </a:xfrm>
        </p:spPr>
        <p:txBody>
          <a:bodyPr>
            <a:normAutofit/>
          </a:bodyPr>
          <a:lstStyle/>
          <a:p>
            <a:pPr algn="ctr" eaLnBrk="1" hangingPunct="1">
              <a:defRPr/>
            </a:pPr>
            <a:r>
              <a:rPr lang="en-AU" altLang="en-US" b="1" dirty="0" err="1"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Georgius</a:t>
            </a:r>
            <a:r>
              <a:rPr lang="en-AU" altLang="en-US"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Agricola (1556):</a:t>
            </a:r>
            <a:endParaRPr lang="en-US" altLang="en-US"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517320" y="2055303"/>
            <a:ext cx="11157359" cy="4043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Tx/>
              <a:buNone/>
              <a:defRPr/>
            </a:pPr>
            <a:r>
              <a:rPr lang="en-AU" altLang="en-US" sz="2200" dirty="0" smtClean="0">
                <a:latin typeface="Arial" panose="020B0604020202020204" pitchFamily="34" charset="0"/>
                <a:cs typeface="Arial" panose="020B0604020202020204" pitchFamily="34" charset="0"/>
              </a:rPr>
              <a:t>“… the strongest argument of the detractors is that the </a:t>
            </a:r>
            <a:r>
              <a:rPr lang="en-AU" altLang="en-US" sz="2200" b="1" i="1" dirty="0" smtClean="0">
                <a:solidFill>
                  <a:srgbClr val="FF1313"/>
                </a:solidFill>
                <a:latin typeface="Arial" panose="020B0604020202020204" pitchFamily="34" charset="0"/>
                <a:cs typeface="Arial" panose="020B0604020202020204" pitchFamily="34" charset="0"/>
              </a:rPr>
              <a:t>fields are devastated by mining operations</a:t>
            </a:r>
            <a:r>
              <a:rPr lang="en-AU" altLang="en-US" sz="2200" dirty="0" smtClean="0">
                <a:latin typeface="Arial" panose="020B0604020202020204" pitchFamily="34" charset="0"/>
                <a:cs typeface="Arial" panose="020B0604020202020204" pitchFamily="34" charset="0"/>
              </a:rPr>
              <a:t> … Also they argue that the </a:t>
            </a:r>
            <a:r>
              <a:rPr lang="en-AU" altLang="en-US" sz="2200" b="1" i="1" dirty="0" smtClean="0">
                <a:solidFill>
                  <a:srgbClr val="FF1313"/>
                </a:solidFill>
                <a:latin typeface="Arial" panose="020B0604020202020204" pitchFamily="34" charset="0"/>
                <a:cs typeface="Arial" panose="020B0604020202020204" pitchFamily="34" charset="0"/>
              </a:rPr>
              <a:t>woods and groves are cut down</a:t>
            </a:r>
            <a:r>
              <a:rPr lang="en-AU" altLang="en-US" sz="2200" dirty="0" smtClean="0">
                <a:latin typeface="Arial" panose="020B0604020202020204" pitchFamily="34" charset="0"/>
                <a:cs typeface="Arial" panose="020B0604020202020204" pitchFamily="34" charset="0"/>
              </a:rPr>
              <a:t>, for there is need of an endless amount of wood for timbers, machines, and the smelting of metals. And when the woods and groves are felled, then are exterminated the beasts and birds, very many of which furnish a pleasant and agreeable food for man. Further, when the ores are washed, </a:t>
            </a:r>
            <a:r>
              <a:rPr lang="en-AU" altLang="en-US" sz="2200" b="1" i="1" u="sng" dirty="0" smtClean="0">
                <a:solidFill>
                  <a:srgbClr val="FF1313"/>
                </a:solidFill>
                <a:latin typeface="Arial" panose="020B0604020202020204" pitchFamily="34" charset="0"/>
                <a:cs typeface="Arial" panose="020B0604020202020204" pitchFamily="34" charset="0"/>
              </a:rPr>
              <a:t>the water which has been used poisons the brooks and streams</a:t>
            </a:r>
            <a:r>
              <a:rPr lang="en-AU" altLang="en-US" sz="2200" dirty="0" smtClean="0">
                <a:latin typeface="Arial" panose="020B0604020202020204" pitchFamily="34" charset="0"/>
                <a:cs typeface="Arial" panose="020B0604020202020204" pitchFamily="34" charset="0"/>
              </a:rPr>
              <a:t>, and either destroys the fish or drives them away. Therefore the inhabitants of these regions, on account of the devastation of their fields, woods, groves, brooks and rivers, find great difficulty in procuring the necessaries of life … Thus it is said, it is clear to all that </a:t>
            </a:r>
            <a:r>
              <a:rPr lang="en-AU" altLang="en-US" sz="2200" b="1" i="1" dirty="0" smtClean="0">
                <a:solidFill>
                  <a:srgbClr val="FF1313"/>
                </a:solidFill>
                <a:latin typeface="Arial" panose="020B0604020202020204" pitchFamily="34" charset="0"/>
                <a:cs typeface="Arial" panose="020B0604020202020204" pitchFamily="34" charset="0"/>
              </a:rPr>
              <a:t>there is greater detriment from mining than the value of the metals which the mining produces</a:t>
            </a:r>
            <a:r>
              <a:rPr lang="en-AU" altLang="en-US" sz="2200" dirty="0" smtClean="0">
                <a:latin typeface="Arial" panose="020B0604020202020204" pitchFamily="34" charset="0"/>
                <a:cs typeface="Arial" panose="020B0604020202020204" pitchFamily="34" charset="0"/>
              </a:rPr>
              <a:t>.”</a:t>
            </a:r>
            <a:r>
              <a:rPr lang="en-AU" altLang="en-US" sz="1200" dirty="0" smtClean="0">
                <a:latin typeface="Arial" panose="020B0604020202020204" pitchFamily="34" charset="0"/>
                <a:cs typeface="Arial" panose="020B0604020202020204" pitchFamily="34" charset="0"/>
              </a:rPr>
              <a:t> (page 8)</a:t>
            </a:r>
            <a:endParaRPr lang="en-US" altLang="en-US" sz="2000" dirty="0" smtClean="0">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2718033" y="3754123"/>
            <a:ext cx="8956645" cy="465539"/>
          </a:xfrm>
          <a:prstGeom prst="rect">
            <a:avLst/>
          </a:prstGeom>
          <a:noFill/>
          <a:ln w="635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b="1">
                <a:solidFill>
                  <a:srgbClr val="00528B"/>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gt;"/>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b="0">
              <a:solidFill>
                <a:schemeClr val="tx1"/>
              </a:solidFill>
            </a:endParaRPr>
          </a:p>
        </p:txBody>
      </p:sp>
      <p:sp>
        <p:nvSpPr>
          <p:cNvPr id="10" name="Rectangle 5"/>
          <p:cNvSpPr>
            <a:spLocks noChangeArrowheads="1"/>
          </p:cNvSpPr>
          <p:nvPr/>
        </p:nvSpPr>
        <p:spPr bwMode="auto">
          <a:xfrm>
            <a:off x="517319" y="2055302"/>
            <a:ext cx="11157359" cy="771787"/>
          </a:xfrm>
          <a:prstGeom prst="rect">
            <a:avLst/>
          </a:prstGeom>
          <a:noFill/>
          <a:ln w="635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b="1">
                <a:solidFill>
                  <a:srgbClr val="00528B"/>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gt;"/>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b="0">
              <a:solidFill>
                <a:schemeClr val="tx1"/>
              </a:solidFill>
            </a:endParaRPr>
          </a:p>
        </p:txBody>
      </p:sp>
      <p:sp>
        <p:nvSpPr>
          <p:cNvPr id="11" name="Rectangle 6"/>
          <p:cNvSpPr>
            <a:spLocks noChangeArrowheads="1"/>
          </p:cNvSpPr>
          <p:nvPr/>
        </p:nvSpPr>
        <p:spPr bwMode="auto">
          <a:xfrm>
            <a:off x="517319" y="5086088"/>
            <a:ext cx="11157359" cy="755532"/>
          </a:xfrm>
          <a:prstGeom prst="rect">
            <a:avLst/>
          </a:prstGeom>
          <a:noFill/>
          <a:ln w="635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b="1">
                <a:solidFill>
                  <a:srgbClr val="00528B"/>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gt;"/>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AU" altLang="en-US" sz="1800" b="0">
              <a:solidFill>
                <a:schemeClr val="tx1"/>
              </a:solidFill>
            </a:endParaRPr>
          </a:p>
        </p:txBody>
      </p:sp>
      <p:sp>
        <p:nvSpPr>
          <p:cNvPr id="13" name="Rectangle 3"/>
          <p:cNvSpPr txBox="1">
            <a:spLocks noChangeArrowheads="1"/>
          </p:cNvSpPr>
          <p:nvPr/>
        </p:nvSpPr>
        <p:spPr bwMode="auto">
          <a:xfrm>
            <a:off x="4898661" y="6000750"/>
            <a:ext cx="5256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800" b="1">
                <a:solidFill>
                  <a:srgbClr val="00528B"/>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gt;"/>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AU" altLang="en-US" sz="1200" i="1" dirty="0">
                <a:solidFill>
                  <a:schemeClr val="tx1"/>
                </a:solidFill>
                <a:cs typeface="Arial" panose="020B0604020202020204" pitchFamily="34" charset="0"/>
              </a:rPr>
              <a:t>“De Re Metallica”, 1912 Hoover Translation, Dover Publications (1950).</a:t>
            </a:r>
            <a:endParaRPr lang="en-US" altLang="en-US" sz="1200" i="1" dirty="0">
              <a:solidFill>
                <a:schemeClr val="tx1"/>
              </a:solidFill>
              <a:cs typeface="Arial" panose="020B0604020202020204" pitchFamily="34" charset="0"/>
            </a:endParaRPr>
          </a:p>
        </p:txBody>
      </p:sp>
      <p:sp>
        <p:nvSpPr>
          <p:cNvPr id="18" name="Content Placeholder 2"/>
          <p:cNvSpPr>
            <a:spLocks noGrp="1"/>
          </p:cNvSpPr>
          <p:nvPr>
            <p:ph idx="1"/>
          </p:nvPr>
        </p:nvSpPr>
        <p:spPr>
          <a:xfrm>
            <a:off x="517320" y="1134378"/>
            <a:ext cx="11157358" cy="778573"/>
          </a:xfrm>
        </p:spPr>
        <p:txBody>
          <a:bodyPr>
            <a:normAutofit/>
          </a:bodyPr>
          <a:lstStyle/>
          <a:p>
            <a:pPr marL="0" indent="0" algn="ctr">
              <a:lnSpc>
                <a:spcPct val="100000"/>
              </a:lnSpc>
              <a:buNone/>
            </a:pPr>
            <a:r>
              <a:rPr lang="en-AU" sz="2000" b="1" i="1" dirty="0" smtClean="0">
                <a:latin typeface="Arial" panose="020B0604020202020204" pitchFamily="34" charset="0"/>
                <a:cs typeface="Arial" panose="020B0604020202020204" pitchFamily="34" charset="0"/>
              </a:rPr>
              <a:t>“Nay, if I understand anything, greater wealth now lies hidden beneath the ground in the mountainous parts of your territory than is visible and apparent above ground.”</a:t>
            </a:r>
            <a:r>
              <a:rPr lang="en-AU" sz="1200" i="1" dirty="0" smtClean="0">
                <a:latin typeface="Arial" panose="020B0604020202020204" pitchFamily="34" charset="0"/>
                <a:cs typeface="Arial" panose="020B0604020202020204" pitchFamily="34" charset="0"/>
              </a:rPr>
              <a:t> (page xxxi)</a:t>
            </a:r>
            <a:endParaRPr lang="en-AU" sz="2400" i="1" dirty="0">
              <a:latin typeface="Arial" panose="020B0604020202020204" pitchFamily="34" charset="0"/>
              <a:cs typeface="Arial" panose="020B0604020202020204" pitchFamily="34" charset="0"/>
            </a:endParaRPr>
          </a:p>
        </p:txBody>
      </p:sp>
      <p:sp>
        <p:nvSpPr>
          <p:cNvPr id="19"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20"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2</a:t>
            </a:r>
            <a:endParaRPr lang="en-AU" b="1" dirty="0">
              <a:solidFill>
                <a:schemeClr val="tx1"/>
              </a:solidFill>
              <a:latin typeface="Arial" panose="020B0604020202020204" pitchFamily="34" charset="0"/>
              <a:cs typeface="Arial" panose="020B0604020202020204" pitchFamily="34" charset="0"/>
            </a:endParaRPr>
          </a:p>
        </p:txBody>
      </p:sp>
      <p:sp>
        <p:nvSpPr>
          <p:cNvPr id="12"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3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000"/>
                                        <p:tgtEl>
                                          <p:spTgt spid="9"/>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Sustainability Reporting: U</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20</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10" name="Picture 2" descr="C:\Documents\Conferences\WorldMiningCongress-2013\U-Mines-v-GJ-GGEs.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6856" y="1170089"/>
            <a:ext cx="88201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756856" y="3945039"/>
            <a:ext cx="8505825" cy="3048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algn="ctr">
              <a:spcBef>
                <a:spcPct val="50000"/>
              </a:spcBef>
              <a:defRPr sz="1400">
                <a:solidFill>
                  <a:schemeClr val="tx1"/>
                </a:solidFill>
                <a:latin typeface="Arial" panose="020B0604020202020204" pitchFamily="34" charset="0"/>
                <a:cs typeface="Arial" panose="020B0604020202020204" pitchFamily="34" charset="0"/>
              </a:defRPr>
            </a:lvl1pPr>
            <a:lvl2pPr marL="742950" indent="-285750" algn="ctr">
              <a:spcBef>
                <a:spcPct val="50000"/>
              </a:spcBef>
              <a:defRPr sz="1400">
                <a:solidFill>
                  <a:schemeClr val="tx1"/>
                </a:solidFill>
                <a:latin typeface="Arial" panose="020B0604020202020204" pitchFamily="34" charset="0"/>
                <a:cs typeface="Arial" panose="020B0604020202020204" pitchFamily="34" charset="0"/>
              </a:defRPr>
            </a:lvl2pPr>
            <a:lvl3pPr marL="1143000" indent="-228600" algn="ctr">
              <a:spcBef>
                <a:spcPct val="50000"/>
              </a:spcBef>
              <a:defRPr sz="1400">
                <a:solidFill>
                  <a:schemeClr val="tx1"/>
                </a:solidFill>
                <a:latin typeface="Arial" panose="020B0604020202020204" pitchFamily="34" charset="0"/>
                <a:cs typeface="Arial" panose="020B0604020202020204" pitchFamily="34" charset="0"/>
              </a:defRPr>
            </a:lvl3pPr>
            <a:lvl4pPr marL="1600200" indent="-228600" algn="ctr">
              <a:spcBef>
                <a:spcPct val="50000"/>
              </a:spcBef>
              <a:defRPr sz="1400">
                <a:solidFill>
                  <a:schemeClr val="tx1"/>
                </a:solidFill>
                <a:latin typeface="Arial" panose="020B0604020202020204" pitchFamily="34" charset="0"/>
                <a:cs typeface="Arial" panose="020B0604020202020204" pitchFamily="34" charset="0"/>
              </a:defRPr>
            </a:lvl4pPr>
            <a:lvl5pPr marL="2057400" indent="-228600" algn="ctr">
              <a:spcBef>
                <a:spcPct val="50000"/>
              </a:spcBef>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FF"/>
              </a:solidFill>
            </a:endParaRPr>
          </a:p>
        </p:txBody>
      </p:sp>
      <p:sp>
        <p:nvSpPr>
          <p:cNvPr id="12" name="Rectangle 11"/>
          <p:cNvSpPr/>
          <p:nvPr/>
        </p:nvSpPr>
        <p:spPr>
          <a:xfrm>
            <a:off x="1764794" y="4794352"/>
            <a:ext cx="8505825" cy="3048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algn="ctr">
              <a:spcBef>
                <a:spcPct val="50000"/>
              </a:spcBef>
              <a:defRPr sz="1400">
                <a:solidFill>
                  <a:schemeClr val="tx1"/>
                </a:solidFill>
                <a:latin typeface="Arial" panose="020B0604020202020204" pitchFamily="34" charset="0"/>
                <a:cs typeface="Arial" panose="020B0604020202020204" pitchFamily="34" charset="0"/>
              </a:defRPr>
            </a:lvl1pPr>
            <a:lvl2pPr marL="742950" indent="-285750" algn="ctr">
              <a:spcBef>
                <a:spcPct val="50000"/>
              </a:spcBef>
              <a:defRPr sz="1400">
                <a:solidFill>
                  <a:schemeClr val="tx1"/>
                </a:solidFill>
                <a:latin typeface="Arial" panose="020B0604020202020204" pitchFamily="34" charset="0"/>
                <a:cs typeface="Arial" panose="020B0604020202020204" pitchFamily="34" charset="0"/>
              </a:defRPr>
            </a:lvl2pPr>
            <a:lvl3pPr marL="1143000" indent="-228600" algn="ctr">
              <a:spcBef>
                <a:spcPct val="50000"/>
              </a:spcBef>
              <a:defRPr sz="1400">
                <a:solidFill>
                  <a:schemeClr val="tx1"/>
                </a:solidFill>
                <a:latin typeface="Arial" panose="020B0604020202020204" pitchFamily="34" charset="0"/>
                <a:cs typeface="Arial" panose="020B0604020202020204" pitchFamily="34" charset="0"/>
              </a:defRPr>
            </a:lvl3pPr>
            <a:lvl4pPr marL="1600200" indent="-228600" algn="ctr">
              <a:spcBef>
                <a:spcPct val="50000"/>
              </a:spcBef>
              <a:defRPr sz="1400">
                <a:solidFill>
                  <a:schemeClr val="tx1"/>
                </a:solidFill>
                <a:latin typeface="Arial" panose="020B0604020202020204" pitchFamily="34" charset="0"/>
                <a:cs typeface="Arial" panose="020B0604020202020204" pitchFamily="34" charset="0"/>
              </a:defRPr>
            </a:lvl4pPr>
            <a:lvl5pPr marL="2057400" indent="-228600" algn="ctr">
              <a:spcBef>
                <a:spcPct val="50000"/>
              </a:spcBef>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FF"/>
              </a:solidFill>
            </a:endParaRPr>
          </a:p>
        </p:txBody>
      </p:sp>
      <p:sp>
        <p:nvSpPr>
          <p:cNvPr id="13" name="Rectangle 12"/>
          <p:cNvSpPr/>
          <p:nvPr/>
        </p:nvSpPr>
        <p:spPr>
          <a:xfrm>
            <a:off x="1755269" y="5437289"/>
            <a:ext cx="8505825" cy="3048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lvl1pPr algn="ctr">
              <a:spcBef>
                <a:spcPct val="50000"/>
              </a:spcBef>
              <a:defRPr sz="1400">
                <a:solidFill>
                  <a:schemeClr val="tx1"/>
                </a:solidFill>
                <a:latin typeface="Arial" panose="020B0604020202020204" pitchFamily="34" charset="0"/>
                <a:cs typeface="Arial" panose="020B0604020202020204" pitchFamily="34" charset="0"/>
              </a:defRPr>
            </a:lvl1pPr>
            <a:lvl2pPr marL="742950" indent="-285750" algn="ctr">
              <a:spcBef>
                <a:spcPct val="50000"/>
              </a:spcBef>
              <a:defRPr sz="1400">
                <a:solidFill>
                  <a:schemeClr val="tx1"/>
                </a:solidFill>
                <a:latin typeface="Arial" panose="020B0604020202020204" pitchFamily="34" charset="0"/>
                <a:cs typeface="Arial" panose="020B0604020202020204" pitchFamily="34" charset="0"/>
              </a:defRPr>
            </a:lvl2pPr>
            <a:lvl3pPr marL="1143000" indent="-228600" algn="ctr">
              <a:spcBef>
                <a:spcPct val="50000"/>
              </a:spcBef>
              <a:defRPr sz="1400">
                <a:solidFill>
                  <a:schemeClr val="tx1"/>
                </a:solidFill>
                <a:latin typeface="Arial" panose="020B0604020202020204" pitchFamily="34" charset="0"/>
                <a:cs typeface="Arial" panose="020B0604020202020204" pitchFamily="34" charset="0"/>
              </a:defRPr>
            </a:lvl3pPr>
            <a:lvl4pPr marL="1600200" indent="-228600" algn="ctr">
              <a:spcBef>
                <a:spcPct val="50000"/>
              </a:spcBef>
              <a:defRPr sz="1400">
                <a:solidFill>
                  <a:schemeClr val="tx1"/>
                </a:solidFill>
                <a:latin typeface="Arial" panose="020B0604020202020204" pitchFamily="34" charset="0"/>
                <a:cs typeface="Arial" panose="020B0604020202020204" pitchFamily="34" charset="0"/>
              </a:defRPr>
            </a:lvl4pPr>
            <a:lvl5pPr marL="2057400" indent="-228600" algn="ctr">
              <a:spcBef>
                <a:spcPct val="50000"/>
              </a:spcBef>
              <a:defRPr sz="14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FF"/>
              </a:solidFill>
            </a:endParaRPr>
          </a:p>
        </p:txBody>
      </p:sp>
    </p:spTree>
    <p:extLst>
      <p:ext uri="{BB962C8B-B14F-4D97-AF65-F5344CB8AC3E}">
        <p14:creationId xmlns:p14="http://schemas.microsoft.com/office/powerpoint/2010/main" val="41186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7321" y="365126"/>
            <a:ext cx="11157358" cy="725444"/>
          </a:xfrm>
        </p:spPr>
        <p:txBody>
          <a:bodyPr>
            <a:normAutofit/>
          </a:bodyPr>
          <a:lstStyle/>
          <a:p>
            <a:pPr algn="ctr"/>
            <a:r>
              <a:rPr lang="en-AU" sz="3600" b="1" dirty="0">
                <a:latin typeface="Arial" panose="020B0604020202020204" pitchFamily="34" charset="0"/>
                <a:cs typeface="Arial" panose="020B0604020202020204" pitchFamily="34" charset="0"/>
              </a:rPr>
              <a:t>Sustainability Reporting: U</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21</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r="33211" b="1285"/>
          <a:stretch>
            <a:fillRect/>
          </a:stretch>
        </p:blipFill>
        <p:spPr bwMode="auto">
          <a:xfrm>
            <a:off x="1903865" y="1354509"/>
            <a:ext cx="431958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r="32820" b="1285"/>
          <a:stretch>
            <a:fillRect/>
          </a:stretch>
        </p:blipFill>
        <p:spPr bwMode="auto">
          <a:xfrm>
            <a:off x="6350452" y="1354509"/>
            <a:ext cx="4321175"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5759902" y="5494709"/>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2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cs typeface="Arial" panose="020B0604020202020204" pitchFamily="34" charset="0"/>
              </a:defRPr>
            </a:lvl9pPr>
          </a:lstStyle>
          <a:p>
            <a:pPr algn="ctr" eaLnBrk="1" hangingPunct="1">
              <a:spcBef>
                <a:spcPct val="50000"/>
              </a:spcBef>
              <a:spcAft>
                <a:spcPct val="0"/>
              </a:spcAft>
              <a:buFontTx/>
              <a:buNone/>
            </a:pPr>
            <a:r>
              <a:rPr lang="en-AU" altLang="en-US" sz="1600" b="1" i="1">
                <a:solidFill>
                  <a:srgbClr val="000000"/>
                </a:solidFill>
              </a:rPr>
              <a:t>Mudd, 2014</a:t>
            </a:r>
          </a:p>
        </p:txBody>
      </p:sp>
    </p:spTree>
    <p:extLst>
      <p:ext uri="{BB962C8B-B14F-4D97-AF65-F5344CB8AC3E}">
        <p14:creationId xmlns:p14="http://schemas.microsoft.com/office/powerpoint/2010/main" val="29828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090570"/>
            <a:ext cx="11157358" cy="5213515"/>
          </a:xfrm>
        </p:spPr>
        <p:txBody>
          <a:bodyPr>
            <a:normAutofit/>
          </a:bodyPr>
          <a:lstStyle/>
          <a:p>
            <a:pPr>
              <a:lnSpc>
                <a:spcPct val="100000"/>
              </a:lnSpc>
            </a:pPr>
            <a:r>
              <a:rPr lang="en-AU" dirty="0" smtClean="0">
                <a:latin typeface="Arial" panose="020B0604020202020204" pitchFamily="34" charset="0"/>
                <a:cs typeface="Arial" panose="020B0604020202020204" pitchFamily="34" charset="0"/>
              </a:rPr>
              <a:t>Mining is commonly risk averse to new technology – but given the fundamental mega-trends, mining needs to continue to invest in &amp; </a:t>
            </a:r>
            <a:r>
              <a:rPr lang="en-AU" dirty="0" smtClean="0">
                <a:latin typeface="Arial" panose="020B0604020202020204" pitchFamily="34" charset="0"/>
                <a:cs typeface="Arial" panose="020B0604020202020204" pitchFamily="34" charset="0"/>
              </a:rPr>
              <a:t>adopt </a:t>
            </a:r>
            <a:r>
              <a:rPr lang="en-AU" dirty="0" smtClean="0">
                <a:latin typeface="Arial" panose="020B0604020202020204" pitchFamily="34" charset="0"/>
                <a:cs typeface="Arial" panose="020B0604020202020204" pitchFamily="34" charset="0"/>
              </a:rPr>
              <a:t>new technologies to address the myriad of complex issues</a:t>
            </a:r>
          </a:p>
          <a:p>
            <a:pPr>
              <a:lnSpc>
                <a:spcPct val="100000"/>
              </a:lnSpc>
            </a:pPr>
            <a:r>
              <a:rPr lang="en-AU" dirty="0" smtClean="0">
                <a:latin typeface="Arial" panose="020B0604020202020204" pitchFamily="34" charset="0"/>
                <a:cs typeface="Arial" panose="020B0604020202020204" pitchFamily="34" charset="0"/>
              </a:rPr>
              <a:t>Many examples include:</a:t>
            </a:r>
          </a:p>
          <a:p>
            <a:pPr lvl="1">
              <a:lnSpc>
                <a:spcPct val="100000"/>
              </a:lnSpc>
              <a:spcBef>
                <a:spcPts val="400"/>
              </a:spcBef>
            </a:pPr>
            <a:r>
              <a:rPr lang="en-AU" sz="2100" dirty="0" smtClean="0">
                <a:latin typeface="Arial" panose="020B0604020202020204" pitchFamily="34" charset="0"/>
                <a:cs typeface="Arial" panose="020B0604020202020204" pitchFamily="34" charset="0"/>
              </a:rPr>
              <a:t>comprehensive environmental reporting – especially online systems;</a:t>
            </a:r>
          </a:p>
          <a:p>
            <a:pPr lvl="1">
              <a:lnSpc>
                <a:spcPct val="100000"/>
              </a:lnSpc>
              <a:spcBef>
                <a:spcPts val="400"/>
              </a:spcBef>
            </a:pPr>
            <a:r>
              <a:rPr lang="en-AU" sz="2100" dirty="0" smtClean="0">
                <a:latin typeface="Arial" panose="020B0604020202020204" pitchFamily="34" charset="0"/>
                <a:cs typeface="Arial" panose="020B0604020202020204" pitchFamily="34" charset="0"/>
              </a:rPr>
              <a:t>paste &amp; thickened tailings – which reduce water risks &amp; rehabilitation costs as well as much lower failure risks;</a:t>
            </a:r>
          </a:p>
          <a:p>
            <a:pPr lvl="1">
              <a:lnSpc>
                <a:spcPct val="100000"/>
              </a:lnSpc>
              <a:spcBef>
                <a:spcPts val="400"/>
              </a:spcBef>
            </a:pPr>
            <a:r>
              <a:rPr lang="en-AU" sz="2100" dirty="0" smtClean="0">
                <a:latin typeface="Arial" panose="020B0604020202020204" pitchFamily="34" charset="0"/>
                <a:cs typeface="Arial" panose="020B0604020202020204" pitchFamily="34" charset="0"/>
              </a:rPr>
              <a:t>better baseline studies – especially acid mine drainage risks;</a:t>
            </a:r>
          </a:p>
          <a:p>
            <a:pPr lvl="1">
              <a:lnSpc>
                <a:spcPct val="100000"/>
              </a:lnSpc>
              <a:spcBef>
                <a:spcPts val="400"/>
              </a:spcBef>
            </a:pPr>
            <a:r>
              <a:rPr lang="en-AU" sz="2100" dirty="0" smtClean="0">
                <a:latin typeface="Arial" panose="020B0604020202020204" pitchFamily="34" charset="0"/>
                <a:cs typeface="Arial" panose="020B0604020202020204" pitchFamily="34" charset="0"/>
              </a:rPr>
              <a:t>cumulative impact assessments – with other mines but also regionally;</a:t>
            </a:r>
          </a:p>
          <a:p>
            <a:pPr lvl="1">
              <a:lnSpc>
                <a:spcPct val="100000"/>
              </a:lnSpc>
              <a:spcBef>
                <a:spcPts val="400"/>
              </a:spcBef>
            </a:pPr>
            <a:r>
              <a:rPr lang="en-AU" sz="2100" dirty="0" smtClean="0">
                <a:latin typeface="Arial" panose="020B0604020202020204" pitchFamily="34" charset="0"/>
                <a:cs typeface="Arial" panose="020B0604020202020204" pitchFamily="34" charset="0"/>
              </a:rPr>
              <a:t>adoption of renewable energy – which is especially happening in Chile !;</a:t>
            </a:r>
          </a:p>
          <a:p>
            <a:pPr lvl="1">
              <a:lnSpc>
                <a:spcPct val="100000"/>
              </a:lnSpc>
              <a:spcBef>
                <a:spcPts val="400"/>
              </a:spcBef>
            </a:pPr>
            <a:r>
              <a:rPr lang="en-AU" sz="2100" dirty="0" smtClean="0">
                <a:latin typeface="Arial" panose="020B0604020202020204" pitchFamily="34" charset="0"/>
                <a:cs typeface="Arial" panose="020B0604020202020204" pitchFamily="34" charset="0"/>
              </a:rPr>
              <a:t>diversify production to include by-product &amp; critical metals;</a:t>
            </a:r>
          </a:p>
          <a:p>
            <a:pPr lvl="1">
              <a:lnSpc>
                <a:spcPct val="100000"/>
              </a:lnSpc>
              <a:spcBef>
                <a:spcPts val="400"/>
              </a:spcBef>
            </a:pPr>
            <a:r>
              <a:rPr lang="en-AU" sz="2100" dirty="0" smtClean="0">
                <a:latin typeface="Arial" panose="020B0604020202020204" pitchFamily="34" charset="0"/>
                <a:cs typeface="Arial" panose="020B0604020202020204" pitchFamily="34" charset="0"/>
              </a:rPr>
              <a:t>adoption of pit backfill for high risk AMD projects;</a:t>
            </a:r>
          </a:p>
          <a:p>
            <a:pPr lvl="1">
              <a:lnSpc>
                <a:spcPct val="100000"/>
              </a:lnSpc>
              <a:spcBef>
                <a:spcPts val="400"/>
              </a:spcBef>
            </a:pPr>
            <a:r>
              <a:rPr lang="en-AU" sz="2100" dirty="0" smtClean="0">
                <a:latin typeface="Arial" panose="020B0604020202020204" pitchFamily="34" charset="0"/>
                <a:cs typeface="Arial" panose="020B0604020202020204" pitchFamily="34" charset="0"/>
              </a:rPr>
              <a:t>innovative process configurations to reduce energy-chemicals-water risks.</a:t>
            </a:r>
            <a:endParaRPr lang="en-AU" sz="2100"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New Technologies for Mining</a:t>
            </a:r>
            <a:r>
              <a:rPr lang="en-AU" sz="3600" b="1" dirty="0" smtClean="0">
                <a:latin typeface="Arial" panose="020B0604020202020204" pitchFamily="34" charset="0"/>
                <a:cs typeface="Arial" panose="020B0604020202020204" pitchFamily="34" charset="0"/>
              </a:rPr>
              <a:t>?</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22</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05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090570"/>
            <a:ext cx="11157358" cy="5213515"/>
          </a:xfrm>
        </p:spPr>
        <p:txBody>
          <a:bodyPr>
            <a:normAutofit/>
          </a:bodyPr>
          <a:lstStyle/>
          <a:p>
            <a:pPr>
              <a:lnSpc>
                <a:spcPct val="100000"/>
              </a:lnSpc>
            </a:pPr>
            <a:r>
              <a:rPr lang="en-AU" dirty="0" smtClean="0">
                <a:latin typeface="Arial" panose="020B0604020202020204" pitchFamily="34" charset="0"/>
                <a:cs typeface="Arial" panose="020B0604020202020204" pitchFamily="34" charset="0"/>
              </a:rPr>
              <a:t>Modern mining meets societal demands for a range of metals, minerals and energy resources – but it is getting harder and </a:t>
            </a:r>
            <a:r>
              <a:rPr lang="en-AU" dirty="0" smtClean="0">
                <a:latin typeface="Arial" panose="020B0604020202020204" pitchFamily="34" charset="0"/>
                <a:cs typeface="Arial" panose="020B0604020202020204" pitchFamily="34" charset="0"/>
              </a:rPr>
              <a:t>are</a:t>
            </a:r>
            <a:endParaRPr lang="en-AU" dirty="0" smtClean="0">
              <a:latin typeface="Arial" panose="020B0604020202020204" pitchFamily="34" charset="0"/>
              <a:cs typeface="Arial" panose="020B0604020202020204" pitchFamily="34" charset="0"/>
            </a:endParaRPr>
          </a:p>
          <a:p>
            <a:pPr>
              <a:lnSpc>
                <a:spcPct val="100000"/>
              </a:lnSpc>
            </a:pPr>
            <a:r>
              <a:rPr lang="en-AU" dirty="0" smtClean="0">
                <a:latin typeface="Arial" panose="020B0604020202020204" pitchFamily="34" charset="0"/>
                <a:cs typeface="Arial" panose="020B0604020202020204" pitchFamily="34" charset="0"/>
              </a:rPr>
              <a:t>The fundamental issue is NOT resource depletion but the </a:t>
            </a:r>
            <a:r>
              <a:rPr lang="en-AU" dirty="0">
                <a:latin typeface="Arial" panose="020B0604020202020204" pitchFamily="34" charset="0"/>
                <a:cs typeface="Arial" panose="020B0604020202020204" pitchFamily="34" charset="0"/>
              </a:rPr>
              <a:t>exponentially growing </a:t>
            </a:r>
            <a:r>
              <a:rPr lang="en-AU" dirty="0" smtClean="0">
                <a:latin typeface="Arial" panose="020B0604020202020204" pitchFamily="34" charset="0"/>
                <a:cs typeface="Arial" panose="020B0604020202020204" pitchFamily="34" charset="0"/>
              </a:rPr>
              <a:t>environmental (&amp; social-economic) risks</a:t>
            </a:r>
          </a:p>
          <a:p>
            <a:pPr lvl="1">
              <a:lnSpc>
                <a:spcPct val="100000"/>
              </a:lnSpc>
            </a:pPr>
            <a:r>
              <a:rPr lang="en-AU" sz="2200" dirty="0" smtClean="0">
                <a:latin typeface="Arial" panose="020B0604020202020204" pitchFamily="34" charset="0"/>
                <a:cs typeface="Arial" panose="020B0604020202020204" pitchFamily="34" charset="0"/>
              </a:rPr>
              <a:t>energy, carbon (CO</a:t>
            </a:r>
            <a:r>
              <a:rPr lang="en-AU" sz="2200" baseline="-25000" dirty="0" smtClean="0">
                <a:latin typeface="Arial" panose="020B0604020202020204" pitchFamily="34" charset="0"/>
                <a:cs typeface="Arial" panose="020B0604020202020204" pitchFamily="34" charset="0"/>
              </a:rPr>
              <a:t>2</a:t>
            </a:r>
            <a:r>
              <a:rPr lang="en-AU" sz="2200" dirty="0" smtClean="0">
                <a:latin typeface="Arial" panose="020B0604020202020204" pitchFamily="34" charset="0"/>
                <a:cs typeface="Arial" panose="020B0604020202020204" pitchFamily="34" charset="0"/>
              </a:rPr>
              <a:t>), water, waste rock, tailings, rehabilitation, </a:t>
            </a:r>
            <a:r>
              <a:rPr lang="en-AU" sz="2200" dirty="0" err="1" smtClean="0">
                <a:latin typeface="Arial" panose="020B0604020202020204" pitchFamily="34" charset="0"/>
                <a:cs typeface="Arial" panose="020B0604020202020204" pitchFamily="34" charset="0"/>
              </a:rPr>
              <a:t>etc</a:t>
            </a:r>
            <a:r>
              <a:rPr lang="en-AU" sz="2200" dirty="0" smtClean="0">
                <a:latin typeface="Arial" panose="020B0604020202020204" pitchFamily="34" charset="0"/>
                <a:cs typeface="Arial" panose="020B0604020202020204" pitchFamily="34" charset="0"/>
              </a:rPr>
              <a:t> …</a:t>
            </a:r>
          </a:p>
          <a:p>
            <a:pPr>
              <a:lnSpc>
                <a:spcPct val="100000"/>
              </a:lnSpc>
            </a:pPr>
            <a:r>
              <a:rPr lang="en-AU" dirty="0" smtClean="0">
                <a:latin typeface="Arial" panose="020B0604020202020204" pitchFamily="34" charset="0"/>
                <a:cs typeface="Arial" panose="020B0604020202020204" pitchFamily="34" charset="0"/>
              </a:rPr>
              <a:t>The industry needs to continually improve its approach, be more transparent &amp; comprehensive in its reporting – especially in environmental monitoring</a:t>
            </a:r>
          </a:p>
          <a:p>
            <a:pPr>
              <a:lnSpc>
                <a:spcPct val="100000"/>
              </a:lnSpc>
            </a:pPr>
            <a:r>
              <a:rPr lang="en-AU" dirty="0" smtClean="0">
                <a:latin typeface="Arial" panose="020B0604020202020204" pitchFamily="34" charset="0"/>
                <a:cs typeface="Arial" panose="020B0604020202020204" pitchFamily="34" charset="0"/>
              </a:rPr>
              <a:t>Critical need to adopt new technologies and approaches to mining which address these key sustainability challenges</a:t>
            </a:r>
            <a:endParaRPr lang="en-AU" dirty="0" smtClean="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Summary: Mining</a:t>
            </a:r>
            <a:r>
              <a:rPr lang="en-AU" sz="3600" b="1" dirty="0">
                <a:latin typeface="Arial" panose="020B0604020202020204" pitchFamily="34" charset="0"/>
                <a:cs typeface="Arial" panose="020B0604020202020204" pitchFamily="34" charset="0"/>
              </a:rPr>
              <a:t> </a:t>
            </a:r>
            <a:r>
              <a:rPr lang="en-AU" sz="3600" b="1" dirty="0" smtClean="0">
                <a:latin typeface="Arial" panose="020B0604020202020204" pitchFamily="34" charset="0"/>
                <a:cs typeface="Arial" panose="020B0604020202020204" pitchFamily="34" charset="0"/>
              </a:rPr>
              <a:t>vs </a:t>
            </a:r>
            <a:r>
              <a:rPr lang="en-AU" sz="3600" b="1" dirty="0">
                <a:latin typeface="Arial" panose="020B0604020202020204" pitchFamily="34" charset="0"/>
                <a:cs typeface="Arial" panose="020B0604020202020204" pitchFamily="34" charset="0"/>
              </a:rPr>
              <a:t>Sustainable </a:t>
            </a:r>
            <a:r>
              <a:rPr lang="en-AU" sz="3600" b="1" dirty="0" smtClean="0">
                <a:latin typeface="Arial" panose="020B0604020202020204" pitchFamily="34" charset="0"/>
                <a:cs typeface="Arial" panose="020B0604020202020204" pitchFamily="34" charset="0"/>
              </a:rPr>
              <a:t>Development</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23</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613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835"/>
          </a:xfrm>
        </p:spPr>
        <p:txBody>
          <a:bodyPr/>
          <a:lstStyle/>
          <a:p>
            <a:pPr algn="ctr"/>
            <a:r>
              <a:rPr lang="en-AU" dirty="0" smtClean="0">
                <a:latin typeface="Arial" panose="020B0604020202020204" pitchFamily="34" charset="0"/>
                <a:cs typeface="Arial" panose="020B0604020202020204" pitchFamily="34" charset="0"/>
              </a:rPr>
              <a:t>Acknowledgements</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7974" y="1432905"/>
            <a:ext cx="10856053" cy="4708890"/>
          </a:xfrm>
        </p:spPr>
        <p:txBody>
          <a:bodyPr>
            <a:normAutofit/>
          </a:bodyPr>
          <a:lstStyle/>
          <a:p>
            <a:r>
              <a:rPr lang="en-AU" dirty="0" smtClean="0">
                <a:latin typeface="Arial" panose="020B0604020202020204" pitchFamily="34" charset="0"/>
                <a:cs typeface="Arial" panose="020B0604020202020204" pitchFamily="34" charset="0"/>
              </a:rPr>
              <a:t>Australia’s CSIRO Mineral Resources Flagship</a:t>
            </a:r>
          </a:p>
          <a:p>
            <a:r>
              <a:rPr lang="en-AU" dirty="0" smtClean="0">
                <a:latin typeface="Arial" panose="020B0604020202020204" pitchFamily="34" charset="0"/>
                <a:cs typeface="Arial" panose="020B0604020202020204" pitchFamily="34" charset="0"/>
              </a:rPr>
              <a:t>PhD students </a:t>
            </a:r>
            <a:r>
              <a:rPr lang="en-AU" dirty="0" err="1" smtClean="0">
                <a:latin typeface="Arial" panose="020B0604020202020204" pitchFamily="34" charset="0"/>
                <a:cs typeface="Arial" panose="020B0604020202020204" pitchFamily="34" charset="0"/>
              </a:rPr>
              <a:t>Zhehan</a:t>
            </a:r>
            <a:r>
              <a:rPr lang="en-AU"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Weng</a:t>
            </a:r>
            <a:r>
              <a:rPr lang="en-AU" dirty="0" smtClean="0">
                <a:latin typeface="Arial" panose="020B0604020202020204" pitchFamily="34" charset="0"/>
                <a:cs typeface="Arial" panose="020B0604020202020204" pitchFamily="34" charset="0"/>
              </a:rPr>
              <a:t>, Stephen </a:t>
            </a:r>
            <a:r>
              <a:rPr lang="en-AU" dirty="0" err="1" smtClean="0">
                <a:latin typeface="Arial" panose="020B0604020202020204" pitchFamily="34" charset="0"/>
                <a:cs typeface="Arial" panose="020B0604020202020204" pitchFamily="34" charset="0"/>
              </a:rPr>
              <a:t>Northey</a:t>
            </a:r>
            <a:r>
              <a:rPr lang="en-AU" dirty="0" smtClean="0">
                <a:latin typeface="Arial" panose="020B0604020202020204" pitchFamily="34" charset="0"/>
                <a:cs typeface="Arial" panose="020B0604020202020204" pitchFamily="34" charset="0"/>
              </a:rPr>
              <a:t> &amp; Tim Werner</a:t>
            </a: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Many mining communities across the world</a:t>
            </a:r>
          </a:p>
          <a:p>
            <a:r>
              <a:rPr lang="en-AU" dirty="0" err="1" smtClean="0">
                <a:latin typeface="Arial" panose="020B0604020202020204" pitchFamily="34" charset="0"/>
                <a:cs typeface="Arial" panose="020B0604020202020204" pitchFamily="34" charset="0"/>
              </a:rPr>
              <a:t>Prof.</a:t>
            </a:r>
            <a:r>
              <a:rPr lang="en-AU" dirty="0" smtClean="0">
                <a:latin typeface="Arial" panose="020B0604020202020204" pitchFamily="34" charset="0"/>
                <a:cs typeface="Arial" panose="020B0604020202020204" pitchFamily="34" charset="0"/>
              </a:rPr>
              <a:t> Tom </a:t>
            </a:r>
            <a:r>
              <a:rPr lang="en-AU" dirty="0" err="1" smtClean="0">
                <a:latin typeface="Arial" panose="020B0604020202020204" pitchFamily="34" charset="0"/>
                <a:cs typeface="Arial" panose="020B0604020202020204" pitchFamily="34" charset="0"/>
              </a:rPr>
              <a:t>Graedel</a:t>
            </a:r>
            <a:r>
              <a:rPr lang="en-AU" dirty="0" smtClean="0">
                <a:latin typeface="Arial" panose="020B0604020202020204" pitchFamily="34" charset="0"/>
                <a:cs typeface="Arial" panose="020B0604020202020204" pitchFamily="34" charset="0"/>
              </a:rPr>
              <a:t> (Yale</a:t>
            </a:r>
            <a:r>
              <a:rPr lang="en-AU"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Prof.</a:t>
            </a:r>
            <a:r>
              <a:rPr lang="en-AU"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Upmanu</a:t>
            </a:r>
            <a:r>
              <a:rPr lang="en-AU" dirty="0" smtClean="0">
                <a:latin typeface="Arial" panose="020B0604020202020204" pitchFamily="34" charset="0"/>
                <a:cs typeface="Arial" panose="020B0604020202020204" pitchFamily="34" charset="0"/>
              </a:rPr>
              <a:t> </a:t>
            </a:r>
            <a:r>
              <a:rPr lang="en-AU" dirty="0" err="1" smtClean="0">
                <a:latin typeface="Arial" panose="020B0604020202020204" pitchFamily="34" charset="0"/>
                <a:cs typeface="Arial" panose="020B0604020202020204" pitchFamily="34" charset="0"/>
              </a:rPr>
              <a:t>Lall</a:t>
            </a:r>
            <a:r>
              <a:rPr lang="en-AU" dirty="0" smtClean="0">
                <a:latin typeface="Arial" panose="020B0604020202020204" pitchFamily="34" charset="0"/>
                <a:cs typeface="Arial" panose="020B0604020202020204" pitchFamily="34" charset="0"/>
              </a:rPr>
              <a:t> (Columbia) </a:t>
            </a:r>
            <a:r>
              <a:rPr lang="en-AU" dirty="0" smtClean="0">
                <a:latin typeface="Arial" panose="020B0604020202020204" pitchFamily="34" charset="0"/>
                <a:cs typeface="Arial" panose="020B0604020202020204" pitchFamily="34" charset="0"/>
              </a:rPr>
              <a:t>&amp; many other academic colleagues</a:t>
            </a:r>
          </a:p>
          <a:p>
            <a:pPr marL="0" indent="0" algn="ctr">
              <a:buNone/>
            </a:pPr>
            <a:r>
              <a:rPr lang="en-AU" b="1" i="1" dirty="0" smtClean="0">
                <a:solidFill>
                  <a:srgbClr val="008000"/>
                </a:solidFill>
                <a:latin typeface="Arial" panose="020B0604020202020204" pitchFamily="34" charset="0"/>
                <a:cs typeface="Arial" panose="020B0604020202020204" pitchFamily="34" charset="0"/>
              </a:rPr>
              <a:t>Email </a:t>
            </a:r>
            <a:r>
              <a:rPr lang="en-AU" b="1" i="1" dirty="0" smtClean="0">
                <a:solidFill>
                  <a:srgbClr val="008000"/>
                </a:solidFill>
                <a:latin typeface="Arial" panose="020B0604020202020204" pitchFamily="34" charset="0"/>
                <a:cs typeface="Arial" panose="020B0604020202020204" pitchFamily="34" charset="0"/>
              </a:rPr>
              <a:t>me if interested in the numerous papers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192785"/>
            <a:ext cx="2844304" cy="166727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24494" y="5192785"/>
            <a:ext cx="6788517" cy="16612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17114" y="5192785"/>
            <a:ext cx="2874886" cy="1665215"/>
          </a:xfrm>
          <a:prstGeom prst="rect">
            <a:avLst/>
          </a:prstGeom>
        </p:spPr>
      </p:pic>
    </p:spTree>
    <p:extLst>
      <p:ext uri="{BB962C8B-B14F-4D97-AF65-F5344CB8AC3E}">
        <p14:creationId xmlns:p14="http://schemas.microsoft.com/office/powerpoint/2010/main" val="182901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97-12-08 Third World greenhouse energy use 6004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8841" y="209725"/>
            <a:ext cx="9642681" cy="649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3</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5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283677"/>
            <a:ext cx="11157358" cy="4893286"/>
          </a:xfrm>
        </p:spPr>
        <p:txBody>
          <a:bodyPr>
            <a:normAutofit/>
          </a:bodyPr>
          <a:lstStyle/>
          <a:p>
            <a:pPr>
              <a:lnSpc>
                <a:spcPct val="100000"/>
              </a:lnSpc>
            </a:pPr>
            <a:r>
              <a:rPr lang="en-AU" b="1" dirty="0" smtClean="0">
                <a:latin typeface="Arial" panose="020B0604020202020204" pitchFamily="34" charset="0"/>
                <a:cs typeface="Arial" panose="020B0604020202020204" pitchFamily="34" charset="0"/>
              </a:rPr>
              <a:t>Sustainability and mining – beyond the paradox</a:t>
            </a:r>
          </a:p>
          <a:p>
            <a:pPr>
              <a:lnSpc>
                <a:spcPct val="100000"/>
              </a:lnSpc>
            </a:pPr>
            <a:r>
              <a:rPr lang="en-AU" b="1" dirty="0" smtClean="0">
                <a:latin typeface="Arial" panose="020B0604020202020204" pitchFamily="34" charset="0"/>
                <a:cs typeface="Arial" panose="020B0604020202020204" pitchFamily="34" charset="0"/>
              </a:rPr>
              <a:t>Key Mega-Trends in Mining</a:t>
            </a:r>
          </a:p>
          <a:p>
            <a:pPr lvl="1">
              <a:lnSpc>
                <a:spcPct val="100000"/>
              </a:lnSpc>
            </a:pPr>
            <a:r>
              <a:rPr lang="en-AU" dirty="0" smtClean="0">
                <a:latin typeface="Arial" panose="020B0604020202020204" pitchFamily="34" charset="0"/>
                <a:cs typeface="Arial" panose="020B0604020202020204" pitchFamily="34" charset="0"/>
              </a:rPr>
              <a:t>growing production, declining ore grades, more tailings &amp; waste rock, more difficult resources …</a:t>
            </a:r>
          </a:p>
          <a:p>
            <a:pPr>
              <a:lnSpc>
                <a:spcPct val="100000"/>
              </a:lnSpc>
            </a:pPr>
            <a:r>
              <a:rPr lang="en-AU" b="1" dirty="0" smtClean="0">
                <a:latin typeface="Arial" panose="020B0604020202020204" pitchFamily="34" charset="0"/>
                <a:cs typeface="Arial" panose="020B0604020202020204" pitchFamily="34" charset="0"/>
              </a:rPr>
              <a:t>Key Environmental Issues</a:t>
            </a:r>
          </a:p>
          <a:p>
            <a:pPr lvl="1">
              <a:lnSpc>
                <a:spcPct val="100000"/>
              </a:lnSpc>
            </a:pPr>
            <a:r>
              <a:rPr lang="en-AU" dirty="0" smtClean="0">
                <a:latin typeface="Arial" panose="020B0604020202020204" pitchFamily="34" charset="0"/>
                <a:cs typeface="Arial" panose="020B0604020202020204" pitchFamily="34" charset="0"/>
              </a:rPr>
              <a:t>water resources risks, acid mine drainage, mine site rehabilitation, tailings &amp; waste rock management, energy &amp; carbon issues, …</a:t>
            </a:r>
            <a:endParaRPr lang="en-AU" dirty="0">
              <a:latin typeface="Arial" panose="020B0604020202020204" pitchFamily="34" charset="0"/>
              <a:cs typeface="Arial" panose="020B0604020202020204" pitchFamily="34" charset="0"/>
            </a:endParaRPr>
          </a:p>
          <a:p>
            <a:pPr>
              <a:lnSpc>
                <a:spcPct val="100000"/>
              </a:lnSpc>
            </a:pPr>
            <a:r>
              <a:rPr lang="en-AU" b="1" dirty="0" smtClean="0">
                <a:latin typeface="Arial" panose="020B0604020202020204" pitchFamily="34" charset="0"/>
                <a:cs typeface="Arial" panose="020B0604020202020204" pitchFamily="34" charset="0"/>
              </a:rPr>
              <a:t>Possible Solutions: Sustainability Reporting</a:t>
            </a:r>
          </a:p>
          <a:p>
            <a:pPr>
              <a:lnSpc>
                <a:spcPct val="100000"/>
              </a:lnSpc>
            </a:pPr>
            <a:r>
              <a:rPr lang="en-AU" b="1" dirty="0" smtClean="0">
                <a:latin typeface="Arial" panose="020B0604020202020204" pitchFamily="34" charset="0"/>
                <a:cs typeface="Arial" panose="020B0604020202020204" pitchFamily="34" charset="0"/>
              </a:rPr>
              <a:t>New Technologies?</a:t>
            </a:r>
          </a:p>
          <a:p>
            <a:pPr>
              <a:lnSpc>
                <a:spcPct val="100000"/>
              </a:lnSpc>
            </a:pPr>
            <a:r>
              <a:rPr lang="en-AU" b="1" dirty="0" smtClean="0">
                <a:latin typeface="Arial" panose="020B0604020202020204" pitchFamily="34" charset="0"/>
                <a:cs typeface="Arial" panose="020B0604020202020204" pitchFamily="34" charset="0"/>
              </a:rPr>
              <a:t>Summary</a:t>
            </a:r>
            <a:endParaRPr lang="en-AU" b="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Presentation Overview</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
        <p:nvSpPr>
          <p:cNvPr id="8"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4</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731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21" y="1090570"/>
            <a:ext cx="11157358" cy="5213515"/>
          </a:xfrm>
        </p:spPr>
        <p:txBody>
          <a:bodyPr>
            <a:normAutofit/>
          </a:bodyPr>
          <a:lstStyle/>
          <a:p>
            <a:pPr>
              <a:lnSpc>
                <a:spcPct val="100000"/>
              </a:lnSpc>
            </a:pPr>
            <a:r>
              <a:rPr lang="en-AU" dirty="0" smtClean="0">
                <a:latin typeface="Arial" panose="020B0604020202020204" pitchFamily="34" charset="0"/>
                <a:cs typeface="Arial" panose="020B0604020202020204" pitchFamily="34" charset="0"/>
              </a:rPr>
              <a:t>Modern mining is vast in scale and complexity – but at heart it means to deplete something … yet we know of more mineral resources than ever before and continue to grow production to record levels and ever more minerals and metals</a:t>
            </a:r>
          </a:p>
          <a:p>
            <a:pPr>
              <a:lnSpc>
                <a:spcPct val="100000"/>
              </a:lnSpc>
            </a:pPr>
            <a:r>
              <a:rPr lang="en-AU" dirty="0" smtClean="0">
                <a:latin typeface="Arial" panose="020B0604020202020204" pitchFamily="34" charset="0"/>
                <a:cs typeface="Arial" panose="020B0604020202020204" pitchFamily="34" charset="0"/>
              </a:rPr>
              <a:t>Following the ‘Mining, Minerals &amp; Sustainable Development’ (MMSD) project presented to the 2002 Earth Summit, the global mining industry changed focus to embrace sustainable development – not that a single mine is truly sustainable, but that mining can contribute to sustainable development goals</a:t>
            </a:r>
          </a:p>
          <a:p>
            <a:pPr marL="0" indent="0" algn="ctr">
              <a:lnSpc>
                <a:spcPct val="100000"/>
              </a:lnSpc>
              <a:buNone/>
            </a:pPr>
            <a:r>
              <a:rPr lang="en-AU" b="1" i="1" dirty="0">
                <a:solidFill>
                  <a:srgbClr val="008000"/>
                </a:solidFill>
                <a:latin typeface="Arial" panose="020B0604020202020204" pitchFamily="34" charset="0"/>
                <a:cs typeface="Arial" panose="020B0604020202020204" pitchFamily="34" charset="0"/>
              </a:rPr>
              <a:t>This change in ‘mining philosophy’ is important !!</a:t>
            </a:r>
          </a:p>
          <a:p>
            <a:pPr marL="0" indent="0" algn="ctr">
              <a:lnSpc>
                <a:spcPct val="100000"/>
              </a:lnSpc>
              <a:buNone/>
            </a:pPr>
            <a:r>
              <a:rPr lang="en-AU" sz="1800" b="1" i="1" dirty="0" smtClean="0">
                <a:latin typeface="Arial" panose="020B0604020202020204" pitchFamily="34" charset="0"/>
                <a:cs typeface="Arial" panose="020B0604020202020204" pitchFamily="34" charset="0"/>
              </a:rPr>
              <a:t>Read Dr Daniel Franks’ book “Moving Mountains” for a great review of this …</a:t>
            </a:r>
          </a:p>
        </p:txBody>
      </p:sp>
      <p:sp>
        <p:nvSpPr>
          <p:cNvPr id="4" name="Title 1"/>
          <p:cNvSpPr>
            <a:spLocks noGrp="1"/>
          </p:cNvSpPr>
          <p:nvPr>
            <p:ph type="title"/>
          </p:nvPr>
        </p:nvSpPr>
        <p:spPr>
          <a:xfrm>
            <a:off x="517321" y="365126"/>
            <a:ext cx="11157358" cy="725444"/>
          </a:xfrm>
        </p:spPr>
        <p:txBody>
          <a:bodyPr>
            <a:normAutofit/>
          </a:bodyPr>
          <a:lstStyle/>
          <a:p>
            <a:pPr algn="ctr"/>
            <a:r>
              <a:rPr lang="en-AU" sz="3600" b="1" dirty="0" smtClean="0">
                <a:latin typeface="Arial" panose="020B0604020202020204" pitchFamily="34" charset="0"/>
                <a:cs typeface="Arial" panose="020B0604020202020204" pitchFamily="34" charset="0"/>
              </a:rPr>
              <a:t>‘Sustainable’ Mining?</a:t>
            </a:r>
            <a:endParaRPr lang="en-AU" sz="3600" b="1" dirty="0">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5</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6</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82595" y="234891"/>
            <a:ext cx="10052458" cy="6116400"/>
          </a:xfrm>
          <a:prstGeom prst="rect">
            <a:avLst/>
          </a:prstGeom>
        </p:spPr>
      </p:pic>
      <p:sp>
        <p:nvSpPr>
          <p:cNvPr id="11" name="Title 1"/>
          <p:cNvSpPr txBox="1">
            <a:spLocks/>
          </p:cNvSpPr>
          <p:nvPr/>
        </p:nvSpPr>
        <p:spPr>
          <a:xfrm rot="16200000">
            <a:off x="-2182124" y="2872566"/>
            <a:ext cx="6160184" cy="884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dirty="0" smtClean="0">
                <a:latin typeface="Arial" panose="020B0604020202020204" pitchFamily="34" charset="0"/>
                <a:cs typeface="Arial" panose="020B0604020202020204" pitchFamily="34" charset="0"/>
              </a:rPr>
              <a:t>Increasing Production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48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6555" y="234891"/>
            <a:ext cx="10054800" cy="6117825"/>
          </a:xfrm>
          <a:prstGeom prst="rect">
            <a:avLst/>
          </a:prstGeom>
        </p:spPr>
      </p:pic>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7</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
        <p:nvSpPr>
          <p:cNvPr id="8" name="Title 1"/>
          <p:cNvSpPr txBox="1">
            <a:spLocks/>
          </p:cNvSpPr>
          <p:nvPr/>
        </p:nvSpPr>
        <p:spPr>
          <a:xfrm rot="16200000">
            <a:off x="-2182124" y="2872566"/>
            <a:ext cx="6160184" cy="884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000" dirty="0" smtClean="0">
                <a:latin typeface="Arial" panose="020B0604020202020204" pitchFamily="34" charset="0"/>
                <a:cs typeface="Arial" panose="020B0604020202020204" pitchFamily="34" charset="0"/>
              </a:rPr>
              <a:t>Increasing Resources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404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835"/>
          </a:xfrm>
        </p:spPr>
        <p:txBody>
          <a:bodyPr/>
          <a:lstStyle/>
          <a:p>
            <a:pPr algn="ctr"/>
            <a:r>
              <a:rPr lang="en-AU" dirty="0" smtClean="0">
                <a:latin typeface="Arial" panose="020B0604020202020204" pitchFamily="34" charset="0"/>
                <a:cs typeface="Arial" panose="020B0604020202020204" pitchFamily="34" charset="0"/>
              </a:rPr>
              <a:t>Ore Grades: A Key Driver</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7974" y="1468073"/>
            <a:ext cx="10856053" cy="4708890"/>
          </a:xfrm>
        </p:spPr>
        <p:txBody>
          <a:bodyPr>
            <a:normAutofit lnSpcReduction="10000"/>
          </a:bodyPr>
          <a:lstStyle/>
          <a:p>
            <a:r>
              <a:rPr lang="en-AU" dirty="0" smtClean="0">
                <a:latin typeface="Arial" panose="020B0604020202020204" pitchFamily="34" charset="0"/>
                <a:cs typeface="Arial" panose="020B0604020202020204" pitchFamily="34" charset="0"/>
              </a:rPr>
              <a:t>Ore grades is how much metal (or mineral) is present in every tonne of rock processed to extract that metal …</a:t>
            </a:r>
          </a:p>
          <a:p>
            <a:r>
              <a:rPr lang="en-AU" dirty="0" smtClean="0">
                <a:latin typeface="Arial" panose="020B0604020202020204" pitchFamily="34" charset="0"/>
                <a:cs typeface="Arial" panose="020B0604020202020204" pitchFamily="34" charset="0"/>
              </a:rPr>
              <a:t>In general, ore grades are in terminal decline, although much more gradual now than decades ago</a:t>
            </a:r>
          </a:p>
          <a:p>
            <a:r>
              <a:rPr lang="en-AU" dirty="0" smtClean="0">
                <a:latin typeface="Arial" panose="020B0604020202020204" pitchFamily="34" charset="0"/>
                <a:cs typeface="Arial" panose="020B0604020202020204" pitchFamily="34" charset="0"/>
              </a:rPr>
              <a:t>Increasingly, ores are also becoming more ‘refractory’ or difficult to process, meaning more effort (chemicals, energy)</a:t>
            </a:r>
          </a:p>
          <a:p>
            <a:r>
              <a:rPr lang="en-AU" dirty="0" smtClean="0">
                <a:latin typeface="Arial" panose="020B0604020202020204" pitchFamily="34" charset="0"/>
                <a:cs typeface="Arial" panose="020B0604020202020204" pitchFamily="34" charset="0"/>
              </a:rPr>
              <a:t>For some resources, metal grade is considerably less important than the host minerals and the presence of impurities</a:t>
            </a:r>
          </a:p>
          <a:p>
            <a:pPr lvl="1"/>
            <a:r>
              <a:rPr lang="en-AU" dirty="0" smtClean="0">
                <a:latin typeface="Arial" panose="020B0604020202020204" pitchFamily="34" charset="0"/>
                <a:cs typeface="Arial" panose="020B0604020202020204" pitchFamily="34" charset="0"/>
              </a:rPr>
              <a:t>Iron ore: hematite vs magnetite ores, impurities such as alumina, silica, …</a:t>
            </a:r>
          </a:p>
          <a:p>
            <a:pPr lvl="1"/>
            <a:r>
              <a:rPr lang="en-AU" dirty="0" smtClean="0">
                <a:latin typeface="Arial" panose="020B0604020202020204" pitchFamily="34" charset="0"/>
                <a:cs typeface="Arial" panose="020B0604020202020204" pitchFamily="34" charset="0"/>
              </a:rPr>
              <a:t>Copper: presence of uranium, arsenic, mercury, </a:t>
            </a:r>
            <a:r>
              <a:rPr lang="en-AU" dirty="0" err="1" smtClean="0">
                <a:latin typeface="Arial" panose="020B0604020202020204" pitchFamily="34" charset="0"/>
                <a:cs typeface="Arial" panose="020B0604020202020204" pitchFamily="34" charset="0"/>
              </a:rPr>
              <a:t>etc</a:t>
            </a:r>
            <a:r>
              <a:rPr lang="en-AU" dirty="0" smtClean="0">
                <a:latin typeface="Arial" panose="020B0604020202020204" pitchFamily="34" charset="0"/>
                <a:cs typeface="Arial" panose="020B0604020202020204" pitchFamily="34" charset="0"/>
              </a:rPr>
              <a:t> …</a:t>
            </a:r>
          </a:p>
          <a:p>
            <a:pPr lvl="1"/>
            <a:r>
              <a:rPr lang="en-AU" dirty="0" smtClean="0">
                <a:latin typeface="Arial" panose="020B0604020202020204" pitchFamily="34" charset="0"/>
                <a:cs typeface="Arial" panose="020B0604020202020204" pitchFamily="34" charset="0"/>
              </a:rPr>
              <a:t>Heavy mineral sands: radioactive monazite …</a:t>
            </a:r>
            <a:endParaRPr lang="en-AU" dirty="0">
              <a:latin typeface="Arial" panose="020B0604020202020204" pitchFamily="34" charset="0"/>
              <a:cs typeface="Arial" panose="020B0604020202020204" pitchFamily="34" charset="0"/>
            </a:endParaRPr>
          </a:p>
        </p:txBody>
      </p:sp>
      <p:sp>
        <p:nvSpPr>
          <p:cNvPr id="7"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8"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8</a:t>
            </a:r>
            <a:endParaRPr lang="en-AU" b="1" dirty="0">
              <a:solidFill>
                <a:schemeClr val="tx1"/>
              </a:solidFill>
              <a:latin typeface="Arial" panose="020B0604020202020204" pitchFamily="34" charset="0"/>
              <a:cs typeface="Arial" panose="020B0604020202020204" pitchFamily="34" charset="0"/>
            </a:endParaRPr>
          </a:p>
        </p:txBody>
      </p:sp>
      <p:sp>
        <p:nvSpPr>
          <p:cNvPr id="9"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24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517319" y="6467912"/>
            <a:ext cx="5795851"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Extractive Industries in Latin America &amp; Mining Technology, 21 August 2016</a:t>
            </a:r>
            <a:endParaRPr lang="en-AU" b="1" dirty="0">
              <a:solidFill>
                <a:schemeClr val="tx1"/>
              </a:solidFill>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a:xfrm>
            <a:off x="11165746" y="6467912"/>
            <a:ext cx="508933" cy="253563"/>
          </a:xfrm>
        </p:spPr>
        <p:txBody>
          <a:bodyPr lIns="36000" tIns="36000" rIns="36000" bIns="36000"/>
          <a:lstStyle/>
          <a:p>
            <a:r>
              <a:rPr lang="en-AU" b="1" dirty="0" smtClean="0">
                <a:solidFill>
                  <a:schemeClr val="tx1"/>
                </a:solidFill>
                <a:latin typeface="Arial" panose="020B0604020202020204" pitchFamily="34" charset="0"/>
                <a:cs typeface="Arial" panose="020B0604020202020204" pitchFamily="34" charset="0"/>
              </a:rPr>
              <a:t>9</a:t>
            </a:r>
            <a:endParaRPr lang="en-AU" b="1" dirty="0">
              <a:solidFill>
                <a:schemeClr val="tx1"/>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6807288" y="6467911"/>
            <a:ext cx="3864339" cy="253563"/>
          </a:xfrm>
          <a:prstGeom prst="rect">
            <a:avLst/>
          </a:prstGeom>
        </p:spPr>
        <p:txBody>
          <a:bodyPr vert="horz" lIns="36000" tIns="36000" rIns="36000" bIns="360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solidFill>
                  <a:schemeClr val="tx1"/>
                </a:solidFill>
                <a:latin typeface="Arial" panose="020B0604020202020204" pitchFamily="34" charset="0"/>
                <a:cs typeface="Arial" panose="020B0604020202020204" pitchFamily="34" charset="0"/>
              </a:rPr>
              <a:t>Mudd: Sustainability Challenges v Modern Mining</a:t>
            </a:r>
            <a:endParaRPr lang="en-AU"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84333" y="277251"/>
            <a:ext cx="10054800" cy="6117825"/>
          </a:xfrm>
          <a:prstGeom prst="rect">
            <a:avLst/>
          </a:prstGeom>
        </p:spPr>
      </p:pic>
      <p:sp>
        <p:nvSpPr>
          <p:cNvPr id="10" name="Title 1"/>
          <p:cNvSpPr>
            <a:spLocks noGrp="1"/>
          </p:cNvSpPr>
          <p:nvPr>
            <p:ph type="title"/>
          </p:nvPr>
        </p:nvSpPr>
        <p:spPr>
          <a:xfrm rot="16200000">
            <a:off x="-2182124" y="2872566"/>
            <a:ext cx="6160184" cy="884835"/>
          </a:xfrm>
        </p:spPr>
        <p:txBody>
          <a:bodyPr>
            <a:normAutofit/>
          </a:bodyPr>
          <a:lstStyle/>
          <a:p>
            <a:pPr algn="ctr"/>
            <a:r>
              <a:rPr lang="en-AU" sz="4000" dirty="0" smtClean="0">
                <a:latin typeface="Arial" panose="020B0604020202020204" pitchFamily="34" charset="0"/>
                <a:cs typeface="Arial" panose="020B0604020202020204" pitchFamily="34" charset="0"/>
              </a:rPr>
              <a:t>Declining Ore </a:t>
            </a:r>
            <a:r>
              <a:rPr lang="en-AU" sz="4000" dirty="0" smtClean="0">
                <a:latin typeface="Arial" panose="020B0604020202020204" pitchFamily="34" charset="0"/>
                <a:cs typeface="Arial" panose="020B0604020202020204" pitchFamily="34" charset="0"/>
              </a:rPr>
              <a:t>Grades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159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1441</Words>
  <Application>Microsoft Office PowerPoint</Application>
  <PresentationFormat>Widescreen</PresentationFormat>
  <Paragraphs>153</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Sustainability Challenges for the Mining Industry</vt:lpstr>
      <vt:lpstr>Georgius Agricola (1556):</vt:lpstr>
      <vt:lpstr>PowerPoint Presentation</vt:lpstr>
      <vt:lpstr>Presentation Overview</vt:lpstr>
      <vt:lpstr>‘Sustainable’ Mining?</vt:lpstr>
      <vt:lpstr>PowerPoint Presentation</vt:lpstr>
      <vt:lpstr>PowerPoint Presentation</vt:lpstr>
      <vt:lpstr>Ore Grades: A Key Driver</vt:lpstr>
      <vt:lpstr>Declining Ore Grades …</vt:lpstr>
      <vt:lpstr>Ore Grades vs Global Cu Resources</vt:lpstr>
      <vt:lpstr>Declining Ore Grades …</vt:lpstr>
      <vt:lpstr>Increasing Waste Rock …</vt:lpstr>
      <vt:lpstr>Summary: Key Mining ‘Mega-Trends’</vt:lpstr>
      <vt:lpstr>Key Environmental Issues in Modern Mining</vt:lpstr>
      <vt:lpstr>PowerPoint Presentation</vt:lpstr>
      <vt:lpstr>PowerPoint Presentation</vt:lpstr>
      <vt:lpstr>PowerPoint Presentation</vt:lpstr>
      <vt:lpstr>PowerPoint Presentation</vt:lpstr>
      <vt:lpstr>Sustainability Reporting: Cu</vt:lpstr>
      <vt:lpstr>Sustainability Reporting: U</vt:lpstr>
      <vt:lpstr>Sustainability Reporting: U</vt:lpstr>
      <vt:lpstr>New Technologies for Mining?</vt:lpstr>
      <vt:lpstr>Summary: Mining vs Sustainable Development</vt:lpstr>
      <vt:lpstr>Acknowledgements</vt:lpstr>
    </vt:vector>
  </TitlesOfParts>
  <Company>Monash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Challenges for the Mining Industry</dc:title>
  <dc:creator>Gavin Mudd</dc:creator>
  <cp:lastModifiedBy>Gavin Mudd</cp:lastModifiedBy>
  <cp:revision>26</cp:revision>
  <dcterms:created xsi:type="dcterms:W3CDTF">2016-09-20T22:25:27Z</dcterms:created>
  <dcterms:modified xsi:type="dcterms:W3CDTF">2016-09-21T11:45:37Z</dcterms:modified>
</cp:coreProperties>
</file>