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33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0853-6765-4732-A988-5D197F88582A}" type="datetimeFigureOut">
              <a:rPr lang="es-PE" smtClean="0"/>
              <a:t>21/09/16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D6C0-3758-4BFE-A031-4F3DE9CDCEB5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4932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0853-6765-4732-A988-5D197F88582A}" type="datetimeFigureOut">
              <a:rPr lang="es-PE" smtClean="0"/>
              <a:t>21/09/16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D6C0-3758-4BFE-A031-4F3DE9CDCEB5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2252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0853-6765-4732-A988-5D197F88582A}" type="datetimeFigureOut">
              <a:rPr lang="es-PE" smtClean="0"/>
              <a:t>21/09/16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D6C0-3758-4BFE-A031-4F3DE9CDCEB5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0131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0853-6765-4732-A988-5D197F88582A}" type="datetimeFigureOut">
              <a:rPr lang="es-PE" smtClean="0"/>
              <a:t>21/09/16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D6C0-3758-4BFE-A031-4F3DE9CDCEB5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0009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0853-6765-4732-A988-5D197F88582A}" type="datetimeFigureOut">
              <a:rPr lang="es-PE" smtClean="0"/>
              <a:t>21/09/16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D6C0-3758-4BFE-A031-4F3DE9CDCEB5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58824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0853-6765-4732-A988-5D197F88582A}" type="datetimeFigureOut">
              <a:rPr lang="es-PE" smtClean="0"/>
              <a:t>21/09/16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D6C0-3758-4BFE-A031-4F3DE9CDCEB5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0215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0853-6765-4732-A988-5D197F88582A}" type="datetimeFigureOut">
              <a:rPr lang="es-PE" smtClean="0"/>
              <a:t>21/09/16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D6C0-3758-4BFE-A031-4F3DE9CDCEB5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2988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0853-6765-4732-A988-5D197F88582A}" type="datetimeFigureOut">
              <a:rPr lang="es-PE" smtClean="0"/>
              <a:t>21/09/16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D6C0-3758-4BFE-A031-4F3DE9CDCEB5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9215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0853-6765-4732-A988-5D197F88582A}" type="datetimeFigureOut">
              <a:rPr lang="es-PE" smtClean="0"/>
              <a:t>21/09/16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D6C0-3758-4BFE-A031-4F3DE9CDCEB5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578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0853-6765-4732-A988-5D197F88582A}" type="datetimeFigureOut">
              <a:rPr lang="es-PE" smtClean="0"/>
              <a:t>21/09/16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D6C0-3758-4BFE-A031-4F3DE9CDCEB5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6662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40853-6765-4732-A988-5D197F88582A}" type="datetimeFigureOut">
              <a:rPr lang="es-PE" smtClean="0"/>
              <a:t>21/09/16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D6C0-3758-4BFE-A031-4F3DE9CDCEB5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4686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40853-6765-4732-A988-5D197F88582A}" type="datetimeFigureOut">
              <a:rPr lang="es-PE" smtClean="0"/>
              <a:t>21/09/16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4D6C0-3758-4BFE-A031-4F3DE9CDCEB5}" type="slidenum">
              <a:rPr lang="es-PE" smtClean="0"/>
              <a:t>‹Nr.›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290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343608"/>
            <a:ext cx="9144000" cy="2858844"/>
          </a:xfrm>
        </p:spPr>
        <p:txBody>
          <a:bodyPr>
            <a:normAutofit fontScale="90000"/>
          </a:bodyPr>
          <a:lstStyle/>
          <a:p>
            <a:r>
              <a:rPr lang="es-PE" dirty="0" err="1" smtClean="0"/>
              <a:t>Transparency</a:t>
            </a:r>
            <a:r>
              <a:rPr lang="es-PE" dirty="0" smtClean="0"/>
              <a:t> </a:t>
            </a:r>
            <a:r>
              <a:rPr lang="es-PE" dirty="0" err="1" smtClean="0"/>
              <a:t>mechanisms</a:t>
            </a:r>
            <a:r>
              <a:rPr lang="es-PE" dirty="0" smtClean="0"/>
              <a:t> in </a:t>
            </a:r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extractive</a:t>
            </a:r>
            <a:r>
              <a:rPr lang="es-PE" dirty="0" smtClean="0"/>
              <a:t> industries: </a:t>
            </a:r>
            <a:r>
              <a:rPr lang="es-PE" dirty="0" err="1" smtClean="0"/>
              <a:t>the</a:t>
            </a:r>
            <a:r>
              <a:rPr lang="es-PE" dirty="0" smtClean="0"/>
              <a:t> cases of Bolivia, Ecuador and Perú</a:t>
            </a:r>
            <a:endParaRPr lang="es-P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320495"/>
            <a:ext cx="9144000" cy="1655762"/>
          </a:xfrm>
        </p:spPr>
        <p:txBody>
          <a:bodyPr/>
          <a:lstStyle/>
          <a:p>
            <a:r>
              <a:rPr lang="es-PE" dirty="0" smtClean="0"/>
              <a:t>Carlos Casas </a:t>
            </a:r>
            <a:r>
              <a:rPr lang="es-PE" dirty="0" err="1" smtClean="0"/>
              <a:t>Tragodara</a:t>
            </a:r>
            <a:endParaRPr lang="es-PE" dirty="0" smtClean="0"/>
          </a:p>
          <a:p>
            <a:r>
              <a:rPr lang="es-PE" dirty="0" smtClean="0"/>
              <a:t>Universidad del Pacífico</a:t>
            </a:r>
          </a:p>
          <a:p>
            <a:r>
              <a:rPr lang="es-PE" dirty="0" smtClean="0"/>
              <a:t>Lima-Perú</a:t>
            </a:r>
            <a:endParaRPr lang="es-PE" dirty="0"/>
          </a:p>
        </p:txBody>
      </p:sp>
      <p:pic>
        <p:nvPicPr>
          <p:cNvPr id="4" name="Imagen 3" descr="Red Sur color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73" y="197303"/>
            <a:ext cx="1857375" cy="1238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591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Perú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National</a:t>
            </a:r>
            <a:r>
              <a:rPr lang="es-ES" dirty="0" smtClean="0"/>
              <a:t> </a:t>
            </a:r>
            <a:r>
              <a:rPr lang="es-ES" dirty="0" err="1" smtClean="0"/>
              <a:t>Statistics</a:t>
            </a:r>
            <a:r>
              <a:rPr lang="es-ES" dirty="0" smtClean="0"/>
              <a:t> Office </a:t>
            </a:r>
            <a:r>
              <a:rPr lang="es-ES" dirty="0" err="1" smtClean="0"/>
              <a:t>publish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 </a:t>
            </a:r>
            <a:r>
              <a:rPr lang="es-ES" dirty="0" err="1" smtClean="0"/>
              <a:t>production</a:t>
            </a:r>
            <a:r>
              <a:rPr lang="es-ES" dirty="0" smtClean="0"/>
              <a:t>, </a:t>
            </a:r>
            <a:r>
              <a:rPr lang="es-ES" dirty="0" err="1" smtClean="0"/>
              <a:t>investment</a:t>
            </a:r>
            <a:r>
              <a:rPr lang="es-ES" dirty="0" smtClean="0"/>
              <a:t>, reserves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mining</a:t>
            </a:r>
            <a:r>
              <a:rPr lang="es-ES" dirty="0" smtClean="0"/>
              <a:t> sector.</a:t>
            </a:r>
          </a:p>
          <a:p>
            <a:r>
              <a:rPr lang="es-ES" dirty="0" err="1" smtClean="0"/>
              <a:t>Taxes</a:t>
            </a:r>
            <a:r>
              <a:rPr lang="es-ES" dirty="0" smtClean="0"/>
              <a:t>: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Ministry</a:t>
            </a:r>
            <a:r>
              <a:rPr lang="es-ES" dirty="0" smtClean="0"/>
              <a:t> of </a:t>
            </a:r>
            <a:r>
              <a:rPr lang="es-ES" dirty="0" err="1" smtClean="0"/>
              <a:t>Finance</a:t>
            </a:r>
            <a:r>
              <a:rPr lang="es-ES" dirty="0" smtClean="0"/>
              <a:t> has a </a:t>
            </a:r>
            <a:r>
              <a:rPr lang="es-ES" dirty="0" err="1" smtClean="0"/>
              <a:t>public</a:t>
            </a:r>
            <a:r>
              <a:rPr lang="es-ES" dirty="0" smtClean="0"/>
              <a:t> </a:t>
            </a:r>
            <a:r>
              <a:rPr lang="es-ES" dirty="0" err="1" smtClean="0"/>
              <a:t>access</a:t>
            </a:r>
            <a:r>
              <a:rPr lang="es-ES" dirty="0" smtClean="0"/>
              <a:t> </a:t>
            </a:r>
            <a:r>
              <a:rPr lang="es-ES" dirty="0" err="1" smtClean="0"/>
              <a:t>platform</a:t>
            </a:r>
            <a:r>
              <a:rPr lang="es-ES" dirty="0" smtClean="0"/>
              <a:t> (SIAF)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allows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public</a:t>
            </a:r>
            <a:r>
              <a:rPr lang="es-ES" dirty="0" smtClean="0"/>
              <a:t> </a:t>
            </a:r>
            <a:r>
              <a:rPr lang="es-ES" dirty="0" err="1" smtClean="0"/>
              <a:t>finances</a:t>
            </a:r>
            <a:r>
              <a:rPr lang="es-ES" dirty="0" smtClean="0"/>
              <a:t> in real time. </a:t>
            </a:r>
          </a:p>
          <a:p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aggregated</a:t>
            </a:r>
            <a:r>
              <a:rPr lang="es-ES" dirty="0" smtClean="0"/>
              <a:t> and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no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firms</a:t>
            </a:r>
            <a:r>
              <a:rPr lang="es-ES" dirty="0" smtClean="0"/>
              <a:t> (</a:t>
            </a:r>
            <a:r>
              <a:rPr lang="es-ES" dirty="0" err="1" smtClean="0"/>
              <a:t>collection</a:t>
            </a:r>
            <a:r>
              <a:rPr lang="es-ES" dirty="0" smtClean="0"/>
              <a:t> of </a:t>
            </a:r>
            <a:r>
              <a:rPr lang="es-ES" dirty="0" err="1" smtClean="0"/>
              <a:t>taxes</a:t>
            </a:r>
            <a:r>
              <a:rPr lang="es-ES" dirty="0" smtClean="0"/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9113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Perú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IGR: Perú 11 </a:t>
            </a:r>
            <a:r>
              <a:rPr lang="es-ES" dirty="0" err="1" smtClean="0"/>
              <a:t>out</a:t>
            </a:r>
            <a:r>
              <a:rPr lang="es-ES" dirty="0" smtClean="0"/>
              <a:t> of 58</a:t>
            </a:r>
          </a:p>
          <a:p>
            <a:r>
              <a:rPr lang="es-ES" dirty="0" smtClean="0"/>
              <a:t>EITI: Perú </a:t>
            </a:r>
            <a:r>
              <a:rPr lang="es-ES" dirty="0" err="1" smtClean="0"/>
              <a:t>participates</a:t>
            </a:r>
            <a:r>
              <a:rPr lang="es-ES" dirty="0" smtClean="0"/>
              <a:t> and </a:t>
            </a:r>
            <a:r>
              <a:rPr lang="es-ES" dirty="0" err="1" smtClean="0"/>
              <a:t>jointly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Guatemala are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latin</a:t>
            </a:r>
            <a:r>
              <a:rPr lang="es-ES" dirty="0" smtClean="0"/>
              <a:t> </a:t>
            </a:r>
            <a:r>
              <a:rPr lang="es-ES" dirty="0" err="1" smtClean="0"/>
              <a:t>american</a:t>
            </a:r>
            <a:r>
              <a:rPr lang="es-ES" dirty="0" smtClean="0"/>
              <a:t> </a:t>
            </a:r>
            <a:r>
              <a:rPr lang="es-ES" dirty="0" err="1" smtClean="0"/>
              <a:t>countries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fulfill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EITI </a:t>
            </a:r>
            <a:r>
              <a:rPr lang="es-ES" dirty="0" err="1" smtClean="0"/>
              <a:t>standard</a:t>
            </a:r>
            <a:r>
              <a:rPr lang="es-ES" dirty="0" smtClean="0"/>
              <a:t>. </a:t>
            </a:r>
          </a:p>
          <a:p>
            <a:r>
              <a:rPr lang="es-ES" dirty="0" smtClean="0"/>
              <a:t>Perú has a </a:t>
            </a:r>
            <a:r>
              <a:rPr lang="es-ES" dirty="0" err="1" smtClean="0"/>
              <a:t>commision</a:t>
            </a:r>
            <a:r>
              <a:rPr lang="es-ES" dirty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representatives</a:t>
            </a:r>
            <a:r>
              <a:rPr lang="es-ES" dirty="0" smtClean="0"/>
              <a:t> (</a:t>
            </a:r>
            <a:r>
              <a:rPr lang="es-ES" dirty="0" err="1" smtClean="0"/>
              <a:t>state</a:t>
            </a:r>
            <a:r>
              <a:rPr lang="es-ES" dirty="0" smtClean="0"/>
              <a:t>, </a:t>
            </a:r>
            <a:r>
              <a:rPr lang="es-ES" dirty="0" err="1" smtClean="0"/>
              <a:t>firms</a:t>
            </a:r>
            <a:r>
              <a:rPr lang="es-ES" dirty="0" smtClean="0"/>
              <a:t> and civil </a:t>
            </a:r>
            <a:r>
              <a:rPr lang="es-ES" dirty="0" err="1" smtClean="0"/>
              <a:t>society</a:t>
            </a:r>
            <a:r>
              <a:rPr lang="es-ES" dirty="0" smtClean="0"/>
              <a:t>) and has </a:t>
            </a:r>
            <a:r>
              <a:rPr lang="es-ES" dirty="0" err="1" smtClean="0"/>
              <a:t>started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make</a:t>
            </a:r>
            <a:r>
              <a:rPr lang="es-ES" dirty="0" smtClean="0"/>
              <a:t> </a:t>
            </a:r>
            <a:r>
              <a:rPr lang="es-ES" dirty="0" err="1" smtClean="0"/>
              <a:t>reports</a:t>
            </a:r>
            <a:r>
              <a:rPr lang="es-ES" dirty="0" smtClean="0"/>
              <a:t> at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subnational</a:t>
            </a:r>
            <a:r>
              <a:rPr lang="es-ES" dirty="0" smtClean="0"/>
              <a:t> </a:t>
            </a:r>
            <a:r>
              <a:rPr lang="es-ES" dirty="0" err="1" smtClean="0"/>
              <a:t>level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civil </a:t>
            </a:r>
            <a:r>
              <a:rPr lang="es-ES" dirty="0" err="1" smtClean="0"/>
              <a:t>society</a:t>
            </a:r>
            <a:r>
              <a:rPr lang="es-ES" dirty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organizations</a:t>
            </a:r>
            <a:r>
              <a:rPr lang="es-ES" dirty="0" smtClean="0"/>
              <a:t>: </a:t>
            </a:r>
            <a:r>
              <a:rPr lang="es-ES" dirty="0" err="1" smtClean="0"/>
              <a:t>Cooperacción</a:t>
            </a:r>
            <a:r>
              <a:rPr lang="es-ES" dirty="0" smtClean="0"/>
              <a:t> and Grupo Propuesta Ciudadana </a:t>
            </a:r>
            <a:r>
              <a:rPr lang="es-ES" dirty="0" err="1" smtClean="0"/>
              <a:t>who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and </a:t>
            </a:r>
            <a:r>
              <a:rPr lang="es-ES" dirty="0" err="1" smtClean="0"/>
              <a:t>make</a:t>
            </a:r>
            <a:r>
              <a:rPr lang="es-ES" dirty="0" smtClean="0"/>
              <a:t> </a:t>
            </a:r>
            <a:r>
              <a:rPr lang="es-ES" dirty="0" err="1" smtClean="0"/>
              <a:t>good</a:t>
            </a:r>
            <a:r>
              <a:rPr lang="es-ES" dirty="0" smtClean="0"/>
              <a:t> </a:t>
            </a:r>
            <a:r>
              <a:rPr lang="es-ES" dirty="0" err="1" smtClean="0"/>
              <a:t>reports</a:t>
            </a:r>
            <a:r>
              <a:rPr lang="es-ES" dirty="0" smtClean="0"/>
              <a:t> and are </a:t>
            </a:r>
            <a:r>
              <a:rPr lang="es-ES" dirty="0" err="1" smtClean="0"/>
              <a:t>engaged</a:t>
            </a:r>
            <a:r>
              <a:rPr lang="es-ES" dirty="0" smtClean="0"/>
              <a:t> in </a:t>
            </a:r>
            <a:r>
              <a:rPr lang="es-ES" dirty="0" err="1" smtClean="0"/>
              <a:t>dissemination</a:t>
            </a:r>
            <a:r>
              <a:rPr lang="es-ES" dirty="0" smtClean="0"/>
              <a:t> </a:t>
            </a:r>
            <a:r>
              <a:rPr lang="es-ES" dirty="0" err="1" smtClean="0"/>
              <a:t>activities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7461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Conclusions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High </a:t>
            </a:r>
            <a:r>
              <a:rPr lang="es-ES" dirty="0" err="1" smtClean="0"/>
              <a:t>rents</a:t>
            </a:r>
            <a:r>
              <a:rPr lang="es-ES" dirty="0" smtClean="0"/>
              <a:t> and </a:t>
            </a:r>
            <a:r>
              <a:rPr lang="es-ES" dirty="0" err="1" smtClean="0"/>
              <a:t>revenues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extractive</a:t>
            </a:r>
            <a:r>
              <a:rPr lang="es-ES" dirty="0" smtClean="0"/>
              <a:t> </a:t>
            </a:r>
            <a:r>
              <a:rPr lang="es-ES" dirty="0" err="1" smtClean="0"/>
              <a:t>sectors</a:t>
            </a:r>
            <a:r>
              <a:rPr lang="es-ES" dirty="0" smtClean="0"/>
              <a:t> </a:t>
            </a:r>
            <a:r>
              <a:rPr lang="es-ES" dirty="0" err="1" smtClean="0"/>
              <a:t>increased</a:t>
            </a:r>
            <a:r>
              <a:rPr lang="es-ES" dirty="0" smtClean="0"/>
              <a:t> </a:t>
            </a:r>
            <a:r>
              <a:rPr lang="es-ES" dirty="0" err="1" smtClean="0"/>
              <a:t>awareness</a:t>
            </a:r>
            <a:r>
              <a:rPr lang="es-ES" dirty="0" smtClean="0"/>
              <a:t> of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stakeholders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use of </a:t>
            </a:r>
            <a:r>
              <a:rPr lang="es-ES" dirty="0" err="1" smtClean="0"/>
              <a:t>these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Pression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more </a:t>
            </a:r>
            <a:r>
              <a:rPr lang="es-ES" dirty="0" err="1" smtClean="0"/>
              <a:t>transparency</a:t>
            </a:r>
            <a:r>
              <a:rPr lang="es-ES" dirty="0" smtClean="0"/>
              <a:t>. (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good</a:t>
            </a:r>
            <a:r>
              <a:rPr lang="es-ES" dirty="0" smtClean="0"/>
              <a:t> </a:t>
            </a:r>
            <a:r>
              <a:rPr lang="es-ES" dirty="0" err="1" smtClean="0"/>
              <a:t>results</a:t>
            </a:r>
            <a:r>
              <a:rPr lang="es-ES" dirty="0" smtClean="0"/>
              <a:t>)</a:t>
            </a:r>
          </a:p>
          <a:p>
            <a:r>
              <a:rPr lang="es-ES" dirty="0" smtClean="0"/>
              <a:t>EITI </a:t>
            </a:r>
            <a:r>
              <a:rPr lang="es-ES" dirty="0" err="1" smtClean="0"/>
              <a:t>only</a:t>
            </a:r>
            <a:r>
              <a:rPr lang="es-ES" dirty="0" smtClean="0"/>
              <a:t> in </a:t>
            </a:r>
            <a:r>
              <a:rPr lang="es-ES" dirty="0" err="1" smtClean="0"/>
              <a:t>few</a:t>
            </a:r>
            <a:r>
              <a:rPr lang="es-ES" dirty="0" smtClean="0"/>
              <a:t> </a:t>
            </a:r>
            <a:r>
              <a:rPr lang="es-ES" dirty="0" err="1" smtClean="0"/>
              <a:t>countries</a:t>
            </a:r>
            <a:endParaRPr lang="es-ES" dirty="0" smtClean="0"/>
          </a:p>
          <a:p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quantity</a:t>
            </a:r>
            <a:r>
              <a:rPr lang="es-ES" dirty="0" smtClean="0"/>
              <a:t> and </a:t>
            </a:r>
            <a:r>
              <a:rPr lang="es-ES" dirty="0" err="1" smtClean="0"/>
              <a:t>quality</a:t>
            </a:r>
            <a:r>
              <a:rPr lang="es-ES" dirty="0" smtClean="0"/>
              <a:t> of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public</a:t>
            </a:r>
            <a:r>
              <a:rPr lang="es-ES" dirty="0" smtClean="0"/>
              <a:t> </a:t>
            </a:r>
            <a:r>
              <a:rPr lang="es-ES" dirty="0" err="1" smtClean="0"/>
              <a:t>access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Efforts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civil </a:t>
            </a:r>
            <a:r>
              <a:rPr lang="es-ES" dirty="0" err="1" smtClean="0"/>
              <a:t>society</a:t>
            </a:r>
            <a:r>
              <a:rPr lang="es-ES" dirty="0" smtClean="0"/>
              <a:t> </a:t>
            </a:r>
            <a:r>
              <a:rPr lang="es-ES" dirty="0" err="1" smtClean="0"/>
              <a:t>institutions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too</a:t>
            </a:r>
            <a:r>
              <a:rPr lang="es-ES" dirty="0" smtClean="0"/>
              <a:t> </a:t>
            </a:r>
            <a:r>
              <a:rPr lang="es-ES" dirty="0" err="1" smtClean="0"/>
              <a:t>few</a:t>
            </a:r>
            <a:r>
              <a:rPr lang="es-ES" dirty="0" smtClean="0"/>
              <a:t> </a:t>
            </a:r>
            <a:r>
              <a:rPr lang="es-ES" dirty="0" err="1" smtClean="0"/>
              <a:t>dissemination</a:t>
            </a:r>
            <a:r>
              <a:rPr lang="es-ES" dirty="0" smtClean="0"/>
              <a:t> of </a:t>
            </a:r>
            <a:r>
              <a:rPr lang="es-ES" dirty="0" err="1" smtClean="0"/>
              <a:t>reports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seems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no </a:t>
            </a:r>
            <a:r>
              <a:rPr lang="es-ES" dirty="0" err="1" smtClean="0"/>
              <a:t>interest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public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3394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Recommendations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More </a:t>
            </a:r>
            <a:r>
              <a:rPr lang="es-ES" dirty="0" err="1" smtClean="0"/>
              <a:t>information</a:t>
            </a:r>
            <a:endParaRPr lang="es-ES" dirty="0" smtClean="0"/>
          </a:p>
          <a:p>
            <a:r>
              <a:rPr lang="es-ES" dirty="0" err="1" smtClean="0"/>
              <a:t>Adoption</a:t>
            </a:r>
            <a:r>
              <a:rPr lang="es-ES" dirty="0" smtClean="0"/>
              <a:t> of EITI Standard</a:t>
            </a:r>
          </a:p>
          <a:p>
            <a:r>
              <a:rPr lang="es-ES" dirty="0" err="1" smtClean="0"/>
              <a:t>Development</a:t>
            </a:r>
            <a:r>
              <a:rPr lang="es-ES" dirty="0" smtClean="0"/>
              <a:t> of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platforms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easy</a:t>
            </a:r>
            <a:r>
              <a:rPr lang="es-ES" dirty="0" smtClean="0"/>
              <a:t> </a:t>
            </a:r>
            <a:r>
              <a:rPr lang="es-ES" dirty="0" err="1" smtClean="0"/>
              <a:t>access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public</a:t>
            </a:r>
            <a:endParaRPr lang="es-ES" dirty="0" smtClean="0"/>
          </a:p>
          <a:p>
            <a:r>
              <a:rPr lang="es-ES" dirty="0" err="1" smtClean="0"/>
              <a:t>Empowerment</a:t>
            </a:r>
            <a:r>
              <a:rPr lang="es-ES" dirty="0" smtClean="0"/>
              <a:t> of civil </a:t>
            </a:r>
            <a:r>
              <a:rPr lang="es-ES" dirty="0" err="1" smtClean="0"/>
              <a:t>society</a:t>
            </a:r>
            <a:r>
              <a:rPr lang="es-ES" dirty="0" smtClean="0"/>
              <a:t> </a:t>
            </a:r>
            <a:r>
              <a:rPr lang="es-ES" dirty="0" err="1" smtClean="0"/>
              <a:t>organizations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introduction</a:t>
            </a:r>
            <a:r>
              <a:rPr lang="es-ES" dirty="0" smtClean="0"/>
              <a:t> of IT </a:t>
            </a:r>
            <a:r>
              <a:rPr lang="es-ES" dirty="0" err="1" smtClean="0"/>
              <a:t>technologies</a:t>
            </a:r>
            <a:r>
              <a:rPr lang="es-ES" dirty="0" smtClean="0"/>
              <a:t> </a:t>
            </a:r>
            <a:r>
              <a:rPr lang="es-ES" dirty="0" err="1" smtClean="0"/>
              <a:t>jointly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governments</a:t>
            </a:r>
            <a:endParaRPr lang="es-ES" dirty="0" smtClean="0"/>
          </a:p>
          <a:p>
            <a:r>
              <a:rPr lang="es-ES" dirty="0" smtClean="0"/>
              <a:t>More </a:t>
            </a:r>
            <a:r>
              <a:rPr lang="es-ES" dirty="0" err="1" smtClean="0"/>
              <a:t>publicity</a:t>
            </a:r>
            <a:r>
              <a:rPr lang="es-ES" dirty="0" smtClean="0"/>
              <a:t> of </a:t>
            </a:r>
            <a:r>
              <a:rPr lang="es-ES" dirty="0" err="1" smtClean="0"/>
              <a:t>reports</a:t>
            </a:r>
            <a:r>
              <a:rPr lang="es-ES" dirty="0" smtClean="0"/>
              <a:t> in </a:t>
            </a:r>
            <a:r>
              <a:rPr lang="es-ES" dirty="0" err="1" smtClean="0"/>
              <a:t>order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increase</a:t>
            </a:r>
            <a:r>
              <a:rPr lang="es-ES" dirty="0" smtClean="0"/>
              <a:t> </a:t>
            </a:r>
            <a:r>
              <a:rPr lang="es-ES" dirty="0" err="1" smtClean="0"/>
              <a:t>awareness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public</a:t>
            </a:r>
            <a:r>
              <a:rPr lang="es-ES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1044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err="1" smtClean="0"/>
              <a:t>Motivation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 smtClean="0"/>
              <a:t>In </a:t>
            </a:r>
            <a:r>
              <a:rPr lang="es-PE" dirty="0" err="1" smtClean="0"/>
              <a:t>recent</a:t>
            </a:r>
            <a:r>
              <a:rPr lang="es-PE" dirty="0" smtClean="0"/>
              <a:t> </a:t>
            </a:r>
            <a:r>
              <a:rPr lang="es-PE" dirty="0" err="1" smtClean="0"/>
              <a:t>years</a:t>
            </a:r>
            <a:r>
              <a:rPr lang="es-PE" dirty="0" smtClean="0"/>
              <a:t> </a:t>
            </a:r>
            <a:r>
              <a:rPr lang="es-PE" dirty="0" err="1" smtClean="0"/>
              <a:t>prices</a:t>
            </a:r>
            <a:r>
              <a:rPr lang="es-PE" dirty="0" smtClean="0"/>
              <a:t> of </a:t>
            </a:r>
            <a:r>
              <a:rPr lang="es-PE" dirty="0" err="1" smtClean="0"/>
              <a:t>minerals</a:t>
            </a:r>
            <a:r>
              <a:rPr lang="es-PE" dirty="0" smtClean="0"/>
              <a:t> </a:t>
            </a:r>
            <a:r>
              <a:rPr lang="es-PE" dirty="0" err="1" smtClean="0"/>
              <a:t>reach</a:t>
            </a:r>
            <a:r>
              <a:rPr lang="es-PE" dirty="0" smtClean="0"/>
              <a:t> </a:t>
            </a:r>
            <a:r>
              <a:rPr lang="es-PE" dirty="0" err="1" smtClean="0"/>
              <a:t>high</a:t>
            </a:r>
            <a:r>
              <a:rPr lang="es-PE" dirty="0" smtClean="0"/>
              <a:t> </a:t>
            </a:r>
            <a:r>
              <a:rPr lang="es-PE" dirty="0" err="1" smtClean="0"/>
              <a:t>levels</a:t>
            </a:r>
            <a:r>
              <a:rPr lang="es-PE" dirty="0" smtClean="0"/>
              <a:t> and </a:t>
            </a:r>
            <a:r>
              <a:rPr lang="es-PE" dirty="0" err="1" smtClean="0"/>
              <a:t>generate</a:t>
            </a:r>
            <a:r>
              <a:rPr lang="es-PE" dirty="0" smtClean="0"/>
              <a:t> </a:t>
            </a:r>
            <a:r>
              <a:rPr lang="es-PE" dirty="0" err="1" smtClean="0"/>
              <a:t>great</a:t>
            </a:r>
            <a:r>
              <a:rPr lang="es-PE" dirty="0" smtClean="0"/>
              <a:t> </a:t>
            </a:r>
            <a:r>
              <a:rPr lang="es-PE" dirty="0" err="1" smtClean="0"/>
              <a:t>profits</a:t>
            </a:r>
            <a:r>
              <a:rPr lang="es-PE" dirty="0" smtClean="0"/>
              <a:t> </a:t>
            </a:r>
            <a:r>
              <a:rPr lang="es-PE" dirty="0" err="1" smtClean="0"/>
              <a:t>for</a:t>
            </a:r>
            <a:r>
              <a:rPr lang="es-PE" dirty="0" smtClean="0"/>
              <a:t> </a:t>
            </a:r>
            <a:r>
              <a:rPr lang="es-PE" dirty="0" err="1" smtClean="0"/>
              <a:t>firms</a:t>
            </a:r>
            <a:r>
              <a:rPr lang="es-PE" dirty="0" smtClean="0"/>
              <a:t>, more </a:t>
            </a:r>
            <a:r>
              <a:rPr lang="es-PE" dirty="0" err="1" smtClean="0"/>
              <a:t>taxes</a:t>
            </a:r>
            <a:r>
              <a:rPr lang="es-PE" dirty="0" smtClean="0"/>
              <a:t> </a:t>
            </a:r>
            <a:r>
              <a:rPr lang="es-PE" dirty="0" err="1" smtClean="0"/>
              <a:t>collected</a:t>
            </a:r>
            <a:r>
              <a:rPr lang="es-PE" dirty="0" smtClean="0"/>
              <a:t> </a:t>
            </a:r>
            <a:r>
              <a:rPr lang="es-PE" dirty="0" err="1" smtClean="0"/>
              <a:t>by</a:t>
            </a:r>
            <a:r>
              <a:rPr lang="es-PE" dirty="0" smtClean="0"/>
              <a:t> </a:t>
            </a:r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governments</a:t>
            </a:r>
            <a:r>
              <a:rPr lang="es-PE" dirty="0" smtClean="0"/>
              <a:t> and </a:t>
            </a:r>
            <a:r>
              <a:rPr lang="es-PE" dirty="0" err="1" smtClean="0"/>
              <a:t>an</a:t>
            </a:r>
            <a:r>
              <a:rPr lang="es-PE" dirty="0" smtClean="0"/>
              <a:t> </a:t>
            </a:r>
            <a:r>
              <a:rPr lang="es-PE" dirty="0" err="1" smtClean="0"/>
              <a:t>increase</a:t>
            </a:r>
            <a:r>
              <a:rPr lang="es-PE" dirty="0" smtClean="0"/>
              <a:t> in </a:t>
            </a:r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value</a:t>
            </a:r>
            <a:r>
              <a:rPr lang="es-PE" dirty="0" smtClean="0"/>
              <a:t> and volumen of mineral </a:t>
            </a:r>
            <a:r>
              <a:rPr lang="es-PE" dirty="0" err="1" smtClean="0"/>
              <a:t>products</a:t>
            </a:r>
            <a:r>
              <a:rPr lang="es-PE" dirty="0" smtClean="0"/>
              <a:t>.</a:t>
            </a:r>
          </a:p>
          <a:p>
            <a:r>
              <a:rPr lang="es-PE" dirty="0" smtClean="0"/>
              <a:t>The resources generated in the last boom impacted also at subnational level because intergovernmental </a:t>
            </a:r>
            <a:r>
              <a:rPr lang="es-PE" dirty="0" smtClean="0"/>
              <a:t>transfers </a:t>
            </a:r>
            <a:r>
              <a:rPr lang="es-PE" dirty="0" smtClean="0"/>
              <a:t>increased.</a:t>
            </a:r>
          </a:p>
          <a:p>
            <a:r>
              <a:rPr lang="es-PE" dirty="0" smtClean="0"/>
              <a:t>As </a:t>
            </a:r>
            <a:r>
              <a:rPr lang="es-PE" dirty="0" smtClean="0"/>
              <a:t>governments </a:t>
            </a:r>
            <a:r>
              <a:rPr lang="es-PE" dirty="0" smtClean="0"/>
              <a:t>had more revenues, different groups –from civil society and international</a:t>
            </a:r>
            <a:r>
              <a:rPr lang="es-PE" dirty="0"/>
              <a:t> </a:t>
            </a:r>
            <a:r>
              <a:rPr lang="es-PE" dirty="0" smtClean="0"/>
              <a:t>institutions were more interested in the use of these resources.</a:t>
            </a:r>
          </a:p>
          <a:p>
            <a:r>
              <a:rPr lang="es-PE" dirty="0" smtClean="0"/>
              <a:t>EITI and </a:t>
            </a:r>
            <a:r>
              <a:rPr lang="es-PE" dirty="0" err="1" smtClean="0"/>
              <a:t>national</a:t>
            </a:r>
            <a:r>
              <a:rPr lang="es-PE" dirty="0" smtClean="0"/>
              <a:t> </a:t>
            </a:r>
            <a:r>
              <a:rPr lang="es-PE" dirty="0" err="1" smtClean="0"/>
              <a:t>iniciatives</a:t>
            </a:r>
            <a:r>
              <a:rPr lang="es-PE" dirty="0" smtClean="0"/>
              <a:t> has </a:t>
            </a:r>
            <a:r>
              <a:rPr lang="es-PE" dirty="0" err="1" smtClean="0"/>
              <a:t>been</a:t>
            </a:r>
            <a:r>
              <a:rPr lang="es-PE" dirty="0" smtClean="0"/>
              <a:t> disperse.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89845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err="1" smtClean="0"/>
              <a:t>Transparency</a:t>
            </a:r>
            <a:r>
              <a:rPr lang="es-PE" dirty="0" smtClean="0"/>
              <a:t> </a:t>
            </a:r>
            <a:r>
              <a:rPr lang="es-PE" dirty="0" err="1" smtClean="0"/>
              <a:t>policies</a:t>
            </a:r>
            <a:r>
              <a:rPr lang="es-PE" dirty="0" smtClean="0"/>
              <a:t> in </a:t>
            </a:r>
            <a:r>
              <a:rPr lang="es-PE" dirty="0" err="1" smtClean="0"/>
              <a:t>Latin</a:t>
            </a:r>
            <a:r>
              <a:rPr lang="es-PE" dirty="0" smtClean="0"/>
              <a:t> </a:t>
            </a:r>
            <a:r>
              <a:rPr lang="es-PE" dirty="0" err="1" smtClean="0"/>
              <a:t>America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 err="1" smtClean="0"/>
              <a:t>Trasparency</a:t>
            </a:r>
            <a:r>
              <a:rPr lang="es-PE" dirty="0" smtClean="0"/>
              <a:t> </a:t>
            </a:r>
            <a:r>
              <a:rPr lang="es-PE" dirty="0" err="1" smtClean="0"/>
              <a:t>does</a:t>
            </a:r>
            <a:r>
              <a:rPr lang="es-PE" dirty="0" smtClean="0"/>
              <a:t> </a:t>
            </a:r>
            <a:r>
              <a:rPr lang="es-PE" dirty="0" err="1" smtClean="0"/>
              <a:t>not</a:t>
            </a:r>
            <a:r>
              <a:rPr lang="es-PE" dirty="0" smtClean="0"/>
              <a:t> </a:t>
            </a:r>
            <a:r>
              <a:rPr lang="es-PE" dirty="0" err="1" smtClean="0"/>
              <a:t>implies</a:t>
            </a:r>
            <a:r>
              <a:rPr lang="es-PE" dirty="0" smtClean="0"/>
              <a:t> </a:t>
            </a:r>
            <a:r>
              <a:rPr lang="es-PE" dirty="0" err="1" smtClean="0"/>
              <a:t>accountabiltiy</a:t>
            </a:r>
            <a:r>
              <a:rPr lang="es-PE" dirty="0" smtClean="0"/>
              <a:t> </a:t>
            </a:r>
            <a:r>
              <a:rPr lang="es-PE" dirty="0" err="1" smtClean="0"/>
              <a:t>but</a:t>
            </a:r>
            <a:r>
              <a:rPr lang="es-PE" dirty="0" smtClean="0"/>
              <a:t> </a:t>
            </a:r>
            <a:r>
              <a:rPr lang="es-PE" dirty="0" err="1" smtClean="0"/>
              <a:t>it´s</a:t>
            </a:r>
            <a:r>
              <a:rPr lang="es-PE" dirty="0" smtClean="0"/>
              <a:t> a </a:t>
            </a:r>
            <a:r>
              <a:rPr lang="es-PE" dirty="0" err="1" smtClean="0"/>
              <a:t>necessary</a:t>
            </a:r>
            <a:r>
              <a:rPr lang="es-PE" dirty="0" smtClean="0"/>
              <a:t> </a:t>
            </a:r>
            <a:r>
              <a:rPr lang="es-PE" dirty="0" err="1" smtClean="0"/>
              <a:t>condition</a:t>
            </a:r>
            <a:r>
              <a:rPr lang="es-PE" dirty="0" smtClean="0"/>
              <a:t> </a:t>
            </a:r>
            <a:r>
              <a:rPr lang="es-PE" dirty="0" err="1" smtClean="0"/>
              <a:t>for</a:t>
            </a:r>
            <a:r>
              <a:rPr lang="es-PE" dirty="0" smtClean="0"/>
              <a:t> </a:t>
            </a:r>
            <a:r>
              <a:rPr lang="es-PE" dirty="0" err="1" smtClean="0"/>
              <a:t>it</a:t>
            </a:r>
            <a:r>
              <a:rPr lang="es-PE" dirty="0" smtClean="0"/>
              <a:t>.</a:t>
            </a:r>
          </a:p>
          <a:p>
            <a:r>
              <a:rPr lang="es-PE" dirty="0" smtClean="0"/>
              <a:t>EITI standard has been adopted by some countries in the </a:t>
            </a:r>
            <a:r>
              <a:rPr lang="es-PE" dirty="0" smtClean="0"/>
              <a:t>region</a:t>
            </a:r>
            <a:endParaRPr lang="es-PE" dirty="0" smtClean="0"/>
          </a:p>
          <a:p>
            <a:r>
              <a:rPr lang="es-PE" dirty="0" err="1" smtClean="0"/>
              <a:t>Results</a:t>
            </a:r>
            <a:r>
              <a:rPr lang="es-PE" dirty="0" smtClean="0"/>
              <a:t> are </a:t>
            </a:r>
            <a:r>
              <a:rPr lang="es-PE" dirty="0" err="1" smtClean="0"/>
              <a:t>communicated</a:t>
            </a:r>
            <a:r>
              <a:rPr lang="es-PE" dirty="0" smtClean="0"/>
              <a:t> to </a:t>
            </a:r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public</a:t>
            </a:r>
            <a:r>
              <a:rPr lang="es-PE" dirty="0" smtClean="0"/>
              <a:t> in </a:t>
            </a:r>
            <a:r>
              <a:rPr lang="es-PE" dirty="0" err="1" smtClean="0"/>
              <a:t>order</a:t>
            </a:r>
            <a:r>
              <a:rPr lang="es-PE" dirty="0" smtClean="0"/>
              <a:t> to </a:t>
            </a:r>
            <a:r>
              <a:rPr lang="es-PE" dirty="0" err="1" smtClean="0"/>
              <a:t>promote</a:t>
            </a:r>
            <a:r>
              <a:rPr lang="es-PE" dirty="0" smtClean="0"/>
              <a:t> </a:t>
            </a:r>
            <a:r>
              <a:rPr lang="es-PE" dirty="0" err="1" smtClean="0"/>
              <a:t>the</a:t>
            </a:r>
            <a:r>
              <a:rPr lang="es-PE" dirty="0" smtClean="0"/>
              <a:t> debate </a:t>
            </a:r>
            <a:r>
              <a:rPr lang="es-PE" dirty="0" err="1" smtClean="0"/>
              <a:t>about</a:t>
            </a:r>
            <a:r>
              <a:rPr lang="es-PE" dirty="0" smtClean="0"/>
              <a:t> </a:t>
            </a:r>
            <a:r>
              <a:rPr lang="es-PE" dirty="0" err="1" smtClean="0"/>
              <a:t>the</a:t>
            </a:r>
            <a:r>
              <a:rPr lang="es-PE" dirty="0" smtClean="0"/>
              <a:t> use of </a:t>
            </a:r>
            <a:r>
              <a:rPr lang="es-PE" dirty="0" err="1" smtClean="0"/>
              <a:t>revenues</a:t>
            </a:r>
            <a:r>
              <a:rPr lang="es-PE" dirty="0" smtClean="0"/>
              <a:t>.</a:t>
            </a:r>
          </a:p>
          <a:p>
            <a:r>
              <a:rPr lang="es-PE" dirty="0" err="1" smtClean="0"/>
              <a:t>There</a:t>
            </a:r>
            <a:r>
              <a:rPr lang="es-PE" dirty="0" smtClean="0"/>
              <a:t> </a:t>
            </a:r>
            <a:r>
              <a:rPr lang="es-PE" dirty="0" err="1" smtClean="0"/>
              <a:t>is</a:t>
            </a:r>
            <a:r>
              <a:rPr lang="es-PE" dirty="0" smtClean="0"/>
              <a:t> country </a:t>
            </a:r>
            <a:r>
              <a:rPr lang="es-PE" dirty="0" err="1" smtClean="0"/>
              <a:t>specific</a:t>
            </a:r>
            <a:r>
              <a:rPr lang="es-PE" dirty="0" smtClean="0"/>
              <a:t> </a:t>
            </a:r>
            <a:r>
              <a:rPr lang="es-PE" dirty="0" err="1" smtClean="0"/>
              <a:t>iniciatives</a:t>
            </a:r>
            <a:r>
              <a:rPr lang="es-PE" dirty="0" smtClean="0"/>
              <a:t> as </a:t>
            </a:r>
            <a:r>
              <a:rPr lang="es-PE" dirty="0" err="1" smtClean="0"/>
              <a:t>well</a:t>
            </a:r>
            <a:r>
              <a:rPr lang="es-PE" dirty="0" smtClean="0"/>
              <a:t>. NGOs play a central role in that effort.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15093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Bolivia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no </a:t>
            </a:r>
            <a:r>
              <a:rPr lang="es-ES" dirty="0" err="1" smtClean="0"/>
              <a:t>Transparency</a:t>
            </a:r>
            <a:r>
              <a:rPr lang="es-ES" dirty="0" smtClean="0"/>
              <a:t> and </a:t>
            </a:r>
            <a:r>
              <a:rPr lang="es-ES" dirty="0" err="1" smtClean="0"/>
              <a:t>public</a:t>
            </a:r>
            <a:r>
              <a:rPr lang="es-ES" dirty="0" smtClean="0"/>
              <a:t> </a:t>
            </a:r>
            <a:r>
              <a:rPr lang="es-ES" dirty="0" err="1" smtClean="0"/>
              <a:t>access</a:t>
            </a:r>
            <a:r>
              <a:rPr lang="es-ES" dirty="0" smtClean="0"/>
              <a:t> </a:t>
            </a:r>
            <a:r>
              <a:rPr lang="es-ES" dirty="0" err="1" smtClean="0"/>
              <a:t>law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Lack</a:t>
            </a:r>
            <a:r>
              <a:rPr lang="es-ES" dirty="0" smtClean="0"/>
              <a:t> of </a:t>
            </a:r>
            <a:r>
              <a:rPr lang="es-ES" dirty="0" err="1" smtClean="0"/>
              <a:t>articulated</a:t>
            </a:r>
            <a:r>
              <a:rPr lang="es-ES" dirty="0" smtClean="0"/>
              <a:t> </a:t>
            </a:r>
            <a:r>
              <a:rPr lang="es-ES" dirty="0" err="1" smtClean="0"/>
              <a:t>policy</a:t>
            </a:r>
            <a:r>
              <a:rPr lang="es-ES" dirty="0" smtClean="0"/>
              <a:t> of </a:t>
            </a:r>
            <a:r>
              <a:rPr lang="es-ES" dirty="0" err="1" smtClean="0"/>
              <a:t>transparency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Ministry</a:t>
            </a:r>
            <a:r>
              <a:rPr lang="es-ES" dirty="0" smtClean="0"/>
              <a:t> of </a:t>
            </a:r>
            <a:r>
              <a:rPr lang="es-ES" dirty="0" err="1" smtClean="0"/>
              <a:t>Institutional</a:t>
            </a:r>
            <a:r>
              <a:rPr lang="es-ES" dirty="0" smtClean="0"/>
              <a:t> </a:t>
            </a:r>
            <a:r>
              <a:rPr lang="es-ES" dirty="0" err="1" smtClean="0"/>
              <a:t>Transparency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Previous</a:t>
            </a:r>
            <a:r>
              <a:rPr lang="es-ES" dirty="0" smtClean="0"/>
              <a:t> </a:t>
            </a:r>
            <a:r>
              <a:rPr lang="es-ES" dirty="0" err="1" smtClean="0"/>
              <a:t>consultation</a:t>
            </a:r>
            <a:r>
              <a:rPr lang="es-ES" dirty="0" smtClean="0"/>
              <a:t> </a:t>
            </a:r>
            <a:r>
              <a:rPr lang="es-ES" dirty="0" err="1" smtClean="0"/>
              <a:t>recently</a:t>
            </a:r>
            <a:r>
              <a:rPr lang="es-ES" dirty="0" smtClean="0"/>
              <a:t> </a:t>
            </a:r>
            <a:r>
              <a:rPr lang="es-ES" dirty="0" err="1" smtClean="0"/>
              <a:t>implemented</a:t>
            </a:r>
            <a:r>
              <a:rPr lang="es-ES" dirty="0" smtClean="0"/>
              <a:t> (</a:t>
            </a:r>
            <a:r>
              <a:rPr lang="es-ES" dirty="0" err="1" smtClean="0"/>
              <a:t>under</a:t>
            </a:r>
            <a:r>
              <a:rPr lang="es-ES" dirty="0" smtClean="0"/>
              <a:t> Ley de medio ambiente).</a:t>
            </a:r>
          </a:p>
          <a:p>
            <a:r>
              <a:rPr lang="es-E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oil</a:t>
            </a:r>
            <a:r>
              <a:rPr lang="es-ES" dirty="0" smtClean="0"/>
              <a:t> sector </a:t>
            </a:r>
            <a:r>
              <a:rPr lang="es-ES" dirty="0" err="1" smtClean="0"/>
              <a:t>previous</a:t>
            </a:r>
            <a:r>
              <a:rPr lang="es-ES" dirty="0" smtClean="0"/>
              <a:t> </a:t>
            </a:r>
            <a:r>
              <a:rPr lang="es-ES" dirty="0" err="1" smtClean="0"/>
              <a:t>consultation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included</a:t>
            </a:r>
            <a:r>
              <a:rPr lang="es-ES" dirty="0" smtClean="0"/>
              <a:t> in a </a:t>
            </a:r>
            <a:r>
              <a:rPr lang="es-ES" dirty="0" err="1" smtClean="0"/>
              <a:t>specific</a:t>
            </a:r>
            <a:r>
              <a:rPr lang="es-ES" dirty="0" smtClean="0"/>
              <a:t> </a:t>
            </a:r>
            <a:r>
              <a:rPr lang="es-ES" dirty="0" err="1" smtClean="0"/>
              <a:t>law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Limited</a:t>
            </a:r>
            <a:r>
              <a:rPr lang="es-ES" dirty="0" smtClean="0"/>
              <a:t> </a:t>
            </a:r>
            <a:r>
              <a:rPr lang="es-ES" dirty="0" err="1" smtClean="0"/>
              <a:t>piblic</a:t>
            </a:r>
            <a:r>
              <a:rPr lang="es-ES" dirty="0" smtClean="0"/>
              <a:t> </a:t>
            </a:r>
            <a:r>
              <a:rPr lang="es-ES" dirty="0" err="1" smtClean="0"/>
              <a:t>access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contracts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firms</a:t>
            </a:r>
            <a:r>
              <a:rPr lang="es-ES" dirty="0" smtClean="0"/>
              <a:t> and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state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0573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Bolivia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Administrative</a:t>
            </a:r>
            <a:r>
              <a:rPr lang="es-ES" dirty="0" smtClean="0"/>
              <a:t> </a:t>
            </a:r>
            <a:r>
              <a:rPr lang="es-ES" dirty="0" err="1" smtClean="0"/>
              <a:t>contracts</a:t>
            </a:r>
            <a:r>
              <a:rPr lang="es-ES" dirty="0" smtClean="0"/>
              <a:t> are </a:t>
            </a:r>
            <a:r>
              <a:rPr lang="es-ES" dirty="0" err="1" smtClean="0"/>
              <a:t>public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</a:t>
            </a:r>
            <a:r>
              <a:rPr lang="es-ES" dirty="0" err="1" smtClean="0"/>
              <a:t>exists</a:t>
            </a:r>
            <a:r>
              <a:rPr lang="es-ES" dirty="0" smtClean="0"/>
              <a:t> a </a:t>
            </a:r>
            <a:r>
              <a:rPr lang="es-ES" dirty="0" err="1" smtClean="0"/>
              <a:t>law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publicity</a:t>
            </a:r>
            <a:r>
              <a:rPr lang="es-ES" dirty="0" smtClean="0"/>
              <a:t> of </a:t>
            </a:r>
            <a:r>
              <a:rPr lang="es-ES" dirty="0" err="1" smtClean="0"/>
              <a:t>contracts</a:t>
            </a:r>
            <a:r>
              <a:rPr lang="es-ES" dirty="0" smtClean="0"/>
              <a:t> in </a:t>
            </a:r>
            <a:r>
              <a:rPr lang="es-ES" dirty="0" err="1" smtClean="0"/>
              <a:t>procurement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EIAs</a:t>
            </a:r>
            <a:r>
              <a:rPr lang="es-ES" dirty="0" smtClean="0"/>
              <a:t> are </a:t>
            </a:r>
            <a:r>
              <a:rPr lang="es-ES" dirty="0" err="1" smtClean="0"/>
              <a:t>available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public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labor </a:t>
            </a:r>
            <a:r>
              <a:rPr lang="es-ES" dirty="0" err="1" smtClean="0"/>
              <a:t>costs</a:t>
            </a:r>
            <a:r>
              <a:rPr lang="es-ES" dirty="0" smtClean="0"/>
              <a:t>, </a:t>
            </a:r>
            <a:r>
              <a:rPr lang="es-ES" dirty="0" err="1" smtClean="0"/>
              <a:t>materials</a:t>
            </a:r>
            <a:r>
              <a:rPr lang="es-ES" dirty="0" smtClean="0"/>
              <a:t>, </a:t>
            </a:r>
            <a:r>
              <a:rPr lang="es-ES" dirty="0" err="1" smtClean="0"/>
              <a:t>transport</a:t>
            </a:r>
            <a:r>
              <a:rPr lang="es-ES" dirty="0" smtClean="0"/>
              <a:t>, royalties, </a:t>
            </a:r>
            <a:r>
              <a:rPr lang="es-ES" dirty="0" err="1" smtClean="0"/>
              <a:t>taxes</a:t>
            </a:r>
            <a:r>
              <a:rPr lang="es-ES" dirty="0" smtClean="0"/>
              <a:t>, </a:t>
            </a:r>
            <a:r>
              <a:rPr lang="es-ES" dirty="0" err="1" smtClean="0"/>
              <a:t>insurance</a:t>
            </a:r>
            <a:r>
              <a:rPr lang="es-ES" dirty="0" smtClean="0"/>
              <a:t>, </a:t>
            </a:r>
            <a:r>
              <a:rPr lang="es-ES" dirty="0" err="1" smtClean="0"/>
              <a:t>etc</a:t>
            </a:r>
            <a:r>
              <a:rPr lang="es-ES" dirty="0" smtClean="0"/>
              <a:t> are </a:t>
            </a:r>
            <a:r>
              <a:rPr lang="es-ES" dirty="0" err="1" smtClean="0"/>
              <a:t>available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in </a:t>
            </a:r>
            <a:r>
              <a:rPr lang="es-ES" dirty="0" err="1" smtClean="0"/>
              <a:t>differents</a:t>
            </a:r>
            <a:r>
              <a:rPr lang="es-ES" dirty="0" smtClean="0"/>
              <a:t> </a:t>
            </a:r>
            <a:r>
              <a:rPr lang="es-ES" dirty="0" err="1" smtClean="0"/>
              <a:t>sources</a:t>
            </a:r>
            <a:r>
              <a:rPr lang="es-ES" dirty="0" smtClean="0"/>
              <a:t> and </a:t>
            </a:r>
            <a:r>
              <a:rPr lang="es-ES" dirty="0" err="1" smtClean="0"/>
              <a:t>platforms</a:t>
            </a:r>
            <a:r>
              <a:rPr lang="es-ES" dirty="0" smtClean="0"/>
              <a:t>.</a:t>
            </a:r>
          </a:p>
          <a:p>
            <a:r>
              <a:rPr lang="es-ES" dirty="0" smtClean="0"/>
              <a:t>YPFP and Agencia Nacional de Hidrocarburos web </a:t>
            </a:r>
            <a:r>
              <a:rPr lang="es-ES" dirty="0" err="1" smtClean="0"/>
              <a:t>pages</a:t>
            </a:r>
            <a:r>
              <a:rPr lang="es-ES" dirty="0" smtClean="0"/>
              <a:t> </a:t>
            </a:r>
            <a:r>
              <a:rPr lang="es-ES" dirty="0" err="1" smtClean="0"/>
              <a:t>include</a:t>
            </a:r>
            <a:r>
              <a:rPr lang="es-ES" dirty="0" smtClean="0"/>
              <a:t> </a:t>
            </a:r>
            <a:r>
              <a:rPr lang="es-ES" dirty="0" err="1" smtClean="0"/>
              <a:t>infomation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lags</a:t>
            </a:r>
            <a:r>
              <a:rPr lang="es-ES" dirty="0" smtClean="0"/>
              <a:t>.</a:t>
            </a:r>
          </a:p>
          <a:p>
            <a:r>
              <a:rPr lang="es-ES" dirty="0" smtClean="0"/>
              <a:t>EITI: Bolivia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part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initiative</a:t>
            </a:r>
            <a:endParaRPr lang="es-ES" dirty="0" smtClean="0"/>
          </a:p>
          <a:p>
            <a:r>
              <a:rPr lang="es-ES" dirty="0" err="1" smtClean="0"/>
              <a:t>According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IGR Bolivia </a:t>
            </a:r>
            <a:r>
              <a:rPr lang="es-ES" dirty="0" err="1" smtClean="0"/>
              <a:t>is</a:t>
            </a:r>
            <a:r>
              <a:rPr lang="es-ES" dirty="0" smtClean="0"/>
              <a:t> 24 </a:t>
            </a:r>
            <a:r>
              <a:rPr lang="es-ES" dirty="0" err="1" smtClean="0"/>
              <a:t>out</a:t>
            </a:r>
            <a:r>
              <a:rPr lang="es-ES" dirty="0" smtClean="0"/>
              <a:t> of 58 </a:t>
            </a:r>
            <a:r>
              <a:rPr lang="es-ES" dirty="0" err="1" smtClean="0"/>
              <a:t>countries</a:t>
            </a:r>
            <a:r>
              <a:rPr lang="es-ES" dirty="0" smtClean="0"/>
              <a:t> in </a:t>
            </a:r>
            <a:r>
              <a:rPr lang="es-ES" dirty="0" err="1" smtClean="0"/>
              <a:t>governance</a:t>
            </a:r>
            <a:r>
              <a:rPr lang="es-ES" dirty="0" smtClean="0"/>
              <a:t> (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weakness</a:t>
            </a:r>
            <a:r>
              <a:rPr lang="es-ES" dirty="0" smtClean="0"/>
              <a:t> in </a:t>
            </a:r>
            <a:r>
              <a:rPr lang="es-ES" dirty="0" err="1" smtClean="0"/>
              <a:t>access</a:t>
            </a:r>
            <a:r>
              <a:rPr lang="es-ES" dirty="0" smtClean="0"/>
              <a:t> of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public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5015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Bolivia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NGOs</a:t>
            </a:r>
            <a:r>
              <a:rPr lang="es-ES" dirty="0" smtClean="0"/>
              <a:t> and civil </a:t>
            </a:r>
            <a:r>
              <a:rPr lang="es-ES" dirty="0" err="1" smtClean="0"/>
              <a:t>society</a:t>
            </a:r>
            <a:r>
              <a:rPr lang="es-ES" dirty="0" smtClean="0"/>
              <a:t> </a:t>
            </a:r>
            <a:r>
              <a:rPr lang="es-ES" dirty="0" err="1" smtClean="0"/>
              <a:t>organizations</a:t>
            </a:r>
            <a:r>
              <a:rPr lang="es-ES" dirty="0" smtClean="0"/>
              <a:t> </a:t>
            </a:r>
            <a:r>
              <a:rPr lang="es-ES" dirty="0" err="1" smtClean="0"/>
              <a:t>collect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and </a:t>
            </a:r>
            <a:r>
              <a:rPr lang="es-ES" dirty="0" err="1" smtClean="0"/>
              <a:t>publish</a:t>
            </a:r>
            <a:r>
              <a:rPr lang="es-ES" dirty="0" smtClean="0"/>
              <a:t> </a:t>
            </a:r>
            <a:r>
              <a:rPr lang="es-ES" dirty="0" err="1" smtClean="0"/>
              <a:t>reports</a:t>
            </a:r>
            <a:r>
              <a:rPr lang="es-ES" dirty="0" smtClean="0"/>
              <a:t>.</a:t>
            </a:r>
          </a:p>
          <a:p>
            <a:r>
              <a:rPr lang="es-ES" dirty="0" smtClean="0"/>
              <a:t>Organización Jubileo (</a:t>
            </a:r>
            <a:r>
              <a:rPr lang="es-ES" dirty="0" err="1" smtClean="0"/>
              <a:t>catholic</a:t>
            </a:r>
            <a:r>
              <a:rPr lang="es-ES" dirty="0" smtClean="0"/>
              <a:t> </a:t>
            </a:r>
            <a:r>
              <a:rPr lang="es-ES" dirty="0" err="1" smtClean="0"/>
              <a:t>organization</a:t>
            </a:r>
            <a:r>
              <a:rPr lang="es-ES" dirty="0" smtClean="0"/>
              <a:t>) </a:t>
            </a:r>
            <a:r>
              <a:rPr lang="es-ES" dirty="0" err="1" smtClean="0"/>
              <a:t>elaborate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reports</a:t>
            </a:r>
            <a:r>
              <a:rPr lang="es-ES" dirty="0" smtClean="0"/>
              <a:t> </a:t>
            </a:r>
            <a:r>
              <a:rPr lang="es-ES" dirty="0" err="1" smtClean="0"/>
              <a:t>abou</a:t>
            </a:r>
            <a:r>
              <a:rPr lang="es-ES" dirty="0" smtClean="0"/>
              <a:t> social </a:t>
            </a:r>
            <a:r>
              <a:rPr lang="es-ES" dirty="0" err="1" smtClean="0"/>
              <a:t>responsability</a:t>
            </a:r>
            <a:r>
              <a:rPr lang="es-ES" dirty="0" smtClean="0"/>
              <a:t> and </a:t>
            </a:r>
            <a:r>
              <a:rPr lang="es-ES" dirty="0" err="1" smtClean="0"/>
              <a:t>governance</a:t>
            </a:r>
            <a:r>
              <a:rPr lang="es-ES" dirty="0" smtClean="0"/>
              <a:t> </a:t>
            </a:r>
            <a:r>
              <a:rPr lang="es-ES" dirty="0" err="1" smtClean="0"/>
              <a:t>around</a:t>
            </a:r>
            <a:r>
              <a:rPr lang="es-ES" dirty="0" smtClean="0"/>
              <a:t> gas and </a:t>
            </a:r>
            <a:r>
              <a:rPr lang="es-ES" dirty="0" err="1" smtClean="0"/>
              <a:t>oil</a:t>
            </a:r>
            <a:r>
              <a:rPr lang="es-ES" dirty="0" smtClean="0"/>
              <a:t> </a:t>
            </a:r>
            <a:r>
              <a:rPr lang="es-ES" dirty="0" err="1" smtClean="0"/>
              <a:t>sectors</a:t>
            </a:r>
            <a:r>
              <a:rPr lang="es-ES" dirty="0" smtClean="0"/>
              <a:t>.</a:t>
            </a:r>
          </a:p>
          <a:p>
            <a:r>
              <a:rPr lang="es-ES" dirty="0" smtClean="0"/>
              <a:t>Confederación de Pueblos Indígenas (</a:t>
            </a:r>
            <a:r>
              <a:rPr lang="es-ES" dirty="0" err="1" smtClean="0"/>
              <a:t>previous</a:t>
            </a:r>
            <a:r>
              <a:rPr lang="es-ES" dirty="0" smtClean="0"/>
              <a:t> </a:t>
            </a:r>
            <a:r>
              <a:rPr lang="es-ES" dirty="0" err="1" smtClean="0"/>
              <a:t>consultation</a:t>
            </a:r>
            <a:r>
              <a:rPr lang="es-ES" dirty="0" smtClean="0"/>
              <a:t>)</a:t>
            </a:r>
          </a:p>
          <a:p>
            <a:r>
              <a:rPr lang="es-ES" dirty="0" smtClean="0"/>
              <a:t>Defensoría del Pueblo look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indigenous</a:t>
            </a:r>
            <a:r>
              <a:rPr lang="es-ES" dirty="0" smtClean="0"/>
              <a:t> </a:t>
            </a:r>
            <a:r>
              <a:rPr lang="es-ES" dirty="0" err="1" smtClean="0"/>
              <a:t>communities</a:t>
            </a:r>
            <a:r>
              <a:rPr lang="es-ES" dirty="0" smtClean="0"/>
              <a:t> and </a:t>
            </a:r>
            <a:r>
              <a:rPr lang="es-ES" dirty="0" err="1" smtClean="0"/>
              <a:t>have</a:t>
            </a:r>
            <a:r>
              <a:rPr lang="es-ES" dirty="0" smtClean="0"/>
              <a:t> a </a:t>
            </a:r>
            <a:r>
              <a:rPr lang="es-ES" dirty="0" err="1" smtClean="0"/>
              <a:t>indirect</a:t>
            </a:r>
            <a:r>
              <a:rPr lang="es-ES" dirty="0" smtClean="0"/>
              <a:t> </a:t>
            </a:r>
            <a:r>
              <a:rPr lang="es-ES" dirty="0" err="1" smtClean="0"/>
              <a:t>contact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extractive</a:t>
            </a:r>
            <a:r>
              <a:rPr lang="es-ES" dirty="0" smtClean="0"/>
              <a:t> industries.</a:t>
            </a:r>
          </a:p>
          <a:p>
            <a:r>
              <a:rPr lang="es-ES" dirty="0" smtClean="0"/>
              <a:t>CEDIB (</a:t>
            </a:r>
            <a:r>
              <a:rPr lang="es-ES" dirty="0" err="1" smtClean="0"/>
              <a:t>independent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platform</a:t>
            </a:r>
            <a:r>
              <a:rPr lang="es-ES" dirty="0" smtClean="0"/>
              <a:t>)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goal</a:t>
            </a:r>
            <a:r>
              <a:rPr lang="es-ES" dirty="0" smtClean="0"/>
              <a:t> of </a:t>
            </a:r>
            <a:r>
              <a:rPr lang="es-ES" dirty="0" err="1" smtClean="0"/>
              <a:t>dissemination</a:t>
            </a:r>
            <a:r>
              <a:rPr lang="es-ES" dirty="0" smtClean="0"/>
              <a:t> of </a:t>
            </a:r>
            <a:r>
              <a:rPr lang="es-ES" dirty="0" err="1" smtClean="0"/>
              <a:t>information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892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Ecuador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Law</a:t>
            </a:r>
            <a:r>
              <a:rPr lang="es-ES" dirty="0" smtClean="0"/>
              <a:t> of </a:t>
            </a:r>
            <a:r>
              <a:rPr lang="es-ES" dirty="0" err="1" smtClean="0"/>
              <a:t>transparency</a:t>
            </a:r>
            <a:r>
              <a:rPr lang="es-ES" dirty="0" smtClean="0"/>
              <a:t> and </a:t>
            </a:r>
            <a:r>
              <a:rPr lang="es-ES" dirty="0" err="1" smtClean="0"/>
              <a:t>access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public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Previous</a:t>
            </a:r>
            <a:r>
              <a:rPr lang="es-ES" dirty="0" smtClean="0"/>
              <a:t> </a:t>
            </a:r>
            <a:r>
              <a:rPr lang="es-ES" dirty="0" err="1" smtClean="0"/>
              <a:t>consultation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in </a:t>
            </a:r>
            <a:r>
              <a:rPr lang="es-ES" dirty="0" err="1" smtClean="0"/>
              <a:t>charge</a:t>
            </a:r>
            <a:r>
              <a:rPr lang="es-ES" dirty="0" smtClean="0"/>
              <a:t> of Secretaría de Hidrocarburos.</a:t>
            </a:r>
          </a:p>
          <a:p>
            <a:r>
              <a:rPr lang="es-ES" dirty="0" smtClean="0"/>
              <a:t>Defensoría del Pueblo (ombudsman office) </a:t>
            </a:r>
            <a:r>
              <a:rPr lang="es-ES" dirty="0" err="1" smtClean="0"/>
              <a:t>process</a:t>
            </a:r>
            <a:r>
              <a:rPr lang="es-ES" dirty="0" smtClean="0"/>
              <a:t>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Service</a:t>
            </a:r>
            <a:r>
              <a:rPr lang="es-ES" dirty="0" smtClean="0"/>
              <a:t> </a:t>
            </a:r>
            <a:r>
              <a:rPr lang="es-ES" dirty="0" err="1" smtClean="0"/>
              <a:t>contracts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state</a:t>
            </a:r>
            <a:r>
              <a:rPr lang="es-ES" dirty="0" smtClean="0"/>
              <a:t> and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oil</a:t>
            </a:r>
            <a:r>
              <a:rPr lang="es-ES" dirty="0" smtClean="0"/>
              <a:t> </a:t>
            </a:r>
            <a:r>
              <a:rPr lang="es-ES" dirty="0" err="1" smtClean="0"/>
              <a:t>firms</a:t>
            </a:r>
            <a:r>
              <a:rPr lang="es-ES" dirty="0" smtClean="0"/>
              <a:t> (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public</a:t>
            </a:r>
            <a:r>
              <a:rPr lang="es-ES" dirty="0" smtClean="0"/>
              <a:t>) are </a:t>
            </a:r>
            <a:r>
              <a:rPr lang="es-ES" dirty="0" err="1" smtClean="0"/>
              <a:t>available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until</a:t>
            </a:r>
            <a:r>
              <a:rPr lang="es-ES" dirty="0" smtClean="0"/>
              <a:t> 2012.</a:t>
            </a:r>
          </a:p>
          <a:p>
            <a:r>
              <a:rPr lang="es-ES" dirty="0" err="1" smtClean="0"/>
              <a:t>Environmental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unique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r>
              <a:rPr lang="es-ES" dirty="0"/>
              <a:t> </a:t>
            </a:r>
            <a:r>
              <a:rPr lang="es-ES" dirty="0" smtClean="0"/>
              <a:t>has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protected</a:t>
            </a:r>
            <a:r>
              <a:rPr lang="es-ES" dirty="0" smtClean="0"/>
              <a:t> </a:t>
            </a:r>
            <a:r>
              <a:rPr lang="es-ES" dirty="0" err="1" smtClean="0"/>
              <a:t>areas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no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EIAs</a:t>
            </a:r>
            <a:r>
              <a:rPr lang="es-ES" dirty="0" smtClean="0"/>
              <a:t>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51563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Ecuador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2941"/>
          </a:xfrm>
        </p:spPr>
        <p:txBody>
          <a:bodyPr>
            <a:normAutofit/>
          </a:bodyPr>
          <a:lstStyle/>
          <a:p>
            <a:r>
              <a:rPr lang="es-ES" dirty="0" err="1" smtClean="0"/>
              <a:t>Public</a:t>
            </a:r>
            <a:r>
              <a:rPr lang="es-ES" dirty="0" smtClean="0"/>
              <a:t> </a:t>
            </a:r>
            <a:r>
              <a:rPr lang="es-ES" dirty="0" err="1" smtClean="0"/>
              <a:t>oil</a:t>
            </a:r>
            <a:r>
              <a:rPr lang="es-ES" dirty="0" smtClean="0"/>
              <a:t> </a:t>
            </a:r>
            <a:r>
              <a:rPr lang="es-ES" dirty="0" err="1" smtClean="0"/>
              <a:t>firms</a:t>
            </a:r>
            <a:r>
              <a:rPr lang="es-ES" dirty="0" smtClean="0"/>
              <a:t> </a:t>
            </a:r>
            <a:r>
              <a:rPr lang="es-ES" dirty="0" err="1" smtClean="0"/>
              <a:t>report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of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prodcution</a:t>
            </a:r>
            <a:r>
              <a:rPr lang="es-ES" dirty="0" smtClean="0"/>
              <a:t> and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costs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permit</a:t>
            </a:r>
            <a:r>
              <a:rPr lang="es-ES" dirty="0" smtClean="0"/>
              <a:t>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download</a:t>
            </a:r>
            <a:r>
              <a:rPr lang="es-ES" dirty="0" smtClean="0"/>
              <a:t> </a:t>
            </a:r>
            <a:r>
              <a:rPr lang="es-ES" dirty="0" err="1" smtClean="0"/>
              <a:t>reports</a:t>
            </a:r>
            <a:r>
              <a:rPr lang="es-ES" dirty="0" smtClean="0"/>
              <a:t>.</a:t>
            </a:r>
          </a:p>
          <a:p>
            <a:r>
              <a:rPr lang="es-ES" dirty="0" smtClean="0"/>
              <a:t>Banco de </a:t>
            </a:r>
            <a:r>
              <a:rPr lang="es-ES" dirty="0" smtClean="0"/>
              <a:t>Información </a:t>
            </a:r>
            <a:r>
              <a:rPr lang="es-ES" dirty="0" smtClean="0"/>
              <a:t>Petrolera del Ecuador has a </a:t>
            </a:r>
            <a:r>
              <a:rPr lang="es-ES" dirty="0" err="1" smtClean="0"/>
              <a:t>lot</a:t>
            </a:r>
            <a:r>
              <a:rPr lang="es-ES" dirty="0" smtClean="0"/>
              <a:t> of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technical</a:t>
            </a:r>
            <a:r>
              <a:rPr lang="es-ES" dirty="0" smtClean="0"/>
              <a:t> </a:t>
            </a:r>
            <a:r>
              <a:rPr lang="es-ES" dirty="0" err="1" smtClean="0"/>
              <a:t>aspects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available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investors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industry</a:t>
            </a:r>
            <a:r>
              <a:rPr lang="es-ES" dirty="0" smtClean="0"/>
              <a:t> </a:t>
            </a:r>
            <a:r>
              <a:rPr lang="es-ES" dirty="0" err="1" smtClean="0"/>
              <a:t>members</a:t>
            </a:r>
            <a:r>
              <a:rPr lang="es-ES" dirty="0" smtClean="0"/>
              <a:t>.</a:t>
            </a:r>
          </a:p>
          <a:p>
            <a:r>
              <a:rPr lang="es-ES" dirty="0" smtClean="0"/>
              <a:t>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mining</a:t>
            </a:r>
            <a:r>
              <a:rPr lang="es-ES" dirty="0" smtClean="0"/>
              <a:t> sector </a:t>
            </a:r>
            <a:r>
              <a:rPr lang="es-ES" dirty="0" err="1" smtClean="0"/>
              <a:t>exist</a:t>
            </a:r>
            <a:r>
              <a:rPr lang="es-ES" dirty="0" smtClean="0"/>
              <a:t> </a:t>
            </a:r>
            <a:r>
              <a:rPr lang="es-ES" dirty="0" err="1" smtClean="0"/>
              <a:t>limited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.</a:t>
            </a:r>
          </a:p>
          <a:p>
            <a:r>
              <a:rPr lang="es-ES" dirty="0" smtClean="0"/>
              <a:t>EITI: Ecuador </a:t>
            </a:r>
            <a:r>
              <a:rPr lang="es-ES" dirty="0" err="1" smtClean="0"/>
              <a:t>doesn´t</a:t>
            </a:r>
            <a:r>
              <a:rPr lang="es-ES" dirty="0" smtClean="0"/>
              <a:t> </a:t>
            </a:r>
            <a:r>
              <a:rPr lang="es-ES" dirty="0" err="1" smtClean="0"/>
              <a:t>participate</a:t>
            </a:r>
            <a:endParaRPr lang="es-ES" dirty="0" smtClean="0"/>
          </a:p>
          <a:p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civil </a:t>
            </a:r>
            <a:r>
              <a:rPr lang="es-ES" dirty="0" err="1" smtClean="0"/>
              <a:t>society</a:t>
            </a:r>
            <a:r>
              <a:rPr lang="es-ES" dirty="0" smtClean="0"/>
              <a:t> FLACSO and grupo FARO are </a:t>
            </a:r>
            <a:r>
              <a:rPr lang="es-ES" dirty="0" err="1" smtClean="0"/>
              <a:t>important</a:t>
            </a:r>
            <a:r>
              <a:rPr lang="es-ES" dirty="0" smtClean="0"/>
              <a:t> </a:t>
            </a:r>
            <a:r>
              <a:rPr lang="es-ES" dirty="0" err="1" smtClean="0"/>
              <a:t>players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collect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and try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disseminate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0276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Perú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exist</a:t>
            </a:r>
            <a:r>
              <a:rPr lang="es-ES" dirty="0" smtClean="0"/>
              <a:t> a </a:t>
            </a:r>
            <a:r>
              <a:rPr lang="es-ES" dirty="0" err="1" smtClean="0"/>
              <a:t>lot</a:t>
            </a:r>
            <a:r>
              <a:rPr lang="es-ES" dirty="0" smtClean="0"/>
              <a:t> of </a:t>
            </a:r>
            <a:r>
              <a:rPr lang="es-ES" dirty="0" err="1" smtClean="0"/>
              <a:t>institutions</a:t>
            </a:r>
            <a:r>
              <a:rPr lang="es-ES" dirty="0" smtClean="0"/>
              <a:t> </a:t>
            </a:r>
            <a:r>
              <a:rPr lang="es-ES" dirty="0" err="1" smtClean="0"/>
              <a:t>regulating</a:t>
            </a:r>
            <a:r>
              <a:rPr lang="es-ES" dirty="0" smtClean="0"/>
              <a:t> </a:t>
            </a:r>
            <a:r>
              <a:rPr lang="es-ES" dirty="0" err="1" smtClean="0"/>
              <a:t>access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and </a:t>
            </a:r>
            <a:r>
              <a:rPr lang="es-ES" dirty="0" err="1" smtClean="0"/>
              <a:t>transparency</a:t>
            </a:r>
            <a:r>
              <a:rPr lang="es-ES" dirty="0" smtClean="0"/>
              <a:t> (MINEM, PERUPETRO, MINAM, Culture and </a:t>
            </a:r>
            <a:r>
              <a:rPr lang="es-ES" dirty="0" err="1"/>
              <a:t>M</a:t>
            </a:r>
            <a:r>
              <a:rPr lang="es-ES" dirty="0" err="1" smtClean="0"/>
              <a:t>inistry</a:t>
            </a:r>
            <a:r>
              <a:rPr lang="es-ES" dirty="0" smtClean="0"/>
              <a:t> </a:t>
            </a:r>
            <a:r>
              <a:rPr lang="es-ES" dirty="0" smtClean="0"/>
              <a:t>of </a:t>
            </a:r>
            <a:r>
              <a:rPr lang="es-ES" dirty="0" err="1" smtClean="0"/>
              <a:t>finance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Transparency</a:t>
            </a:r>
            <a:r>
              <a:rPr lang="es-ES" dirty="0" smtClean="0"/>
              <a:t> and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public</a:t>
            </a:r>
            <a:r>
              <a:rPr lang="es-ES" dirty="0" smtClean="0"/>
              <a:t> </a:t>
            </a:r>
            <a:r>
              <a:rPr lang="es-ES" dirty="0" err="1" smtClean="0"/>
              <a:t>access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framework</a:t>
            </a:r>
            <a:r>
              <a:rPr lang="es-ES" dirty="0" smtClean="0"/>
              <a:t> in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agencies </a:t>
            </a:r>
            <a:r>
              <a:rPr lang="es-ES" dirty="0" err="1" smtClean="0"/>
              <a:t>provides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Ministry</a:t>
            </a:r>
            <a:r>
              <a:rPr lang="es-ES" dirty="0" smtClean="0"/>
              <a:t> of Culture has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previous</a:t>
            </a:r>
            <a:r>
              <a:rPr lang="es-ES" dirty="0" smtClean="0"/>
              <a:t> </a:t>
            </a:r>
            <a:r>
              <a:rPr lang="es-ES" dirty="0" err="1" smtClean="0"/>
              <a:t>consultation</a:t>
            </a:r>
            <a:r>
              <a:rPr lang="es-ES" dirty="0" smtClean="0"/>
              <a:t> (</a:t>
            </a:r>
            <a:r>
              <a:rPr lang="es-ES" dirty="0" err="1" smtClean="0"/>
              <a:t>is</a:t>
            </a:r>
            <a:r>
              <a:rPr lang="es-ES" dirty="0" smtClean="0"/>
              <a:t> in </a:t>
            </a:r>
            <a:r>
              <a:rPr lang="es-ES" dirty="0" err="1" smtClean="0"/>
              <a:t>charge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process</a:t>
            </a:r>
            <a:r>
              <a:rPr lang="es-ES" dirty="0" smtClean="0"/>
              <a:t>)</a:t>
            </a:r>
          </a:p>
          <a:p>
            <a:r>
              <a:rPr lang="es-ES" dirty="0" smtClean="0"/>
              <a:t>MINEM </a:t>
            </a:r>
            <a:r>
              <a:rPr lang="es-ES" dirty="0" err="1" smtClean="0"/>
              <a:t>collect</a:t>
            </a:r>
            <a:r>
              <a:rPr lang="es-ES" dirty="0" smtClean="0"/>
              <a:t> and </a:t>
            </a:r>
            <a:r>
              <a:rPr lang="es-ES" dirty="0" err="1" smtClean="0"/>
              <a:t>publish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EIAs</a:t>
            </a:r>
            <a:r>
              <a:rPr lang="es-ES" dirty="0" smtClean="0"/>
              <a:t> and mineral </a:t>
            </a:r>
            <a:r>
              <a:rPr lang="es-ES" dirty="0" err="1" smtClean="0"/>
              <a:t>production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87005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2459</TotalTime>
  <Words>879</Words>
  <Application>Microsoft Macintosh PowerPoint</Application>
  <PresentationFormat>Personalizado</PresentationFormat>
  <Paragraphs>74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Transparency mechanisms in the extractive industries: the cases of Bolivia, Ecuador and Perú</vt:lpstr>
      <vt:lpstr>Motivation</vt:lpstr>
      <vt:lpstr>Transparency policies in Latin America</vt:lpstr>
      <vt:lpstr>Bolivia</vt:lpstr>
      <vt:lpstr>Bolivia</vt:lpstr>
      <vt:lpstr>Bolivia</vt:lpstr>
      <vt:lpstr>Ecuador</vt:lpstr>
      <vt:lpstr>Ecuador</vt:lpstr>
      <vt:lpstr>Perú</vt:lpstr>
      <vt:lpstr>Perú</vt:lpstr>
      <vt:lpstr>Perú</vt:lpstr>
      <vt:lpstr>Conclusions </vt:lpstr>
      <vt:lpstr>Recommendations</vt:lpstr>
    </vt:vector>
  </TitlesOfParts>
  <Company>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Transparency mechanisms in the extractive industries: the cases of Bolivia, Ecuador and Perú</dc:title>
  <dc:creator>Carlos Casas</dc:creator>
  <cp:lastModifiedBy>Carlos Augusto Casas Tragodara</cp:lastModifiedBy>
  <cp:revision>11</cp:revision>
  <dcterms:created xsi:type="dcterms:W3CDTF">2016-09-17T01:07:41Z</dcterms:created>
  <dcterms:modified xsi:type="dcterms:W3CDTF">2016-09-21T18:12:27Z</dcterms:modified>
</cp:coreProperties>
</file>