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818" r:id="rId5"/>
  </p:sldMasterIdLst>
  <p:notesMasterIdLst>
    <p:notesMasterId r:id="rId20"/>
  </p:notesMasterIdLst>
  <p:handoutMasterIdLst>
    <p:handoutMasterId r:id="rId21"/>
  </p:handoutMasterIdLst>
  <p:sldIdLst>
    <p:sldId id="259" r:id="rId6"/>
    <p:sldId id="384" r:id="rId7"/>
    <p:sldId id="385" r:id="rId8"/>
    <p:sldId id="341" r:id="rId9"/>
    <p:sldId id="389" r:id="rId10"/>
    <p:sldId id="361" r:id="rId11"/>
    <p:sldId id="370" r:id="rId12"/>
    <p:sldId id="371" r:id="rId13"/>
    <p:sldId id="372" r:id="rId14"/>
    <p:sldId id="373" r:id="rId15"/>
    <p:sldId id="375" r:id="rId16"/>
    <p:sldId id="376" r:id="rId17"/>
    <p:sldId id="388" r:id="rId18"/>
    <p:sldId id="295" r:id="rId19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4B78"/>
    <a:srgbClr val="278929"/>
    <a:srgbClr val="B2C1DB"/>
    <a:srgbClr val="7791BF"/>
    <a:srgbClr val="5273AE"/>
    <a:srgbClr val="727272"/>
    <a:srgbClr val="6EA92D"/>
    <a:srgbClr val="786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74007" autoAdjust="0"/>
  </p:normalViewPr>
  <p:slideViewPr>
    <p:cSldViewPr>
      <p:cViewPr varScale="1">
        <p:scale>
          <a:sx n="65" d="100"/>
          <a:sy n="65" d="100"/>
        </p:scale>
        <p:origin x="-19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34" y="-7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BF549-6911-4363-8B85-B666B0A9B94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DA41A5B-2A53-49A3-A640-026F765B25FD}">
      <dgm:prSet phldrT="[Text]"/>
      <dgm:spPr/>
      <dgm:t>
        <a:bodyPr/>
        <a:lstStyle/>
        <a:p>
          <a:r>
            <a:rPr lang="en-US" dirty="0" smtClean="0"/>
            <a:t>Framework on Collaborative Strategies for In-Country Shared Value Creation: Extractive Projects</a:t>
          </a:r>
          <a:endParaRPr lang="en-GB" dirty="0"/>
        </a:p>
      </dgm:t>
    </dgm:pt>
    <dgm:pt modelId="{B6D644E1-E63C-40E6-B74B-21B2F969C918}" type="parTrans" cxnId="{FE7AED74-9FFA-4B89-88CE-535A25739B97}">
      <dgm:prSet/>
      <dgm:spPr/>
      <dgm:t>
        <a:bodyPr/>
        <a:lstStyle/>
        <a:p>
          <a:endParaRPr lang="en-GB"/>
        </a:p>
      </dgm:t>
    </dgm:pt>
    <dgm:pt modelId="{56AB6024-0B15-4668-8749-BD9CED017D72}" type="sibTrans" cxnId="{FE7AED74-9FFA-4B89-88CE-535A25739B97}">
      <dgm:prSet/>
      <dgm:spPr/>
      <dgm:t>
        <a:bodyPr/>
        <a:lstStyle/>
        <a:p>
          <a:endParaRPr lang="en-GB"/>
        </a:p>
      </dgm:t>
    </dgm:pt>
    <dgm:pt modelId="{DABEB6B0-05D5-4881-BA0B-AADA18FE164A}">
      <dgm:prSet phldrT="[Text]"/>
      <dgm:spPr/>
      <dgm:t>
        <a:bodyPr/>
        <a:lstStyle/>
        <a:p>
          <a:r>
            <a:rPr lang="en-GB" smtClean="0"/>
            <a:t>Country Reviews</a:t>
          </a:r>
          <a:endParaRPr lang="en-GB" dirty="0"/>
        </a:p>
      </dgm:t>
    </dgm:pt>
    <dgm:pt modelId="{02900CCE-86F9-49C3-8BF2-A36E0FF794EA}" type="parTrans" cxnId="{2CBC1065-31C8-4C6F-9A83-B63582682E49}">
      <dgm:prSet/>
      <dgm:spPr/>
      <dgm:t>
        <a:bodyPr/>
        <a:lstStyle/>
        <a:p>
          <a:endParaRPr lang="en-GB"/>
        </a:p>
      </dgm:t>
    </dgm:pt>
    <dgm:pt modelId="{37AFB45A-4FC2-48CE-9AFF-1779A9D4B6AE}" type="sibTrans" cxnId="{2CBC1065-31C8-4C6F-9A83-B63582682E49}">
      <dgm:prSet/>
      <dgm:spPr/>
      <dgm:t>
        <a:bodyPr/>
        <a:lstStyle/>
        <a:p>
          <a:endParaRPr lang="en-GB"/>
        </a:p>
      </dgm:t>
    </dgm:pt>
    <dgm:pt modelId="{82A80BD6-A8D3-496D-BF90-E11A36918A71}">
      <dgm:prSet phldrT="[Text]"/>
      <dgm:spPr/>
      <dgm:t>
        <a:bodyPr/>
        <a:lstStyle/>
        <a:p>
          <a:r>
            <a:rPr lang="en-GB" dirty="0" smtClean="0"/>
            <a:t>Compendium of Practices</a:t>
          </a:r>
          <a:endParaRPr lang="en-GB" dirty="0"/>
        </a:p>
      </dgm:t>
    </dgm:pt>
    <dgm:pt modelId="{452A97AF-AD49-4B4A-9A5C-16C43E1C53ED}" type="parTrans" cxnId="{07762B84-C721-4575-8BC6-91222B70CA24}">
      <dgm:prSet/>
      <dgm:spPr/>
      <dgm:t>
        <a:bodyPr/>
        <a:lstStyle/>
        <a:p>
          <a:endParaRPr lang="en-GB"/>
        </a:p>
      </dgm:t>
    </dgm:pt>
    <dgm:pt modelId="{E46FCA7C-0CCC-4A88-92E5-5B2ACC4FDCA3}" type="sibTrans" cxnId="{07762B84-C721-4575-8BC6-91222B70CA24}">
      <dgm:prSet/>
      <dgm:spPr/>
      <dgm:t>
        <a:bodyPr/>
        <a:lstStyle/>
        <a:p>
          <a:endParaRPr lang="en-GB"/>
        </a:p>
      </dgm:t>
    </dgm:pt>
    <dgm:pt modelId="{4888A90B-8283-4F6E-AC2B-DCF82F090E9D}" type="pres">
      <dgm:prSet presAssocID="{959BF549-6911-4363-8B85-B666B0A9B9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B7C76B9-DBCB-4DB6-AB3D-9991C97BFF18}" type="pres">
      <dgm:prSet presAssocID="{CDA41A5B-2A53-49A3-A640-026F765B25FD}" presName="node" presStyleLbl="node1" presStyleIdx="0" presStyleCnt="3" custScaleX="190975" custRadScaleRad="932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32933D-B1C4-4DA4-89A5-228ED95B6B89}" type="pres">
      <dgm:prSet presAssocID="{56AB6024-0B15-4668-8749-BD9CED017D72}" presName="sibTrans" presStyleLbl="sibTrans2D1" presStyleIdx="0" presStyleCnt="3" custAng="14763300" custFlipVert="1" custScaleY="22441" custLinFactNeighborX="4978" custLinFactNeighborY="-10928"/>
      <dgm:spPr/>
      <dgm:t>
        <a:bodyPr/>
        <a:lstStyle/>
        <a:p>
          <a:endParaRPr lang="en-GB"/>
        </a:p>
      </dgm:t>
    </dgm:pt>
    <dgm:pt modelId="{074F7796-9780-434A-9281-9743C9991D47}" type="pres">
      <dgm:prSet presAssocID="{56AB6024-0B15-4668-8749-BD9CED017D72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0A447A69-A006-4714-98E1-7A21987370B9}" type="pres">
      <dgm:prSet presAssocID="{DABEB6B0-05D5-4881-BA0B-AADA18FE164A}" presName="node" presStyleLbl="node1" presStyleIdx="1" presStyleCnt="3" custRadScaleRad="84163" custRadScaleInc="-340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B52212-6B06-4483-9DD4-F59E4243EC0B}" type="pres">
      <dgm:prSet presAssocID="{37AFB45A-4FC2-48CE-9AFF-1779A9D4B6AE}" presName="sibTrans" presStyleLbl="sibTrans2D1" presStyleIdx="1" presStyleCnt="3" custFlipVert="1" custScaleY="13317"/>
      <dgm:spPr/>
      <dgm:t>
        <a:bodyPr/>
        <a:lstStyle/>
        <a:p>
          <a:endParaRPr lang="en-GB"/>
        </a:p>
      </dgm:t>
    </dgm:pt>
    <dgm:pt modelId="{532C5419-859A-4FC1-B924-A547D24AE88D}" type="pres">
      <dgm:prSet presAssocID="{37AFB45A-4FC2-48CE-9AFF-1779A9D4B6AE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96EF79B4-25A6-4E99-83AD-E94403DFFA83}" type="pres">
      <dgm:prSet presAssocID="{82A80BD6-A8D3-496D-BF90-E11A36918A71}" presName="node" presStyleLbl="node1" presStyleIdx="2" presStyleCnt="3" custRadScaleRad="86010" custRadScaleInc="343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87D4AE-E369-4CFF-B052-5B34F38208F5}" type="pres">
      <dgm:prSet presAssocID="{E46FCA7C-0CCC-4A88-92E5-5B2ACC4FDCA3}" presName="sibTrans" presStyleLbl="sibTrans2D1" presStyleIdx="2" presStyleCnt="3" custScaleY="27531" custLinFactNeighborX="-3818" custLinFactNeighborY="-11416"/>
      <dgm:spPr/>
      <dgm:t>
        <a:bodyPr/>
        <a:lstStyle/>
        <a:p>
          <a:endParaRPr lang="en-GB"/>
        </a:p>
      </dgm:t>
    </dgm:pt>
    <dgm:pt modelId="{A4123B1A-2172-46E2-853C-598672A78E66}" type="pres">
      <dgm:prSet presAssocID="{E46FCA7C-0CCC-4A88-92E5-5B2ACC4FDCA3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7D432AD7-CAF2-498A-94D5-0DBCE3ED9E6E}" type="presOf" srcId="{56AB6024-0B15-4668-8749-BD9CED017D72}" destId="{074F7796-9780-434A-9281-9743C9991D47}" srcOrd="1" destOrd="0" presId="urn:microsoft.com/office/officeart/2005/8/layout/cycle7"/>
    <dgm:cxn modelId="{4BD34ED9-FFBF-4913-9A94-654848A0334B}" type="presOf" srcId="{82A80BD6-A8D3-496D-BF90-E11A36918A71}" destId="{96EF79B4-25A6-4E99-83AD-E94403DFFA83}" srcOrd="0" destOrd="0" presId="urn:microsoft.com/office/officeart/2005/8/layout/cycle7"/>
    <dgm:cxn modelId="{A29546CA-3296-40AC-B0B8-5276F6FA970A}" type="presOf" srcId="{E46FCA7C-0CCC-4A88-92E5-5B2ACC4FDCA3}" destId="{C187D4AE-E369-4CFF-B052-5B34F38208F5}" srcOrd="0" destOrd="0" presId="urn:microsoft.com/office/officeart/2005/8/layout/cycle7"/>
    <dgm:cxn modelId="{E0C33284-D32B-4068-AE3C-ACDDA375D9CB}" type="presOf" srcId="{DABEB6B0-05D5-4881-BA0B-AADA18FE164A}" destId="{0A447A69-A006-4714-98E1-7A21987370B9}" srcOrd="0" destOrd="0" presId="urn:microsoft.com/office/officeart/2005/8/layout/cycle7"/>
    <dgm:cxn modelId="{7B985F12-136F-480F-88A9-0AE9A25774E0}" type="presOf" srcId="{959BF549-6911-4363-8B85-B666B0A9B941}" destId="{4888A90B-8283-4F6E-AC2B-DCF82F090E9D}" srcOrd="0" destOrd="0" presId="urn:microsoft.com/office/officeart/2005/8/layout/cycle7"/>
    <dgm:cxn modelId="{124D6D6E-8116-497A-AFE2-287DCF329DC0}" type="presOf" srcId="{37AFB45A-4FC2-48CE-9AFF-1779A9D4B6AE}" destId="{47B52212-6B06-4483-9DD4-F59E4243EC0B}" srcOrd="0" destOrd="0" presId="urn:microsoft.com/office/officeart/2005/8/layout/cycle7"/>
    <dgm:cxn modelId="{501D6535-4D21-48B0-B5C8-A7BCB21926DF}" type="presOf" srcId="{E46FCA7C-0CCC-4A88-92E5-5B2ACC4FDCA3}" destId="{A4123B1A-2172-46E2-853C-598672A78E66}" srcOrd="1" destOrd="0" presId="urn:microsoft.com/office/officeart/2005/8/layout/cycle7"/>
    <dgm:cxn modelId="{27FC2B8E-36AE-415F-A5B6-8AB91309BBD6}" type="presOf" srcId="{CDA41A5B-2A53-49A3-A640-026F765B25FD}" destId="{CB7C76B9-DBCB-4DB6-AB3D-9991C97BFF18}" srcOrd="0" destOrd="0" presId="urn:microsoft.com/office/officeart/2005/8/layout/cycle7"/>
    <dgm:cxn modelId="{6536A835-B7FF-4684-A160-6E6F9D2889A4}" type="presOf" srcId="{56AB6024-0B15-4668-8749-BD9CED017D72}" destId="{9532933D-B1C4-4DA4-89A5-228ED95B6B89}" srcOrd="0" destOrd="0" presId="urn:microsoft.com/office/officeart/2005/8/layout/cycle7"/>
    <dgm:cxn modelId="{07762B84-C721-4575-8BC6-91222B70CA24}" srcId="{959BF549-6911-4363-8B85-B666B0A9B941}" destId="{82A80BD6-A8D3-496D-BF90-E11A36918A71}" srcOrd="2" destOrd="0" parTransId="{452A97AF-AD49-4B4A-9A5C-16C43E1C53ED}" sibTransId="{E46FCA7C-0CCC-4A88-92E5-5B2ACC4FDCA3}"/>
    <dgm:cxn modelId="{FE7AED74-9FFA-4B89-88CE-535A25739B97}" srcId="{959BF549-6911-4363-8B85-B666B0A9B941}" destId="{CDA41A5B-2A53-49A3-A640-026F765B25FD}" srcOrd="0" destOrd="0" parTransId="{B6D644E1-E63C-40E6-B74B-21B2F969C918}" sibTransId="{56AB6024-0B15-4668-8749-BD9CED017D72}"/>
    <dgm:cxn modelId="{B6A51108-12F7-4EDF-8DA3-8936BB1BA159}" type="presOf" srcId="{37AFB45A-4FC2-48CE-9AFF-1779A9D4B6AE}" destId="{532C5419-859A-4FC1-B924-A547D24AE88D}" srcOrd="1" destOrd="0" presId="urn:microsoft.com/office/officeart/2005/8/layout/cycle7"/>
    <dgm:cxn modelId="{2CBC1065-31C8-4C6F-9A83-B63582682E49}" srcId="{959BF549-6911-4363-8B85-B666B0A9B941}" destId="{DABEB6B0-05D5-4881-BA0B-AADA18FE164A}" srcOrd="1" destOrd="0" parTransId="{02900CCE-86F9-49C3-8BF2-A36E0FF794EA}" sibTransId="{37AFB45A-4FC2-48CE-9AFF-1779A9D4B6AE}"/>
    <dgm:cxn modelId="{1F0B656D-D0BB-49C0-9A44-D0015BA83E5D}" type="presParOf" srcId="{4888A90B-8283-4F6E-AC2B-DCF82F090E9D}" destId="{CB7C76B9-DBCB-4DB6-AB3D-9991C97BFF18}" srcOrd="0" destOrd="0" presId="urn:microsoft.com/office/officeart/2005/8/layout/cycle7"/>
    <dgm:cxn modelId="{E65B56B6-F912-4C22-97D6-8E7A0A03E3A9}" type="presParOf" srcId="{4888A90B-8283-4F6E-AC2B-DCF82F090E9D}" destId="{9532933D-B1C4-4DA4-89A5-228ED95B6B89}" srcOrd="1" destOrd="0" presId="urn:microsoft.com/office/officeart/2005/8/layout/cycle7"/>
    <dgm:cxn modelId="{C95D2251-B316-4151-AFA0-8147DF96E9AB}" type="presParOf" srcId="{9532933D-B1C4-4DA4-89A5-228ED95B6B89}" destId="{074F7796-9780-434A-9281-9743C9991D47}" srcOrd="0" destOrd="0" presId="urn:microsoft.com/office/officeart/2005/8/layout/cycle7"/>
    <dgm:cxn modelId="{31DC023E-A6E7-47B7-87E9-BC8BA975E449}" type="presParOf" srcId="{4888A90B-8283-4F6E-AC2B-DCF82F090E9D}" destId="{0A447A69-A006-4714-98E1-7A21987370B9}" srcOrd="2" destOrd="0" presId="urn:microsoft.com/office/officeart/2005/8/layout/cycle7"/>
    <dgm:cxn modelId="{5CF3AD65-7372-4CF7-A9F5-81C494153914}" type="presParOf" srcId="{4888A90B-8283-4F6E-AC2B-DCF82F090E9D}" destId="{47B52212-6B06-4483-9DD4-F59E4243EC0B}" srcOrd="3" destOrd="0" presId="urn:microsoft.com/office/officeart/2005/8/layout/cycle7"/>
    <dgm:cxn modelId="{B100AC87-FAFF-4F73-A680-8CD36D3EC98E}" type="presParOf" srcId="{47B52212-6B06-4483-9DD4-F59E4243EC0B}" destId="{532C5419-859A-4FC1-B924-A547D24AE88D}" srcOrd="0" destOrd="0" presId="urn:microsoft.com/office/officeart/2005/8/layout/cycle7"/>
    <dgm:cxn modelId="{B03D41B1-0A78-449E-8C21-3788F3231376}" type="presParOf" srcId="{4888A90B-8283-4F6E-AC2B-DCF82F090E9D}" destId="{96EF79B4-25A6-4E99-83AD-E94403DFFA83}" srcOrd="4" destOrd="0" presId="urn:microsoft.com/office/officeart/2005/8/layout/cycle7"/>
    <dgm:cxn modelId="{5BBBA8C0-DE73-4279-844F-B9AFA6D927E8}" type="presParOf" srcId="{4888A90B-8283-4F6E-AC2B-DCF82F090E9D}" destId="{C187D4AE-E369-4CFF-B052-5B34F38208F5}" srcOrd="5" destOrd="0" presId="urn:microsoft.com/office/officeart/2005/8/layout/cycle7"/>
    <dgm:cxn modelId="{0459B119-AE0A-486B-8320-D13ECC35FEDC}" type="presParOf" srcId="{C187D4AE-E369-4CFF-B052-5B34F38208F5}" destId="{A4123B1A-2172-46E2-853C-598672A78E6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C76B9-DBCB-4DB6-AB3D-9991C97BFF18}">
      <dsp:nvSpPr>
        <dsp:cNvPr id="0" name=""/>
        <dsp:cNvSpPr/>
      </dsp:nvSpPr>
      <dsp:spPr>
        <a:xfrm>
          <a:off x="1738969" y="159348"/>
          <a:ext cx="4730204" cy="1238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Framework on Collaborative Strategies for In-Country Shared Value Creation: Extractive Projects</a:t>
          </a:r>
          <a:endParaRPr lang="en-GB" sz="2200" kern="1200" dirty="0"/>
        </a:p>
      </dsp:txBody>
      <dsp:txXfrm>
        <a:off x="1775242" y="195621"/>
        <a:ext cx="4657658" cy="1165889"/>
      </dsp:txXfrm>
    </dsp:sp>
    <dsp:sp modelId="{9532933D-B1C4-4DA4-89A5-228ED95B6B89}">
      <dsp:nvSpPr>
        <dsp:cNvPr id="0" name=""/>
        <dsp:cNvSpPr/>
      </dsp:nvSpPr>
      <dsp:spPr>
        <a:xfrm rot="3699730" flipV="1">
          <a:off x="4548790" y="1948537"/>
          <a:ext cx="1186849" cy="972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4577971" y="1967991"/>
        <a:ext cx="1128487" cy="58363"/>
      </dsp:txXfrm>
    </dsp:sp>
    <dsp:sp modelId="{0A447A69-A006-4714-98E1-7A21987370B9}">
      <dsp:nvSpPr>
        <dsp:cNvPr id="0" name=""/>
        <dsp:cNvSpPr/>
      </dsp:nvSpPr>
      <dsp:spPr>
        <a:xfrm>
          <a:off x="4823760" y="2691297"/>
          <a:ext cx="2476871" cy="1238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Country Reviews</a:t>
          </a:r>
          <a:endParaRPr lang="en-GB" sz="2200" kern="1200" dirty="0"/>
        </a:p>
      </dsp:txBody>
      <dsp:txXfrm>
        <a:off x="4860033" y="2727570"/>
        <a:ext cx="2404325" cy="1165889"/>
      </dsp:txXfrm>
    </dsp:sp>
    <dsp:sp modelId="{47B52212-6B06-4483-9DD4-F59E4243EC0B}">
      <dsp:nvSpPr>
        <dsp:cNvPr id="0" name=""/>
        <dsp:cNvSpPr/>
      </dsp:nvSpPr>
      <dsp:spPr>
        <a:xfrm rot="10800007" flipV="1">
          <a:off x="3488554" y="3281657"/>
          <a:ext cx="1186849" cy="577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505871" y="3293201"/>
        <a:ext cx="1152215" cy="34634"/>
      </dsp:txXfrm>
    </dsp:sp>
    <dsp:sp modelId="{96EF79B4-25A6-4E99-83AD-E94403DFFA83}">
      <dsp:nvSpPr>
        <dsp:cNvPr id="0" name=""/>
        <dsp:cNvSpPr/>
      </dsp:nvSpPr>
      <dsp:spPr>
        <a:xfrm>
          <a:off x="863327" y="2691305"/>
          <a:ext cx="2476871" cy="1238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Compendium of Practices</a:t>
          </a:r>
          <a:endParaRPr lang="en-GB" sz="2200" kern="1200" dirty="0"/>
        </a:p>
      </dsp:txBody>
      <dsp:txXfrm>
        <a:off x="899600" y="2727578"/>
        <a:ext cx="2404325" cy="1165889"/>
      </dsp:txXfrm>
    </dsp:sp>
    <dsp:sp modelId="{C187D4AE-E369-4CFF-B052-5B34F38208F5}">
      <dsp:nvSpPr>
        <dsp:cNvPr id="0" name=""/>
        <dsp:cNvSpPr/>
      </dsp:nvSpPr>
      <dsp:spPr>
        <a:xfrm rot="18500247">
          <a:off x="2464178" y="1935394"/>
          <a:ext cx="1186849" cy="1193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499978" y="1959261"/>
        <a:ext cx="1115249" cy="71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5300"/>
          </a:xfrm>
          <a:prstGeom prst="rect">
            <a:avLst/>
          </a:prstGeom>
        </p:spPr>
        <p:txBody>
          <a:bodyPr vert="horz" wrap="square" lIns="91423" tIns="45713" rIns="91423" bIns="457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2" y="1"/>
            <a:ext cx="2944813" cy="495300"/>
          </a:xfrm>
          <a:prstGeom prst="rect">
            <a:avLst/>
          </a:prstGeom>
        </p:spPr>
        <p:txBody>
          <a:bodyPr vert="horz" wrap="square" lIns="91423" tIns="45713" rIns="91423" bIns="457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98D843-4C5D-4F98-A05A-3B18699A59D2}" type="datetimeFigureOut">
              <a:rPr lang="en-GB"/>
              <a:pPr/>
              <a:t>22/09/2016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9114"/>
            <a:ext cx="2944813" cy="495300"/>
          </a:xfrm>
          <a:prstGeom prst="rect">
            <a:avLst/>
          </a:prstGeom>
        </p:spPr>
        <p:txBody>
          <a:bodyPr vert="horz" wrap="square" lIns="91423" tIns="45713" rIns="91423" bIns="457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2" y="9409114"/>
            <a:ext cx="2944813" cy="495300"/>
          </a:xfrm>
          <a:prstGeom prst="rect">
            <a:avLst/>
          </a:prstGeom>
        </p:spPr>
        <p:txBody>
          <a:bodyPr vert="horz" wrap="square" lIns="91423" tIns="45713" rIns="91423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2B280C-3E6C-4440-99F5-E6A58ABA501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568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5300"/>
          </a:xfrm>
          <a:prstGeom prst="rect">
            <a:avLst/>
          </a:prstGeom>
        </p:spPr>
        <p:txBody>
          <a:bodyPr vert="horz" wrap="square" lIns="91423" tIns="45713" rIns="91423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2" y="1"/>
            <a:ext cx="2944813" cy="495300"/>
          </a:xfrm>
          <a:prstGeom prst="rect">
            <a:avLst/>
          </a:prstGeom>
        </p:spPr>
        <p:txBody>
          <a:bodyPr vert="horz" wrap="square" lIns="91423" tIns="45713" rIns="91423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D4F7DE4-56D9-4E8F-9011-C228CC034D53}" type="datetimeFigureOut">
              <a:rPr lang="en-GB"/>
              <a:pPr/>
              <a:t>22/09/2016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3" rIns="91423" bIns="45713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vert="horz" wrap="square" lIns="91423" tIns="45713" rIns="91423" bIns="4571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9114"/>
            <a:ext cx="2944813" cy="495300"/>
          </a:xfrm>
          <a:prstGeom prst="rect">
            <a:avLst/>
          </a:prstGeom>
        </p:spPr>
        <p:txBody>
          <a:bodyPr vert="horz" wrap="square" lIns="91423" tIns="45713" rIns="91423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2" y="9409114"/>
            <a:ext cx="2944813" cy="495300"/>
          </a:xfrm>
          <a:prstGeom prst="rect">
            <a:avLst/>
          </a:prstGeom>
        </p:spPr>
        <p:txBody>
          <a:bodyPr vert="horz" wrap="square" lIns="91423" tIns="45713" rIns="91423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2663C52-D390-49B4-B6E3-297CFE75E64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783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3F386C-2176-4C18-A656-AA9956D4195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63C52-D390-49B4-B6E3-297CFE75E64A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925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63C52-D390-49B4-B6E3-297CFE75E64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925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63C52-D390-49B4-B6E3-297CFE75E64A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925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63C52-D390-49B4-B6E3-297CFE75E64A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02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63C52-D390-49B4-B6E3-297CFE75E64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61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63C52-D390-49B4-B6E3-297CFE75E64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90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63C52-D390-49B4-B6E3-297CFE75E64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00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3914-31A1-47FA-9AFD-618CBAF6AE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38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63C52-D390-49B4-B6E3-297CFE75E64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545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63C52-D390-49B4-B6E3-297CFE75E64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925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63C52-D390-49B4-B6E3-297CFE75E64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925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63C52-D390-49B4-B6E3-297CFE75E64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92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OECD_TEXT_10c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425450"/>
            <a:ext cx="19700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Name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Date</a:t>
            </a:r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Name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8CD66-3BF0-4C05-B74F-379DBF63F5E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Name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0419A-27CB-45B3-A184-BCAE74D0A69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6054725"/>
            <a:ext cx="1741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2481869"/>
            <a:ext cx="6300000" cy="1265731"/>
          </a:xfrm>
        </p:spPr>
        <p:txBody>
          <a:bodyPr anchor="b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Name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  <a:lvl2pPr>
              <a:buClr>
                <a:srgbClr val="727272"/>
              </a:buClr>
              <a:defRPr>
                <a:solidFill>
                  <a:srgbClr val="727272"/>
                </a:solidFill>
              </a:defRPr>
            </a:lvl2pPr>
            <a:lvl3pPr>
              <a:defRPr>
                <a:solidFill>
                  <a:srgbClr val="727272"/>
                </a:solidFill>
              </a:defRPr>
            </a:lvl3pPr>
            <a:lvl4pPr>
              <a:defRPr>
                <a:solidFill>
                  <a:srgbClr val="727272"/>
                </a:solidFill>
              </a:defRPr>
            </a:lvl4pPr>
            <a:lvl5pPr>
              <a:defRPr>
                <a:solidFill>
                  <a:srgbClr val="72727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Name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49573-BA48-48B3-9890-DAC37ADCC18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919600"/>
            <a:ext cx="6624000" cy="1058400"/>
          </a:xfrm>
        </p:spPr>
        <p:txBody>
          <a:bodyPr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Name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299"/>
                </a:solidFill>
              </a:defRPr>
            </a:lvl1pPr>
          </a:lstStyle>
          <a:p>
            <a:fld id="{A66E089A-766E-4048-8E11-42300E29D20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Name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DA283-958C-4971-8321-45E91DC7978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Name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41F8F-F9DA-4B73-BD01-E92AB5A5FEA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Name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5B675-4505-4F82-A71D-9BDC380E19E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Name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86B86-C3CF-4A45-821A-85A9153374C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Name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DADB8-DBEA-4046-BAEC-20B22AD4FFB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Name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0F567-FD4E-4D8D-B608-035A10564D3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Name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81DB1-12BE-4447-A76D-510744304C7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Name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266E-5340-4442-BC5B-5C90B76A9FE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Name</a:t>
            </a:r>
            <a:endParaRPr lang="en-GB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72727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1D219CF0-C215-46C2-BA16-E69BDAF4086A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1032" name="Picture 10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9900" y="6265863"/>
            <a:ext cx="12080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ransition spd="med" advClick="0" advTm="5000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0" hangingPunct="0"/>
            <a:endParaRPr lang="fr-FR" sz="2000" dirty="0">
              <a:latin typeface="Helvetica 65 Medium" charset="0"/>
            </a:endParaRPr>
          </a:p>
        </p:txBody>
      </p:sp>
      <p:pic>
        <p:nvPicPr>
          <p:cNvPr id="2052" name="Imag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Slide title</a:t>
            </a:r>
            <a:br>
              <a:rPr lang="fr-FR" smtClean="0"/>
            </a:br>
            <a:r>
              <a:rPr lang="fr-FR" smtClean="0"/>
              <a:t>Slide title can be extended to two lines</a:t>
            </a:r>
            <a:endParaRPr lang="en-US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Name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A3B7E1D-17FC-4FE8-BE33-05F93270740C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27272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2727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727272"/>
          </a:solidFill>
          <a:latin typeface="Georgia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27272"/>
        </a:buClr>
        <a:buFont typeface="Arial" pitchFamily="34" charset="0"/>
        <a:buChar char="–"/>
        <a:defRPr sz="2800" kern="1200">
          <a:solidFill>
            <a:srgbClr val="727272"/>
          </a:solidFill>
          <a:latin typeface="Georgia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27272"/>
          </a:solidFill>
          <a:latin typeface="Georgia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727272"/>
          </a:solidFill>
          <a:latin typeface="Georgia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727272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dev/natural-resources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Catherine.Anderson@oecd.org" TargetMode="External"/><Relationship Id="rId4" Type="http://schemas.openxmlformats.org/officeDocument/2006/relationships/hyperlink" Target="mailto:lahra.liberti@oec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787/9789264257702-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hyperlink" Target="http://dx.doi.org/10.1787/9789264259409-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rillaud_l\AppData\Local\Microsoft\Windows\Temporary Internet Files\Content.Outlook\J37GCXKP\OECD-DEV-SpecialJointProjects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79344"/>
            <a:ext cx="2010184" cy="5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043608" y="-5376261"/>
            <a:ext cx="7344816" cy="11633954"/>
          </a:xfrm>
        </p:spPr>
        <p:txBody>
          <a:bodyPr/>
          <a:lstStyle/>
          <a:p>
            <a:pPr algn="ctr"/>
            <a:r>
              <a:rPr lang="fr-FR" sz="3000" dirty="0" smtClean="0">
                <a:latin typeface="Arial" pitchFamily="34" charset="0"/>
              </a:rPr>
              <a:t/>
            </a:r>
            <a:br>
              <a:rPr lang="fr-FR" sz="3000" dirty="0" smtClean="0">
                <a:latin typeface="Arial" pitchFamily="34" charset="0"/>
              </a:rPr>
            </a:br>
            <a:r>
              <a:rPr lang="fr-FR" sz="3000" dirty="0" smtClean="0">
                <a:latin typeface="Arial" pitchFamily="34" charset="0"/>
              </a:rPr>
              <a:t/>
            </a:r>
            <a:br>
              <a:rPr lang="fr-FR" sz="3000" dirty="0" smtClean="0">
                <a:latin typeface="Arial" pitchFamily="34" charset="0"/>
              </a:rPr>
            </a:br>
            <a:r>
              <a:rPr lang="fr-FR" sz="3000" dirty="0">
                <a:latin typeface="Arial" pitchFamily="34" charset="0"/>
              </a:rPr>
              <a:t/>
            </a:r>
            <a:br>
              <a:rPr lang="fr-FR" sz="3000" dirty="0">
                <a:latin typeface="Arial" pitchFamily="34" charset="0"/>
              </a:rPr>
            </a:br>
            <a:r>
              <a:rPr lang="fr-FR" sz="3000" dirty="0" smtClean="0">
                <a:latin typeface="Arial" pitchFamily="34" charset="0"/>
              </a:rPr>
              <a:t/>
            </a:r>
            <a:br>
              <a:rPr lang="fr-FR" sz="3000" dirty="0" smtClean="0">
                <a:latin typeface="Arial" pitchFamily="34" charset="0"/>
              </a:rPr>
            </a:br>
            <a:r>
              <a:rPr lang="fr-FR" sz="3000" dirty="0">
                <a:latin typeface="Arial" pitchFamily="34" charset="0"/>
              </a:rPr>
              <a:t/>
            </a:r>
            <a:br>
              <a:rPr lang="fr-FR" sz="3000" dirty="0">
                <a:latin typeface="Arial" pitchFamily="34" charset="0"/>
              </a:rPr>
            </a:br>
            <a:r>
              <a:rPr lang="fr-FR" sz="3000" dirty="0" smtClean="0">
                <a:latin typeface="Arial" pitchFamily="34" charset="0"/>
              </a:rPr>
              <a:t/>
            </a:r>
            <a:br>
              <a:rPr lang="fr-FR" sz="3000" dirty="0" smtClean="0">
                <a:latin typeface="Arial" pitchFamily="34" charset="0"/>
              </a:rPr>
            </a:br>
            <a:r>
              <a:rPr lang="fr-FR" sz="3000" dirty="0" smtClean="0">
                <a:latin typeface="Arial" pitchFamily="34" charset="0"/>
              </a:rPr>
              <a:t/>
            </a:r>
            <a:br>
              <a:rPr lang="fr-FR" sz="3000" dirty="0" smtClean="0">
                <a:latin typeface="Arial" pitchFamily="34" charset="0"/>
              </a:rPr>
            </a:br>
            <a:r>
              <a:rPr lang="fr-FR" sz="3000" dirty="0">
                <a:latin typeface="Arial" pitchFamily="34" charset="0"/>
              </a:rPr>
              <a:t/>
            </a:r>
            <a:br>
              <a:rPr lang="fr-FR" sz="3000" dirty="0">
                <a:latin typeface="Arial" pitchFamily="34" charset="0"/>
              </a:rPr>
            </a:br>
            <a:r>
              <a:rPr lang="fr-FR" sz="3000" dirty="0" smtClean="0">
                <a:latin typeface="Arial" pitchFamily="34" charset="0"/>
              </a:rPr>
              <a:t/>
            </a:r>
            <a:br>
              <a:rPr lang="fr-FR" sz="3000" dirty="0" smtClean="0">
                <a:latin typeface="Arial" pitchFamily="34" charset="0"/>
              </a:rPr>
            </a:br>
            <a:r>
              <a:rPr lang="fr-FR" sz="3000" dirty="0">
                <a:latin typeface="Arial" pitchFamily="34" charset="0"/>
              </a:rPr>
              <a:t/>
            </a:r>
            <a:br>
              <a:rPr lang="fr-FR" sz="3000" dirty="0">
                <a:latin typeface="Arial" pitchFamily="34" charset="0"/>
              </a:rPr>
            </a:br>
            <a:r>
              <a:rPr lang="fr-FR" sz="3000" dirty="0" smtClean="0">
                <a:latin typeface="Arial" pitchFamily="34" charset="0"/>
              </a:rPr>
              <a:t/>
            </a:r>
            <a:br>
              <a:rPr lang="fr-FR" sz="3000" dirty="0" smtClean="0">
                <a:latin typeface="Arial" pitchFamily="34" charset="0"/>
              </a:rPr>
            </a:br>
            <a:r>
              <a:rPr lang="fr-FR" sz="3000" dirty="0">
                <a:latin typeface="Arial" pitchFamily="34" charset="0"/>
              </a:rPr>
              <a:t/>
            </a:r>
            <a:br>
              <a:rPr lang="fr-FR" sz="3000" dirty="0">
                <a:latin typeface="Arial" pitchFamily="34" charset="0"/>
              </a:rPr>
            </a:br>
            <a:r>
              <a:rPr lang="fr-FR" sz="3000" dirty="0" smtClean="0">
                <a:latin typeface="Arial" pitchFamily="34" charset="0"/>
              </a:rPr>
              <a:t>collaborative </a:t>
            </a:r>
            <a:r>
              <a:rPr lang="fr-FR" sz="3000" dirty="0" err="1" smtClean="0">
                <a:latin typeface="Arial" pitchFamily="34" charset="0"/>
              </a:rPr>
              <a:t>strategies</a:t>
            </a:r>
            <a:r>
              <a:rPr lang="fr-FR" sz="3000" dirty="0" smtClean="0">
                <a:latin typeface="Arial" pitchFamily="34" charset="0"/>
              </a:rPr>
              <a:t> for in-country </a:t>
            </a:r>
            <a:r>
              <a:rPr lang="fr-FR" sz="3000" dirty="0" err="1" smtClean="0">
                <a:latin typeface="Arial" pitchFamily="34" charset="0"/>
              </a:rPr>
              <a:t>shared</a:t>
            </a:r>
            <a:r>
              <a:rPr lang="fr-FR" sz="3000" dirty="0" smtClean="0">
                <a:latin typeface="Arial" pitchFamily="34" charset="0"/>
              </a:rPr>
              <a:t> value </a:t>
            </a:r>
            <a:r>
              <a:rPr lang="fr-FR" sz="3000" dirty="0" err="1" smtClean="0">
                <a:latin typeface="Arial" pitchFamily="34" charset="0"/>
              </a:rPr>
              <a:t>creation</a:t>
            </a:r>
            <a:r>
              <a:rPr lang="fr-FR" sz="2400" dirty="0">
                <a:latin typeface="Arial" pitchFamily="34" charset="0"/>
              </a:rPr>
              <a:t/>
            </a:r>
            <a:br>
              <a:rPr lang="fr-FR" sz="2400" dirty="0">
                <a:latin typeface="Arial" pitchFamily="34" charset="0"/>
              </a:rPr>
            </a:br>
            <a:r>
              <a:rPr lang="fr-FR" sz="3000" dirty="0" smtClean="0">
                <a:latin typeface="Arial" pitchFamily="34" charset="0"/>
              </a:rPr>
              <a:t/>
            </a:r>
            <a:br>
              <a:rPr lang="fr-FR" sz="3000" dirty="0" smtClean="0">
                <a:latin typeface="Arial" pitchFamily="34" charset="0"/>
              </a:rPr>
            </a:br>
            <a:r>
              <a:rPr lang="fr-FR" sz="3000" dirty="0" smtClean="0">
                <a:latin typeface="Arial" pitchFamily="34" charset="0"/>
              </a:rPr>
              <a:t/>
            </a:r>
            <a:br>
              <a:rPr lang="fr-FR" sz="3000" dirty="0" smtClean="0">
                <a:latin typeface="Arial" pitchFamily="34" charset="0"/>
              </a:rPr>
            </a:br>
            <a:r>
              <a:rPr lang="fr-FR" sz="3000" cap="none" dirty="0">
                <a:latin typeface="Arial" pitchFamily="34" charset="0"/>
              </a:rPr>
              <a:t/>
            </a:r>
            <a:br>
              <a:rPr lang="fr-FR" sz="3000" cap="none" dirty="0">
                <a:latin typeface="Arial" pitchFamily="34" charset="0"/>
              </a:rPr>
            </a:br>
            <a:r>
              <a:rPr lang="fr-FR" sz="2000" b="1" dirty="0"/>
              <a:t/>
            </a:r>
            <a:br>
              <a:rPr lang="fr-FR" sz="2000" b="1" dirty="0"/>
            </a:br>
            <a:endParaRPr lang="en-US" sz="3200" cap="none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9910" y="357301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Catherine Anderson, Adviser Natural Resources for Development, </a:t>
            </a:r>
          </a:p>
          <a:p>
            <a:pPr algn="ctr"/>
            <a:r>
              <a:rPr lang="en-GB" sz="1600" dirty="0" smtClean="0"/>
              <a:t>OECD </a:t>
            </a:r>
            <a:r>
              <a:rPr lang="en-GB" sz="1600" dirty="0"/>
              <a:t>Development Centre</a:t>
            </a:r>
          </a:p>
          <a:p>
            <a:pPr algn="ctr"/>
            <a:r>
              <a:rPr lang="en-GB" sz="1600" dirty="0" smtClean="0"/>
              <a:t> </a:t>
            </a:r>
          </a:p>
          <a:p>
            <a:pPr algn="ctr"/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295836"/>
            <a:ext cx="841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/>
              <a:t>Red </a:t>
            </a:r>
            <a:r>
              <a:rPr lang="en-GB" b="1" dirty="0" smtClean="0"/>
              <a:t>Mercosur Workshop</a:t>
            </a:r>
          </a:p>
          <a:p>
            <a:r>
              <a:rPr lang="en-GB" b="1" dirty="0" smtClean="0"/>
              <a:t>Strategy, Technology and Innovation in Extractives</a:t>
            </a:r>
            <a:endParaRPr lang="en-GB" dirty="0"/>
          </a:p>
          <a:p>
            <a:r>
              <a:rPr lang="en-GB" b="1" dirty="0" smtClean="0"/>
              <a:t>Buenos Aires, 21-22 </a:t>
            </a:r>
            <a:r>
              <a:rPr lang="en-GB" b="1" dirty="0"/>
              <a:t>September 2016</a:t>
            </a:r>
            <a:endParaRPr lang="en-GB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04856" cy="1022350"/>
          </a:xfrm>
        </p:spPr>
        <p:txBody>
          <a:bodyPr/>
          <a:lstStyle/>
          <a:p>
            <a:r>
              <a:rPr lang="fr-FR" sz="2000" b="1" i="1" dirty="0">
                <a:solidFill>
                  <a:schemeClr val="accent1"/>
                </a:solidFill>
              </a:rPr>
              <a:t>STEP </a:t>
            </a:r>
            <a:r>
              <a:rPr lang="fr-FR" sz="2000" b="1" i="1" dirty="0" smtClean="0">
                <a:solidFill>
                  <a:schemeClr val="accent1"/>
                </a:solidFill>
              </a:rPr>
              <a:t>3.2 – </a:t>
            </a:r>
            <a:r>
              <a:rPr lang="fr-FR" sz="2000" b="1" i="1" dirty="0" err="1" smtClean="0">
                <a:solidFill>
                  <a:schemeClr val="accent1"/>
                </a:solidFill>
              </a:rPr>
              <a:t>Shared</a:t>
            </a:r>
            <a:r>
              <a:rPr lang="fr-FR" sz="2000" b="1" i="1" dirty="0" smtClean="0">
                <a:solidFill>
                  <a:schemeClr val="accent1"/>
                </a:solidFill>
              </a:rPr>
              <a:t> use of infrastructure: </a:t>
            </a:r>
            <a:r>
              <a:rPr lang="fr-FR" sz="2000" b="1" i="1" dirty="0" err="1" smtClean="0">
                <a:solidFill>
                  <a:schemeClr val="accent1"/>
                </a:solidFill>
              </a:rPr>
              <a:t>roads</a:t>
            </a:r>
            <a:r>
              <a:rPr lang="fr-FR" sz="2000" b="1" i="1" dirty="0" smtClean="0">
                <a:solidFill>
                  <a:schemeClr val="accent1"/>
                </a:solidFill>
              </a:rPr>
              <a:t>, </a:t>
            </a:r>
            <a:r>
              <a:rPr lang="fr-FR" sz="2000" b="1" i="1" dirty="0" err="1" smtClean="0">
                <a:solidFill>
                  <a:schemeClr val="accent1"/>
                </a:solidFill>
              </a:rPr>
              <a:t>railways</a:t>
            </a:r>
            <a:r>
              <a:rPr lang="fr-FR" sz="2000" b="1" i="1" dirty="0" smtClean="0">
                <a:solidFill>
                  <a:schemeClr val="accent1"/>
                </a:solidFill>
              </a:rPr>
              <a:t>, ports, </a:t>
            </a:r>
            <a:r>
              <a:rPr lang="fr-FR" sz="2000" b="1" i="1" dirty="0" err="1" smtClean="0">
                <a:solidFill>
                  <a:schemeClr val="accent1"/>
                </a:solidFill>
              </a:rPr>
              <a:t>access</a:t>
            </a:r>
            <a:r>
              <a:rPr lang="fr-FR" sz="2000" b="1" i="1" dirty="0" smtClean="0">
                <a:solidFill>
                  <a:schemeClr val="accent1"/>
                </a:solidFill>
              </a:rPr>
              <a:t> to power and water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18487" cy="5069160"/>
          </a:xfrm>
        </p:spPr>
        <p:txBody>
          <a:bodyPr/>
          <a:lstStyle/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b="1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9573-BA48-48B3-9890-DAC37ADCC18B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16901"/>
              </p:ext>
            </p:extLst>
          </p:nvPr>
        </p:nvGraphicFramePr>
        <p:xfrm>
          <a:off x="251520" y="1268760"/>
          <a:ext cx="8496944" cy="553214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48472"/>
                <a:gridCol w="4248472"/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Host </a:t>
                      </a:r>
                      <a:r>
                        <a:rPr lang="fr-FR" dirty="0" err="1" smtClean="0"/>
                        <a:t>governments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Extractive industries 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2441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Obtain extractive projects’ projections for infrastructure needs 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(transport, power, water) </a:t>
                      </a:r>
                      <a:r>
                        <a:rPr lang="en-GB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to allow for early planning and effective coordination among relevant central and local authorities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Consider opportunities and scale of possible power-gas and/or power mining integration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Allocate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resources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competitive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equitable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terms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Outline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anticipated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demand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for infrastructure and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potential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contributions to infrastructure building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Identify any idle capacity in company infrastructure facilities that could be made available to</a:t>
                      </a:r>
                      <a:r>
                        <a:rPr lang="en-GB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other users</a:t>
                      </a:r>
                      <a:endParaRPr lang="en-GB" sz="1600" kern="1200" dirty="0" smtClean="0">
                        <a:solidFill>
                          <a:srgbClr val="4F81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Jointly</a:t>
                      </a:r>
                      <a:r>
                        <a:rPr lang="en-GB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develop infrastructure plans with government.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Collaborate with other extractives companies from the same basin to invest in infrastructures for industrial</a:t>
                      </a:r>
                      <a:r>
                        <a:rPr lang="en-GB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and non-industrial use.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Assess the feasibility of renewable energy power generation options</a:t>
                      </a:r>
                      <a:endParaRPr lang="en-GB" sz="125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067645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Consider infrastructure</a:t>
                      </a:r>
                      <a:r>
                        <a:rPr lang="en-GB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use </a:t>
                      </a:r>
                      <a:r>
                        <a:rPr lang="en-GB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in the equilibrium of the overall contract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Clearly  articulate government and company responsibilities/liabilities for</a:t>
                      </a:r>
                      <a:r>
                        <a:rPr lang="en-GB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infrastructure development and maintenance.</a:t>
                      </a:r>
                      <a:r>
                        <a:rPr lang="en-GB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lvl="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endParaRPr lang="en-GB" sz="105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156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16800" cy="864096"/>
          </a:xfrm>
        </p:spPr>
        <p:txBody>
          <a:bodyPr/>
          <a:lstStyle/>
          <a:p>
            <a:r>
              <a:rPr lang="fr-FR" sz="2000" b="1" dirty="0" err="1" smtClean="0">
                <a:solidFill>
                  <a:srgbClr val="4F81BD"/>
                </a:solidFill>
              </a:rPr>
              <a:t>Step</a:t>
            </a:r>
            <a:r>
              <a:rPr lang="fr-FR" sz="2000" b="1" dirty="0" smtClean="0">
                <a:solidFill>
                  <a:srgbClr val="4F81BD"/>
                </a:solidFill>
              </a:rPr>
              <a:t> 4 Innovation: </a:t>
            </a:r>
            <a:r>
              <a:rPr lang="fr-FR" sz="2000" dirty="0">
                <a:solidFill>
                  <a:srgbClr val="4F81BD"/>
                </a:solidFill>
              </a:rPr>
              <a:t>Support and </a:t>
            </a:r>
            <a:r>
              <a:rPr lang="fr-FR" sz="2000" dirty="0" err="1">
                <a:solidFill>
                  <a:srgbClr val="4F81BD"/>
                </a:solidFill>
              </a:rPr>
              <a:t>contribute</a:t>
            </a:r>
            <a:r>
              <a:rPr lang="fr-FR" sz="2000" dirty="0">
                <a:solidFill>
                  <a:srgbClr val="4F81BD"/>
                </a:solidFill>
              </a:rPr>
              <a:t> to </a:t>
            </a:r>
            <a:r>
              <a:rPr lang="fr-FR" sz="2000" b="1" dirty="0">
                <a:solidFill>
                  <a:srgbClr val="4F81BD"/>
                </a:solidFill>
              </a:rPr>
              <a:t>innovation</a:t>
            </a:r>
            <a:r>
              <a:rPr lang="fr-FR" sz="2000" dirty="0">
                <a:solidFill>
                  <a:srgbClr val="4F81BD"/>
                </a:solidFill>
              </a:rPr>
              <a:t> </a:t>
            </a:r>
            <a:r>
              <a:rPr lang="fr-FR" sz="2000" dirty="0" err="1">
                <a:solidFill>
                  <a:srgbClr val="4F81BD"/>
                </a:solidFill>
              </a:rPr>
              <a:t>leading</a:t>
            </a:r>
            <a:r>
              <a:rPr lang="fr-FR" sz="2000" dirty="0">
                <a:solidFill>
                  <a:srgbClr val="4F81BD"/>
                </a:solidFill>
              </a:rPr>
              <a:t> to new </a:t>
            </a:r>
            <a:r>
              <a:rPr lang="fr-FR" sz="2000" dirty="0" err="1">
                <a:solidFill>
                  <a:srgbClr val="4F81BD"/>
                </a:solidFill>
              </a:rPr>
              <a:t>products</a:t>
            </a:r>
            <a:r>
              <a:rPr lang="fr-FR" sz="2000" dirty="0">
                <a:solidFill>
                  <a:srgbClr val="4F81BD"/>
                </a:solidFill>
              </a:rPr>
              <a:t> and </a:t>
            </a:r>
            <a:r>
              <a:rPr lang="fr-FR" sz="2000" dirty="0" smtClean="0">
                <a:solidFill>
                  <a:srgbClr val="4F81BD"/>
                </a:solidFill>
              </a:rPr>
              <a:t>services – </a:t>
            </a:r>
            <a:r>
              <a:rPr lang="fr-FR" sz="2000" dirty="0" err="1" smtClean="0">
                <a:solidFill>
                  <a:srgbClr val="4F81BD"/>
                </a:solidFill>
              </a:rPr>
              <a:t>Ref</a:t>
            </a:r>
            <a:r>
              <a:rPr lang="fr-FR" sz="2000" dirty="0" smtClean="0">
                <a:solidFill>
                  <a:srgbClr val="4F81BD"/>
                </a:solidFill>
              </a:rPr>
              <a:t>: Chile Solar</a:t>
            </a:r>
            <a:endParaRPr lang="en-GB" sz="2000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5069160"/>
          </a:xfrm>
        </p:spPr>
        <p:txBody>
          <a:bodyPr/>
          <a:lstStyle/>
          <a:p>
            <a:pPr marL="0" lvl="0" indent="0">
              <a:buNone/>
            </a:pPr>
            <a:endParaRPr lang="fr-FR" sz="18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9573-BA48-48B3-9890-DAC37ADCC18B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812628"/>
              </p:ext>
            </p:extLst>
          </p:nvPr>
        </p:nvGraphicFramePr>
        <p:xfrm>
          <a:off x="539552" y="1628800"/>
          <a:ext cx="8208912" cy="46788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04456"/>
                <a:gridCol w="4104456"/>
              </a:tblGrid>
              <a:tr h="488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Host </a:t>
                      </a:r>
                      <a:r>
                        <a:rPr lang="fr-FR" dirty="0" err="1" smtClean="0"/>
                        <a:t>governments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Extractive industries 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923768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Identify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changing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trends in global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consumption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and production patterns, changes to end uses for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minerals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carbon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emissions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trading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Consider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trade-offs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associated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technological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innovation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Support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identify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adapt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transfer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develop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ties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universities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, public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initiatives, etc.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Invest in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specialised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technologies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environmental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footprint</a:t>
                      </a:r>
                      <a:endParaRPr lang="fr-FR" sz="1600" kern="1200" dirty="0" smtClean="0">
                        <a:solidFill>
                          <a:srgbClr val="4F81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Leverage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extracives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sector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operations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use of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renewable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e.g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using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green power or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green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supply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chains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Contribute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improving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innovative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capacity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subsidiaries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subcontractors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Contribute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finding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solutions to </a:t>
                      </a: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shared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industry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challenges</a:t>
                      </a:r>
                      <a:endParaRPr lang="fr-FR" sz="1600" kern="1200" dirty="0" smtClean="0">
                        <a:solidFill>
                          <a:srgbClr val="4F81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036476">
                <a:tc gridSpan="2"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Engage in cooperation based on life cycle analysis, covering the entire value chain and offering the opportunity to exploit best practices of several sectors.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lvl="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endParaRPr lang="en-GB" sz="105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8257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16800" cy="1022350"/>
          </a:xfrm>
        </p:spPr>
        <p:txBody>
          <a:bodyPr/>
          <a:lstStyle/>
          <a:p>
            <a:r>
              <a:rPr lang="fr-FR" sz="2000" b="1" i="1" dirty="0">
                <a:solidFill>
                  <a:srgbClr val="4F81BD"/>
                </a:solidFill>
              </a:rPr>
              <a:t>STEP </a:t>
            </a:r>
            <a:r>
              <a:rPr lang="fr-FR" sz="2000" b="1" i="1" dirty="0" smtClean="0">
                <a:solidFill>
                  <a:srgbClr val="4F81BD"/>
                </a:solidFill>
              </a:rPr>
              <a:t>5 – Monitoring and </a:t>
            </a:r>
            <a:r>
              <a:rPr lang="fr-FR" sz="2000" b="1" i="1" dirty="0" err="1" smtClean="0">
                <a:solidFill>
                  <a:srgbClr val="4F81BD"/>
                </a:solidFill>
              </a:rPr>
              <a:t>evaluation</a:t>
            </a:r>
            <a:r>
              <a:rPr lang="fr-FR" sz="2000" b="1" i="1" dirty="0" smtClean="0">
                <a:solidFill>
                  <a:srgbClr val="4F81BD"/>
                </a:solidFill>
              </a:rPr>
              <a:t> and </a:t>
            </a:r>
            <a:r>
              <a:rPr lang="fr-FR" sz="2000" b="1" i="1" dirty="0" err="1" smtClean="0">
                <a:solidFill>
                  <a:srgbClr val="4F81BD"/>
                </a:solidFill>
              </a:rPr>
              <a:t>regular</a:t>
            </a:r>
            <a:r>
              <a:rPr lang="fr-FR" sz="2000" b="1" i="1" dirty="0" smtClean="0">
                <a:solidFill>
                  <a:srgbClr val="4F81BD"/>
                </a:solidFill>
              </a:rPr>
              <a:t> </a:t>
            </a:r>
            <a:r>
              <a:rPr lang="fr-FR" sz="2000" b="1" i="1" dirty="0" err="1" smtClean="0">
                <a:solidFill>
                  <a:srgbClr val="4F81BD"/>
                </a:solidFill>
              </a:rPr>
              <a:t>review</a:t>
            </a:r>
            <a:r>
              <a:rPr lang="fr-FR" sz="2000" b="1" i="1" dirty="0" smtClean="0">
                <a:solidFill>
                  <a:srgbClr val="4F81BD"/>
                </a:solidFill>
              </a:rPr>
              <a:t>:</a:t>
            </a:r>
            <a:r>
              <a:rPr lang="fr-FR" sz="2000" dirty="0">
                <a:solidFill>
                  <a:srgbClr val="4F81BD"/>
                </a:solidFill>
              </a:rPr>
              <a:t/>
            </a:r>
            <a:br>
              <a:rPr lang="fr-FR" sz="2000" dirty="0">
                <a:solidFill>
                  <a:srgbClr val="4F81BD"/>
                </a:solidFill>
              </a:rPr>
            </a:b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18487" cy="5069160"/>
          </a:xfrm>
        </p:spPr>
        <p:txBody>
          <a:bodyPr/>
          <a:lstStyle/>
          <a:p>
            <a:pPr marL="0" lvl="0" indent="0">
              <a:buNone/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9573-BA48-48B3-9890-DAC37ADCC18B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645380"/>
              </p:ext>
            </p:extLst>
          </p:nvPr>
        </p:nvGraphicFramePr>
        <p:xfrm>
          <a:off x="467544" y="1556792"/>
          <a:ext cx="7920881" cy="48226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20881"/>
              </a:tblGrid>
              <a:tr h="707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Host </a:t>
                      </a:r>
                      <a:r>
                        <a:rPr lang="fr-FR" dirty="0" err="1" smtClean="0"/>
                        <a:t>governments</a:t>
                      </a:r>
                      <a:r>
                        <a:rPr lang="fr-FR" dirty="0" smtClean="0"/>
                        <a:t>, </a:t>
                      </a:r>
                      <a:r>
                        <a:rPr lang="fr-FR" dirty="0" err="1" smtClean="0"/>
                        <a:t>industry</a:t>
                      </a:r>
                      <a:r>
                        <a:rPr lang="fr-FR" dirty="0" smtClean="0"/>
                        <a:t> and civil society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044705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Develop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integrate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standardised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yet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flexible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methodoloy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reporting</a:t>
                      </a:r>
                      <a:r>
                        <a:rPr lang="fr-FR" sz="18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procedures</a:t>
                      </a:r>
                      <a:r>
                        <a:rPr lang="fr-FR" sz="18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into</a:t>
                      </a:r>
                      <a:r>
                        <a:rPr lang="fr-FR" sz="18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local M&amp;E </a:t>
                      </a:r>
                      <a:r>
                        <a:rPr lang="fr-FR" sz="18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systems</a:t>
                      </a:r>
                      <a:r>
                        <a:rPr lang="fr-FR" sz="18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8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measure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performance.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Evaluate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impact,</a:t>
                      </a:r>
                      <a:r>
                        <a:rPr lang="fr-FR" sz="18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including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local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industry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participation over time, efficient use of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limited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resources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creation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of value for all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stakeholders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involved</a:t>
                      </a:r>
                      <a:endParaRPr lang="fr-FR" sz="1800" kern="1200" dirty="0" smtClean="0">
                        <a:solidFill>
                          <a:srgbClr val="4F81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Re-avaluate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measurements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time-to-time and</a:t>
                      </a:r>
                      <a:r>
                        <a:rPr lang="fr-FR" sz="18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reveiw</a:t>
                      </a:r>
                      <a:r>
                        <a:rPr lang="fr-FR" sz="18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progress</a:t>
                      </a:r>
                      <a:r>
                        <a:rPr lang="fr-FR" sz="18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made in light of changes in the operating </a:t>
                      </a:r>
                      <a:r>
                        <a:rPr lang="fr-FR" sz="18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fr-FR" sz="18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8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lessons</a:t>
                      </a:r>
                      <a:r>
                        <a:rPr lang="fr-FR" sz="18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learned</a:t>
                      </a:r>
                      <a:endParaRPr lang="fr-FR" sz="1800" kern="1200" dirty="0" smtClean="0">
                        <a:solidFill>
                          <a:srgbClr val="4F81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Inform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potential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new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constraints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changing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circumstances</a:t>
                      </a:r>
                      <a:endParaRPr lang="fr-FR" sz="1800" kern="1200" dirty="0" smtClean="0">
                        <a:solidFill>
                          <a:srgbClr val="4F81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Review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progress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endParaRPr lang="fr-FR" sz="1800" kern="1200" dirty="0" smtClean="0">
                        <a:solidFill>
                          <a:srgbClr val="4F81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Discuss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agree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on</a:t>
                      </a:r>
                      <a:r>
                        <a:rPr lang="fr-FR" sz="18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potential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adjustments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industry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share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available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data and information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host </a:t>
                      </a:r>
                      <a:r>
                        <a:rPr lang="fr-FR" sz="18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government</a:t>
                      </a:r>
                      <a:r>
                        <a:rPr lang="fr-FR" sz="18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800" kern="1200" dirty="0">
                        <a:solidFill>
                          <a:srgbClr val="4F81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175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>
                <a:solidFill>
                  <a:srgbClr val="4F81BD"/>
                </a:solidFill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18487" cy="525658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000" dirty="0" smtClean="0"/>
              <a:t>Use the Framework as a reference for in-depth </a:t>
            </a:r>
            <a:r>
              <a:rPr lang="en-GB" sz="2000" dirty="0"/>
              <a:t>country/regional </a:t>
            </a:r>
            <a:r>
              <a:rPr lang="en-GB" sz="2000" dirty="0" smtClean="0"/>
              <a:t>analysis; to identify </a:t>
            </a:r>
            <a:r>
              <a:rPr lang="en-GB" sz="2000" dirty="0"/>
              <a:t>viable opportunities for </a:t>
            </a:r>
            <a:r>
              <a:rPr lang="en-GB" sz="2000" dirty="0" smtClean="0"/>
              <a:t>shared value creation and upgrading; and to address barriers. 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Collect </a:t>
            </a:r>
            <a:r>
              <a:rPr lang="en-GB" sz="2000" dirty="0"/>
              <a:t>concrete examples for a </a:t>
            </a:r>
            <a:r>
              <a:rPr lang="en-GB" sz="2000" b="1" dirty="0"/>
              <a:t>Compendium of Practices </a:t>
            </a:r>
            <a:r>
              <a:rPr lang="en-GB" sz="2000" dirty="0"/>
              <a:t>on how public-private collaboration can work in practice, showing what has and has not worked in different situations and offering </a:t>
            </a:r>
            <a:r>
              <a:rPr lang="en-GB" sz="2000" b="1" dirty="0"/>
              <a:t>good practice examples.</a:t>
            </a:r>
            <a:endParaRPr lang="en-GB" sz="2000" dirty="0"/>
          </a:p>
          <a:p>
            <a:pPr>
              <a:spcBef>
                <a:spcPts val="600"/>
              </a:spcBef>
            </a:pPr>
            <a:r>
              <a:rPr lang="en-GB" sz="2000" dirty="0" smtClean="0"/>
              <a:t>Mobilise LAC engagement in PD– through Red Sur or otherwise.</a:t>
            </a:r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r>
              <a:rPr lang="en-GB" sz="2000" dirty="0" smtClean="0"/>
              <a:t>OECD Development Centre :</a:t>
            </a:r>
          </a:p>
          <a:p>
            <a:r>
              <a:rPr lang="en-GB" sz="2000" dirty="0" smtClean="0"/>
              <a:t>support </a:t>
            </a:r>
            <a:r>
              <a:rPr lang="en-GB" sz="2000" dirty="0"/>
              <a:t>the development of </a:t>
            </a:r>
            <a:r>
              <a:rPr lang="en-GB" sz="2000" b="1" dirty="0"/>
              <a:t>Strategies on Resource-based Value Creation</a:t>
            </a:r>
            <a:r>
              <a:rPr lang="en-GB" sz="2000" dirty="0"/>
              <a:t> for the implementation of the 2030 Sustainable Development </a:t>
            </a:r>
            <a:r>
              <a:rPr lang="en-GB" sz="2000" dirty="0" smtClean="0"/>
              <a:t>Agenda.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9573-BA48-48B3-9890-DAC37ADCC18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41328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More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525963"/>
          </a:xfrm>
        </p:spPr>
        <p:txBody>
          <a:bodyPr/>
          <a:lstStyle/>
          <a:p>
            <a:pPr>
              <a:tabLst>
                <a:tab pos="1974850" algn="l"/>
              </a:tabLst>
            </a:pPr>
            <a:endParaRPr lang="fr-FR" sz="2400" dirty="0" smtClean="0"/>
          </a:p>
          <a:p>
            <a:pPr>
              <a:tabLst>
                <a:tab pos="1974850" algn="l"/>
              </a:tabLst>
            </a:pPr>
            <a:r>
              <a:rPr lang="fr-FR" sz="2400" dirty="0" smtClean="0"/>
              <a:t>WEBSITE: 		</a:t>
            </a:r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www.oecd.org/dev/natural-resources.htm</a:t>
            </a:r>
            <a:r>
              <a:rPr lang="en-GB" sz="2000" dirty="0" smtClean="0"/>
              <a:t> </a:t>
            </a: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CONTACT: 	</a:t>
            </a:r>
            <a:r>
              <a:rPr lang="fr-FR" sz="1800" b="1" dirty="0" smtClean="0"/>
              <a:t>Dr Lahra </a:t>
            </a:r>
            <a:r>
              <a:rPr lang="fr-FR" sz="1800" b="1" dirty="0" err="1" smtClean="0"/>
              <a:t>Liberti</a:t>
            </a:r>
            <a:r>
              <a:rPr lang="fr-FR" sz="1800" b="1" dirty="0" smtClean="0"/>
              <a:t>, </a:t>
            </a:r>
            <a:r>
              <a:rPr lang="fr-FR" sz="1800" dirty="0" smtClean="0"/>
              <a:t>Head of Natural Resources for 				</a:t>
            </a:r>
            <a:r>
              <a:rPr lang="fr-FR" sz="1800" dirty="0" err="1" smtClean="0"/>
              <a:t>Development</a:t>
            </a:r>
            <a:r>
              <a:rPr lang="fr-FR" sz="1800" dirty="0" smtClean="0"/>
              <a:t> Unit,  </a:t>
            </a:r>
            <a:r>
              <a:rPr lang="en-GB" sz="1800" dirty="0" smtClean="0"/>
              <a:t>OECD Development Centre</a:t>
            </a:r>
          </a:p>
          <a:p>
            <a:pPr marL="457200" lvl="1" indent="0">
              <a:buNone/>
            </a:pPr>
            <a:endParaRPr lang="en-GB" sz="200" b="1" dirty="0" smtClean="0"/>
          </a:p>
          <a:p>
            <a:pPr marL="2784475" indent="-2784475">
              <a:buNone/>
            </a:pPr>
            <a:r>
              <a:rPr lang="fr-FR" sz="1800" dirty="0" smtClean="0"/>
              <a:t>	</a:t>
            </a:r>
            <a:r>
              <a:rPr lang="fr-FR" sz="1800" dirty="0" smtClean="0">
                <a:hlinkClick r:id="rId4"/>
              </a:rPr>
              <a:t>lahra.liberti@oecd.org</a:t>
            </a:r>
            <a:r>
              <a:rPr lang="fr-FR" sz="1800" dirty="0" smtClean="0"/>
              <a:t> </a:t>
            </a:r>
          </a:p>
          <a:p>
            <a:pPr marL="2784475" indent="-2784475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b="1" dirty="0" smtClean="0"/>
              <a:t>			Catherine Anderson, </a:t>
            </a:r>
            <a:r>
              <a:rPr lang="fr-FR" sz="1800" b="1" dirty="0" err="1" smtClean="0"/>
              <a:t>Adviser</a:t>
            </a:r>
            <a:r>
              <a:rPr lang="fr-FR" sz="1800" b="1" dirty="0" smtClean="0"/>
              <a:t>,</a:t>
            </a:r>
            <a:r>
              <a:rPr lang="fr-FR" sz="1800" dirty="0" smtClean="0"/>
              <a:t> </a:t>
            </a:r>
            <a:r>
              <a:rPr lang="fr-FR" sz="1800" dirty="0"/>
              <a:t>Natural </a:t>
            </a:r>
            <a:r>
              <a:rPr lang="fr-FR" sz="1800" dirty="0" err="1"/>
              <a:t>Resources</a:t>
            </a:r>
            <a:r>
              <a:rPr lang="fr-FR" sz="1800" dirty="0"/>
              <a:t> for 			</a:t>
            </a:r>
            <a:r>
              <a:rPr lang="fr-FR" sz="1800" dirty="0" err="1" smtClean="0"/>
              <a:t>Development</a:t>
            </a:r>
            <a:r>
              <a:rPr lang="fr-FR" sz="1800" dirty="0" smtClean="0"/>
              <a:t> </a:t>
            </a:r>
            <a:r>
              <a:rPr lang="fr-FR" sz="1800" dirty="0"/>
              <a:t>Unit,  </a:t>
            </a:r>
            <a:r>
              <a:rPr lang="en-GB" sz="1800" dirty="0"/>
              <a:t>OECD Development Centre</a:t>
            </a:r>
          </a:p>
          <a:p>
            <a:pPr marL="457200" lvl="1" indent="0">
              <a:buNone/>
            </a:pPr>
            <a:endParaRPr lang="en-GB" sz="200" b="1" dirty="0"/>
          </a:p>
          <a:p>
            <a:pPr marL="2784475" indent="-2784475">
              <a:buNone/>
            </a:pPr>
            <a:r>
              <a:rPr lang="fr-FR" sz="1800" dirty="0"/>
              <a:t>	</a:t>
            </a:r>
            <a:r>
              <a:rPr lang="fr-FR" sz="1800" dirty="0" smtClean="0">
                <a:hlinkClick r:id="rId5"/>
              </a:rPr>
              <a:t>Catherine.Anderson@oecd.org</a:t>
            </a:r>
            <a:endParaRPr lang="fr-FR" sz="1800" dirty="0" smtClean="0"/>
          </a:p>
          <a:p>
            <a:pPr marL="2784475" indent="-2784475">
              <a:buNone/>
            </a:pPr>
            <a:r>
              <a:rPr lang="fr-FR" sz="1800" dirty="0" smtClean="0"/>
              <a:t> </a:t>
            </a:r>
            <a:endParaRPr lang="fr-FR" sz="1800" dirty="0"/>
          </a:p>
          <a:p>
            <a:pPr marL="2784475" indent="-2784475">
              <a:buNone/>
            </a:pPr>
            <a:endParaRPr lang="fr-FR" sz="1800" dirty="0"/>
          </a:p>
          <a:p>
            <a:pPr marL="2784475" indent="-2784475">
              <a:buNone/>
            </a:pPr>
            <a:r>
              <a:rPr lang="fr-FR" sz="1800" dirty="0"/>
              <a:t>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9573-BA48-48B3-9890-DAC37ADCC18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385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Arial" pitchFamily="34" charset="0"/>
              </a:rPr>
              <a:t>Policy Dialogue on Natural Resource-based Development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9573-BA48-48B3-9890-DAC37ADCC18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496943" cy="446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377642"/>
            <a:ext cx="82089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Open to any producing countries/economies, all participating on equal footing, regardless of their OECD or Development Centre’s membership.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81598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latin typeface="Arial" pitchFamily="34" charset="0"/>
              </a:rPr>
              <a:t>Maximising benefits of extractives</a:t>
            </a:r>
            <a:endParaRPr lang="en-GB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167" cy="53285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 smtClean="0"/>
              <a:t>Developing workable approaches </a:t>
            </a:r>
            <a:r>
              <a:rPr lang="en-GB" sz="2400" dirty="0"/>
              <a:t>and </a:t>
            </a:r>
            <a:r>
              <a:rPr lang="en-GB" sz="2400" dirty="0" smtClean="0"/>
              <a:t>tools that respond to current economic climate in sector and are equitable.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M</a:t>
            </a:r>
            <a:r>
              <a:rPr lang="en-GB" sz="2400" dirty="0" smtClean="0"/>
              <a:t>anaging public </a:t>
            </a:r>
            <a:r>
              <a:rPr lang="en-GB" sz="2400" dirty="0"/>
              <a:t>expectations generated </a:t>
            </a:r>
            <a:r>
              <a:rPr lang="en-GB" sz="2400" dirty="0" smtClean="0"/>
              <a:t>by huge </a:t>
            </a:r>
            <a:r>
              <a:rPr lang="en-GB" sz="2400" dirty="0"/>
              <a:t>investment projects and </a:t>
            </a:r>
            <a:r>
              <a:rPr lang="en-GB" sz="2400" dirty="0" smtClean="0"/>
              <a:t>perception </a:t>
            </a:r>
            <a:r>
              <a:rPr lang="en-GB" sz="2400" dirty="0"/>
              <a:t>that </a:t>
            </a:r>
            <a:r>
              <a:rPr lang="en-GB" sz="2400" dirty="0" smtClean="0"/>
              <a:t>benefits </a:t>
            </a:r>
            <a:r>
              <a:rPr lang="en-GB" sz="2400" dirty="0"/>
              <a:t>not equally shared. </a:t>
            </a:r>
            <a:endParaRPr lang="en-GB" sz="2400" dirty="0" smtClean="0"/>
          </a:p>
          <a:p>
            <a:pPr>
              <a:spcAft>
                <a:spcPts val="600"/>
              </a:spcAft>
            </a:pPr>
            <a:r>
              <a:rPr lang="en-GB" sz="2400" dirty="0" smtClean="0"/>
              <a:t>Working </a:t>
            </a:r>
            <a:r>
              <a:rPr lang="en-GB" sz="2400" dirty="0"/>
              <a:t>with </a:t>
            </a:r>
            <a:r>
              <a:rPr lang="en-GB" sz="2400" dirty="0" smtClean="0"/>
              <a:t>prevailing legal/regulatory obligations (</a:t>
            </a:r>
            <a:r>
              <a:rPr lang="en-GB" sz="2400" dirty="0"/>
              <a:t>WTO, BITS/</a:t>
            </a:r>
            <a:r>
              <a:rPr lang="en-GB" sz="2400" dirty="0" err="1"/>
              <a:t>RiTs</a:t>
            </a:r>
            <a:r>
              <a:rPr lang="en-GB" sz="24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Enabling free and frank exchange of </a:t>
            </a:r>
            <a:r>
              <a:rPr lang="en-GB" sz="2400" dirty="0" smtClean="0"/>
              <a:t>information and </a:t>
            </a:r>
            <a:r>
              <a:rPr lang="en-GB" sz="2400" dirty="0"/>
              <a:t>ideas.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Catalysing sustainable benefits - is a long-term process which requires coordination within government and collaboration across different stakeholders.</a:t>
            </a:r>
            <a:endParaRPr lang="en-GB" sz="2400" dirty="0"/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9573-BA48-48B3-9890-DAC37ADCC18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60659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 smtClean="0">
                <a:solidFill>
                  <a:schemeClr val="accent1"/>
                </a:solidFill>
              </a:rPr>
              <a:t>Framework </a:t>
            </a:r>
            <a:r>
              <a:rPr lang="en-GB" sz="2800" b="1" i="1" dirty="0">
                <a:solidFill>
                  <a:schemeClr val="accent1"/>
                </a:solidFill>
              </a:rPr>
              <a:t>on Collaborative </a:t>
            </a:r>
            <a:r>
              <a:rPr lang="en-GB" sz="2800" b="1" i="1" dirty="0" smtClean="0">
                <a:solidFill>
                  <a:schemeClr val="accent1"/>
                </a:solidFill>
              </a:rPr>
              <a:t>Strategies </a:t>
            </a:r>
            <a:r>
              <a:rPr lang="en-GB" sz="2800" b="1" i="1" dirty="0">
                <a:solidFill>
                  <a:schemeClr val="accent1"/>
                </a:solidFill>
              </a:rPr>
              <a:t>for In-Country Shared Value 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9573-BA48-48B3-9890-DAC37ADCC18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1556792"/>
            <a:ext cx="43204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hlinkClick r:id="rId3"/>
              </a:rPr>
              <a:t>http</a:t>
            </a:r>
            <a:r>
              <a:rPr lang="en-GB" sz="1400" u="sng" dirty="0">
                <a:hlinkClick r:id="rId3"/>
              </a:rPr>
              <a:t>://dx.doi.org/10.1787/9789264257702-en</a:t>
            </a:r>
            <a:r>
              <a:rPr lang="en-GB" sz="1400" dirty="0"/>
              <a:t> </a:t>
            </a:r>
            <a:r>
              <a:rPr lang="en-GB" sz="1400" dirty="0" smtClean="0"/>
              <a:t>t </a:t>
            </a:r>
            <a:r>
              <a:rPr lang="en-GB" sz="1400" u="sng" dirty="0">
                <a:hlinkClick r:id="rId4"/>
              </a:rPr>
              <a:t>http://dx.doi.org/10.1787/9789264259409-fr</a:t>
            </a:r>
            <a:r>
              <a:rPr lang="en-GB" sz="1400" dirty="0" smtClean="0"/>
              <a:t>).</a:t>
            </a:r>
          </a:p>
          <a:p>
            <a:endParaRPr lang="en-GB" dirty="0" smtClean="0">
              <a:solidFill>
                <a:srgbClr val="727272"/>
              </a:solidFill>
              <a:latin typeface="Georgia"/>
              <a:cs typeface="+mn-cs"/>
            </a:endParaRPr>
          </a:p>
          <a:p>
            <a:r>
              <a:rPr lang="en-GB" dirty="0" smtClean="0">
                <a:solidFill>
                  <a:srgbClr val="727272"/>
                </a:solidFill>
                <a:latin typeface="Georgia"/>
                <a:cs typeface="+mn-cs"/>
              </a:rPr>
              <a:t>An operational </a:t>
            </a:r>
            <a:r>
              <a:rPr lang="en-GB" dirty="0">
                <a:solidFill>
                  <a:srgbClr val="727272"/>
                </a:solidFill>
                <a:latin typeface="Georgia"/>
                <a:cs typeface="+mn-cs"/>
              </a:rPr>
              <a:t>tool </a:t>
            </a:r>
            <a:r>
              <a:rPr lang="en-GB" dirty="0" smtClean="0">
                <a:solidFill>
                  <a:srgbClr val="727272"/>
                </a:solidFill>
                <a:latin typeface="Georgia"/>
                <a:cs typeface="+mn-cs"/>
              </a:rPr>
              <a:t>with </a:t>
            </a:r>
            <a:r>
              <a:rPr lang="en-GB" b="1" dirty="0" smtClean="0">
                <a:solidFill>
                  <a:srgbClr val="727272"/>
                </a:solidFill>
                <a:latin typeface="Georgia"/>
                <a:cs typeface="+mn-cs"/>
              </a:rPr>
              <a:t>actionable </a:t>
            </a:r>
            <a:r>
              <a:rPr lang="en-GB" b="1" dirty="0">
                <a:solidFill>
                  <a:srgbClr val="727272"/>
                </a:solidFill>
                <a:latin typeface="Georgia"/>
                <a:cs typeface="+mn-cs"/>
              </a:rPr>
              <a:t>steps </a:t>
            </a:r>
            <a:r>
              <a:rPr lang="en-GB" b="1" dirty="0" smtClean="0">
                <a:solidFill>
                  <a:srgbClr val="727272"/>
                </a:solidFill>
                <a:latin typeface="Georgia"/>
                <a:cs typeface="+mn-cs"/>
              </a:rPr>
              <a:t>to assist </a:t>
            </a:r>
            <a:r>
              <a:rPr lang="en-GB" b="1" dirty="0">
                <a:solidFill>
                  <a:srgbClr val="727272"/>
                </a:solidFill>
                <a:latin typeface="Georgia"/>
                <a:cs typeface="+mn-cs"/>
              </a:rPr>
              <a:t>host governments and extractives industries </a:t>
            </a:r>
            <a:r>
              <a:rPr lang="en-GB" b="1" dirty="0" smtClean="0">
                <a:solidFill>
                  <a:srgbClr val="727272"/>
                </a:solidFill>
                <a:latin typeface="Georgia"/>
                <a:cs typeface="+mn-cs"/>
              </a:rPr>
              <a:t>to </a:t>
            </a:r>
            <a:r>
              <a:rPr lang="en-GB" b="1" dirty="0">
                <a:solidFill>
                  <a:srgbClr val="727272"/>
                </a:solidFill>
                <a:latin typeface="Georgia"/>
                <a:cs typeface="+mn-cs"/>
              </a:rPr>
              <a:t>work together</a:t>
            </a:r>
            <a:r>
              <a:rPr lang="en-GB" dirty="0">
                <a:solidFill>
                  <a:srgbClr val="727272"/>
                </a:solidFill>
                <a:latin typeface="Georgia"/>
                <a:cs typeface="+mn-cs"/>
              </a:rPr>
              <a:t> in </a:t>
            </a:r>
            <a:r>
              <a:rPr lang="en-GB" dirty="0" smtClean="0">
                <a:solidFill>
                  <a:srgbClr val="727272"/>
                </a:solidFill>
                <a:latin typeface="Georgia"/>
                <a:cs typeface="+mn-cs"/>
              </a:rPr>
              <a:t>a coherent way </a:t>
            </a:r>
            <a:r>
              <a:rPr lang="en-GB" dirty="0">
                <a:solidFill>
                  <a:srgbClr val="727272"/>
                </a:solidFill>
                <a:latin typeface="Georgia"/>
                <a:cs typeface="+mn-cs"/>
              </a:rPr>
              <a:t>to </a:t>
            </a:r>
            <a:r>
              <a:rPr lang="en-GB" dirty="0" smtClean="0">
                <a:solidFill>
                  <a:srgbClr val="727272"/>
                </a:solidFill>
                <a:latin typeface="Georgia"/>
                <a:cs typeface="+mn-cs"/>
              </a:rPr>
              <a:t>realise shared value. </a:t>
            </a:r>
          </a:p>
          <a:p>
            <a:endParaRPr lang="en-GB" dirty="0">
              <a:solidFill>
                <a:srgbClr val="727272"/>
              </a:solidFill>
              <a:latin typeface="Georgia"/>
              <a:cs typeface="+mn-cs"/>
            </a:endParaRPr>
          </a:p>
          <a:p>
            <a:r>
              <a:rPr lang="en-GB" dirty="0" smtClean="0">
                <a:solidFill>
                  <a:srgbClr val="727272"/>
                </a:solidFill>
                <a:latin typeface="Georgia"/>
                <a:cs typeface="+mn-cs"/>
              </a:rPr>
              <a:t>A guide to understanding </a:t>
            </a:r>
            <a:r>
              <a:rPr lang="en-GB" b="1" dirty="0">
                <a:solidFill>
                  <a:srgbClr val="727272"/>
                </a:solidFill>
                <a:latin typeface="Georgia"/>
                <a:cs typeface="+mn-cs"/>
              </a:rPr>
              <a:t>different roles and responsibilities </a:t>
            </a:r>
            <a:r>
              <a:rPr lang="en-GB" dirty="0" smtClean="0">
                <a:solidFill>
                  <a:srgbClr val="727272"/>
                </a:solidFill>
                <a:latin typeface="Georgia"/>
                <a:cs typeface="+mn-cs"/>
              </a:rPr>
              <a:t>and potential for creating shared value</a:t>
            </a:r>
          </a:p>
          <a:p>
            <a:endParaRPr lang="en-GB" dirty="0">
              <a:solidFill>
                <a:srgbClr val="727272"/>
              </a:solidFill>
              <a:latin typeface="Georgia"/>
              <a:cs typeface="+mn-cs"/>
            </a:endParaRPr>
          </a:p>
          <a:p>
            <a:r>
              <a:rPr lang="en-GB" dirty="0" smtClean="0">
                <a:solidFill>
                  <a:srgbClr val="727272"/>
                </a:solidFill>
                <a:latin typeface="Georgia"/>
                <a:cs typeface="+mn-cs"/>
              </a:rPr>
              <a:t>Dimensions </a:t>
            </a:r>
            <a:r>
              <a:rPr lang="en-GB" dirty="0">
                <a:solidFill>
                  <a:srgbClr val="727272"/>
                </a:solidFill>
                <a:latin typeface="Georgia"/>
                <a:cs typeface="+mn-cs"/>
              </a:rPr>
              <a:t>of value </a:t>
            </a:r>
            <a:r>
              <a:rPr lang="en-GB" b="1" dirty="0" smtClean="0">
                <a:solidFill>
                  <a:srgbClr val="727272"/>
                </a:solidFill>
                <a:latin typeface="Georgia"/>
                <a:cs typeface="+mn-cs"/>
              </a:rPr>
              <a:t>include </a:t>
            </a:r>
            <a:r>
              <a:rPr lang="en-GB" b="1" dirty="0">
                <a:solidFill>
                  <a:srgbClr val="727272"/>
                </a:solidFill>
                <a:latin typeface="Georgia"/>
                <a:cs typeface="+mn-cs"/>
              </a:rPr>
              <a:t>local employment, local procurement, shared used of infrastructure, power, transport and </a:t>
            </a:r>
            <a:r>
              <a:rPr lang="en-GB" b="1" dirty="0" smtClean="0">
                <a:solidFill>
                  <a:srgbClr val="727272"/>
                </a:solidFill>
                <a:latin typeface="Georgia"/>
                <a:cs typeface="+mn-cs"/>
              </a:rPr>
              <a:t>innovation.</a:t>
            </a:r>
            <a:endParaRPr lang="en-GB" b="1" dirty="0">
              <a:solidFill>
                <a:srgbClr val="727272"/>
              </a:solidFill>
              <a:latin typeface="Georgi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1641"/>
            <a:ext cx="331236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331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Partnerships and Dialogue for Creating and Sharing Value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607507"/>
              </p:ext>
            </p:extLst>
          </p:nvPr>
        </p:nvGraphicFramePr>
        <p:xfrm>
          <a:off x="468313" y="1601788"/>
          <a:ext cx="8208143" cy="4779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93D1-AF82-4D5B-8EDD-A87C41AAB2F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757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188640"/>
            <a:ext cx="8064500" cy="1022350"/>
          </a:xfrm>
        </p:spPr>
        <p:txBody>
          <a:bodyPr/>
          <a:lstStyle/>
          <a:p>
            <a:pPr lvl="0"/>
            <a:r>
              <a:rPr lang="en-GB" sz="2800" b="1" i="1" dirty="0" smtClean="0">
                <a:solidFill>
                  <a:schemeClr val="accent1"/>
                </a:solidFill>
              </a:rPr>
              <a:t>The Five-Step Framework</a:t>
            </a:r>
            <a:endParaRPr lang="en-GB" sz="2800" b="1" i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9573-BA48-48B3-9890-DAC37ADCC18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434511" cy="5093974"/>
          </a:xfrm>
        </p:spPr>
        <p:txBody>
          <a:bodyPr/>
          <a:lstStyle/>
          <a:p>
            <a:r>
              <a:rPr lang="fr-FR" sz="2000" b="1" dirty="0" err="1" smtClean="0">
                <a:solidFill>
                  <a:srgbClr val="0070C0"/>
                </a:solidFill>
              </a:rPr>
              <a:t>Step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>
                <a:solidFill>
                  <a:srgbClr val="0070C0"/>
                </a:solidFill>
              </a:rPr>
              <a:t>1</a:t>
            </a:r>
            <a:r>
              <a:rPr lang="fr-FR" sz="2000" dirty="0"/>
              <a:t>:</a:t>
            </a:r>
            <a:r>
              <a:rPr lang="fr-FR" sz="1600" dirty="0"/>
              <a:t> </a:t>
            </a:r>
            <a:r>
              <a:rPr lang="fr-FR" sz="2000" dirty="0" err="1"/>
              <a:t>adopt</a:t>
            </a:r>
            <a:r>
              <a:rPr lang="fr-FR" sz="2000" dirty="0"/>
              <a:t> a </a:t>
            </a:r>
            <a:r>
              <a:rPr lang="fr-FR" sz="2000" b="1" dirty="0" err="1"/>
              <a:t>comprehensive</a:t>
            </a:r>
            <a:r>
              <a:rPr lang="fr-FR" sz="2000" b="1" dirty="0"/>
              <a:t> long-</a:t>
            </a:r>
            <a:r>
              <a:rPr lang="fr-FR" sz="2000" b="1" dirty="0" err="1"/>
              <a:t>term</a:t>
            </a:r>
            <a:r>
              <a:rPr lang="fr-FR" sz="2000" b="1" dirty="0"/>
              <a:t> </a:t>
            </a:r>
            <a:r>
              <a:rPr lang="fr-FR" sz="2000" b="1" dirty="0" smtClean="0"/>
              <a:t>vision </a:t>
            </a:r>
            <a:r>
              <a:rPr lang="fr-FR" sz="2000" dirty="0" smtClean="0"/>
              <a:t>and </a:t>
            </a:r>
            <a:r>
              <a:rPr lang="fr-FR" sz="2000" b="1" dirty="0" err="1" smtClean="0"/>
              <a:t>implementation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strategy</a:t>
            </a:r>
            <a:r>
              <a:rPr lang="fr-FR" sz="2000" b="1" dirty="0" smtClean="0"/>
              <a:t> </a:t>
            </a:r>
            <a:r>
              <a:rPr lang="fr-FR" sz="2000" dirty="0" smtClean="0"/>
              <a:t>to </a:t>
            </a:r>
            <a:r>
              <a:rPr lang="fr-FR" sz="2000" dirty="0" err="1" smtClean="0"/>
              <a:t>build</a:t>
            </a:r>
            <a:r>
              <a:rPr lang="fr-FR" sz="2000" dirty="0" smtClean="0"/>
              <a:t> </a:t>
            </a:r>
            <a:r>
              <a:rPr lang="fr-FR" sz="2000" dirty="0" err="1" smtClean="0"/>
              <a:t>competitive</a:t>
            </a:r>
            <a:r>
              <a:rPr lang="fr-FR" sz="2000" dirty="0" smtClean="0"/>
              <a:t> and </a:t>
            </a:r>
            <a:r>
              <a:rPr lang="fr-FR" sz="2000" dirty="0" err="1" smtClean="0"/>
              <a:t>diversified</a:t>
            </a:r>
            <a:r>
              <a:rPr lang="fr-FR" sz="2000" dirty="0" smtClean="0"/>
              <a:t> </a:t>
            </a:r>
            <a:r>
              <a:rPr lang="fr-FR" sz="2000" dirty="0" err="1" smtClean="0"/>
              <a:t>economies</a:t>
            </a:r>
            <a:r>
              <a:rPr lang="fr-FR" sz="2000" dirty="0" smtClean="0"/>
              <a:t> and </a:t>
            </a:r>
            <a:r>
              <a:rPr lang="fr-FR" sz="2000" dirty="0" err="1" smtClean="0"/>
              <a:t>create</a:t>
            </a:r>
            <a:r>
              <a:rPr lang="fr-FR" sz="2000" dirty="0" smtClean="0"/>
              <a:t> in-country </a:t>
            </a:r>
            <a:r>
              <a:rPr lang="fr-FR" sz="2000" dirty="0" err="1" smtClean="0"/>
              <a:t>shared</a:t>
            </a:r>
            <a:r>
              <a:rPr lang="fr-FR" sz="2000" dirty="0" smtClean="0"/>
              <a:t> value out of </a:t>
            </a:r>
            <a:r>
              <a:rPr lang="fr-FR" sz="2000" dirty="0" err="1" smtClean="0"/>
              <a:t>natural</a:t>
            </a:r>
            <a:r>
              <a:rPr lang="fr-FR" sz="2000" dirty="0" smtClean="0"/>
              <a:t> </a:t>
            </a:r>
            <a:r>
              <a:rPr lang="fr-FR" sz="2000" dirty="0" err="1" smtClean="0"/>
              <a:t>resources</a:t>
            </a:r>
            <a:endParaRPr lang="fr-FR" sz="2000" dirty="0"/>
          </a:p>
          <a:p>
            <a:endParaRPr lang="fr-FR" sz="1600" dirty="0" smtClean="0"/>
          </a:p>
          <a:p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Step</a:t>
            </a:r>
            <a:r>
              <a:rPr lang="fr-FR" sz="2000" b="1" dirty="0">
                <a:solidFill>
                  <a:srgbClr val="0070C0"/>
                </a:solidFill>
              </a:rPr>
              <a:t> 2:</a:t>
            </a:r>
            <a:r>
              <a:rPr lang="fr-FR" sz="1600" dirty="0" smtClean="0"/>
              <a:t> </a:t>
            </a:r>
            <a:r>
              <a:rPr lang="fr-FR" sz="2000" dirty="0" err="1"/>
              <a:t>build</a:t>
            </a:r>
            <a:r>
              <a:rPr lang="fr-FR" sz="2000" dirty="0"/>
              <a:t> an </a:t>
            </a:r>
            <a:r>
              <a:rPr lang="fr-FR" sz="2000" b="1" dirty="0" err="1"/>
              <a:t>empirical</a:t>
            </a:r>
            <a:r>
              <a:rPr lang="fr-FR" sz="2000" b="1" dirty="0"/>
              <a:t> basis </a:t>
            </a:r>
            <a:r>
              <a:rPr lang="fr-FR" sz="2000" dirty="0"/>
              <a:t>to </a:t>
            </a:r>
            <a:r>
              <a:rPr lang="fr-FR" sz="2000" dirty="0" err="1"/>
              <a:t>inform</a:t>
            </a:r>
            <a:r>
              <a:rPr lang="fr-FR" sz="2000" dirty="0"/>
              <a:t> </a:t>
            </a:r>
            <a:r>
              <a:rPr lang="fr-FR" sz="2000" dirty="0" err="1" smtClean="0"/>
              <a:t>decision-making</a:t>
            </a:r>
            <a:r>
              <a:rPr lang="fr-FR" sz="2000" dirty="0" smtClean="0"/>
              <a:t> </a:t>
            </a:r>
            <a:r>
              <a:rPr lang="fr-FR" sz="2000" dirty="0" err="1"/>
              <a:t>through</a:t>
            </a:r>
            <a:r>
              <a:rPr lang="fr-FR" sz="2000" dirty="0"/>
              <a:t> </a:t>
            </a:r>
            <a:r>
              <a:rPr lang="fr-FR" sz="2000" dirty="0" smtClean="0"/>
              <a:t>an </a:t>
            </a:r>
            <a:r>
              <a:rPr lang="fr-FR" sz="2000" dirty="0"/>
              <a:t>inclusive </a:t>
            </a:r>
            <a:r>
              <a:rPr lang="fr-FR" sz="2000" dirty="0" err="1"/>
              <a:t>participatory</a:t>
            </a:r>
            <a:r>
              <a:rPr lang="fr-FR" sz="2000" dirty="0"/>
              <a:t> </a:t>
            </a:r>
            <a:r>
              <a:rPr lang="fr-FR" sz="2000" dirty="0" err="1"/>
              <a:t>process</a:t>
            </a:r>
            <a:endParaRPr lang="fr-FR" sz="2000" dirty="0"/>
          </a:p>
          <a:p>
            <a:endParaRPr lang="fr-FR" sz="1600" dirty="0" smtClean="0"/>
          </a:p>
          <a:p>
            <a:r>
              <a:rPr lang="fr-FR" sz="1600" b="1" dirty="0"/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Step</a:t>
            </a:r>
            <a:r>
              <a:rPr lang="fr-FR" sz="2000" b="1" dirty="0">
                <a:solidFill>
                  <a:srgbClr val="0070C0"/>
                </a:solidFill>
              </a:rPr>
              <a:t> 3: </a:t>
            </a:r>
            <a:r>
              <a:rPr lang="fr-FR" sz="2000" dirty="0" err="1"/>
              <a:t>Unlock</a:t>
            </a:r>
            <a:r>
              <a:rPr lang="fr-FR" sz="2000" dirty="0"/>
              <a:t> </a:t>
            </a:r>
            <a:r>
              <a:rPr lang="fr-FR" sz="2000" b="1" dirty="0" err="1"/>
              <a:t>opportunities</a:t>
            </a:r>
            <a:r>
              <a:rPr lang="fr-FR" sz="2000" b="1" dirty="0"/>
              <a:t> for in-country </a:t>
            </a:r>
            <a:r>
              <a:rPr lang="fr-FR" sz="2000" b="1" dirty="0" err="1"/>
              <a:t>shared</a:t>
            </a:r>
            <a:r>
              <a:rPr lang="fr-FR" sz="2000" b="1" dirty="0"/>
              <a:t>-value </a:t>
            </a:r>
            <a:r>
              <a:rPr lang="fr-FR" sz="2000" b="1" dirty="0" err="1"/>
              <a:t>creation</a:t>
            </a:r>
            <a:r>
              <a:rPr lang="fr-FR" sz="2000" b="1" dirty="0"/>
              <a:t> </a:t>
            </a:r>
            <a:r>
              <a:rPr lang="fr-FR" sz="2000" dirty="0"/>
              <a:t>(local </a:t>
            </a:r>
            <a:r>
              <a:rPr lang="fr-FR" sz="2000" dirty="0" err="1"/>
              <a:t>workforce</a:t>
            </a:r>
            <a:r>
              <a:rPr lang="fr-FR" sz="2000" dirty="0"/>
              <a:t> and supplier </a:t>
            </a:r>
            <a:r>
              <a:rPr lang="fr-FR" sz="2000" dirty="0" err="1"/>
              <a:t>development</a:t>
            </a:r>
            <a:r>
              <a:rPr lang="fr-FR" sz="2000" dirty="0"/>
              <a:t>, </a:t>
            </a:r>
            <a:r>
              <a:rPr lang="fr-FR" sz="2000" dirty="0" err="1"/>
              <a:t>shared</a:t>
            </a:r>
            <a:r>
              <a:rPr lang="fr-FR" sz="2000" dirty="0"/>
              <a:t> infrastructure: water, power and </a:t>
            </a:r>
            <a:r>
              <a:rPr lang="fr-FR" sz="2000" dirty="0" smtClean="0"/>
              <a:t>transport</a:t>
            </a:r>
            <a:r>
              <a:rPr lang="fr-FR" sz="2000" dirty="0"/>
              <a:t>)</a:t>
            </a:r>
          </a:p>
          <a:p>
            <a:endParaRPr lang="fr-FR" sz="1600" dirty="0" smtClean="0"/>
          </a:p>
          <a:p>
            <a:r>
              <a:rPr lang="fr-FR" sz="2000" b="1" dirty="0" err="1">
                <a:solidFill>
                  <a:srgbClr val="0070C0"/>
                </a:solidFill>
              </a:rPr>
              <a:t>Step</a:t>
            </a:r>
            <a:r>
              <a:rPr lang="fr-FR" sz="2000" b="1" dirty="0">
                <a:solidFill>
                  <a:srgbClr val="0070C0"/>
                </a:solidFill>
              </a:rPr>
              <a:t> 4:</a:t>
            </a:r>
            <a:r>
              <a:rPr lang="fr-FR" sz="1600" dirty="0" smtClean="0"/>
              <a:t> </a:t>
            </a:r>
            <a:r>
              <a:rPr lang="fr-FR" sz="2000" dirty="0"/>
              <a:t>Support and </a:t>
            </a:r>
            <a:r>
              <a:rPr lang="fr-FR" sz="2000" dirty="0" err="1"/>
              <a:t>contribute</a:t>
            </a:r>
            <a:r>
              <a:rPr lang="fr-FR" sz="2000" dirty="0"/>
              <a:t> to </a:t>
            </a:r>
            <a:r>
              <a:rPr lang="fr-FR" sz="2000" b="1" dirty="0"/>
              <a:t>innovation</a:t>
            </a:r>
            <a:r>
              <a:rPr lang="fr-FR" sz="2000" dirty="0"/>
              <a:t> </a:t>
            </a:r>
            <a:r>
              <a:rPr lang="fr-FR" sz="2000" dirty="0" err="1"/>
              <a:t>leading</a:t>
            </a:r>
            <a:r>
              <a:rPr lang="fr-FR" sz="2000" dirty="0"/>
              <a:t> to new </a:t>
            </a:r>
            <a:r>
              <a:rPr lang="fr-FR" sz="2000" dirty="0" err="1"/>
              <a:t>products</a:t>
            </a:r>
            <a:r>
              <a:rPr lang="fr-FR" sz="2000" dirty="0"/>
              <a:t> and services</a:t>
            </a:r>
          </a:p>
          <a:p>
            <a:endParaRPr lang="fr-FR" sz="1600" dirty="0" smtClean="0"/>
          </a:p>
          <a:p>
            <a:r>
              <a:rPr lang="fr-FR" sz="2000" b="1" dirty="0" err="1">
                <a:solidFill>
                  <a:srgbClr val="0070C0"/>
                </a:solidFill>
              </a:rPr>
              <a:t>Step</a:t>
            </a:r>
            <a:r>
              <a:rPr lang="fr-FR" sz="2000" b="1" dirty="0">
                <a:solidFill>
                  <a:srgbClr val="0070C0"/>
                </a:solidFill>
              </a:rPr>
              <a:t> 5:</a:t>
            </a:r>
            <a:r>
              <a:rPr lang="fr-FR" sz="1600" dirty="0" smtClean="0"/>
              <a:t> </a:t>
            </a:r>
            <a:r>
              <a:rPr lang="fr-FR" sz="2000" dirty="0" err="1"/>
              <a:t>Establish</a:t>
            </a:r>
            <a:r>
              <a:rPr lang="fr-FR" sz="2000" dirty="0"/>
              <a:t> effective and transparent </a:t>
            </a:r>
            <a:r>
              <a:rPr lang="fr-FR" sz="2000" b="1" dirty="0"/>
              <a:t>monitoring and </a:t>
            </a:r>
            <a:r>
              <a:rPr lang="fr-FR" sz="2000" b="1" dirty="0" err="1"/>
              <a:t>evaluation</a:t>
            </a:r>
            <a:r>
              <a:rPr lang="fr-FR" sz="2000" b="1" dirty="0"/>
              <a:t> </a:t>
            </a:r>
            <a:r>
              <a:rPr lang="fr-FR" sz="2000" b="1" dirty="0" err="1"/>
              <a:t>systems</a:t>
            </a:r>
            <a:r>
              <a:rPr lang="fr-FR" sz="2000" b="1" dirty="0"/>
              <a:t> </a:t>
            </a:r>
            <a:r>
              <a:rPr lang="fr-FR" sz="2000" dirty="0"/>
              <a:t>and </a:t>
            </a:r>
            <a:r>
              <a:rPr lang="fr-FR" sz="2000" b="1" dirty="0" err="1"/>
              <a:t>regularly</a:t>
            </a:r>
            <a:r>
              <a:rPr lang="fr-FR" sz="2000" b="1" dirty="0"/>
              <a:t> </a:t>
            </a:r>
            <a:r>
              <a:rPr lang="fr-FR" sz="2000" b="1" dirty="0" err="1"/>
              <a:t>review</a:t>
            </a:r>
            <a:r>
              <a:rPr lang="fr-FR" sz="2000" b="1" dirty="0"/>
              <a:t> the </a:t>
            </a:r>
            <a:r>
              <a:rPr lang="fr-FR" sz="2000" b="1" dirty="0" smtClean="0"/>
              <a:t>collaborative </a:t>
            </a:r>
            <a:r>
              <a:rPr lang="fr-FR" sz="2000" b="1" dirty="0" err="1"/>
              <a:t>strategy</a:t>
            </a:r>
            <a:endParaRPr lang="fr-FR" sz="2000" b="1" dirty="0"/>
          </a:p>
          <a:p>
            <a:endParaRPr lang="en-GB" sz="1200" dirty="0"/>
          </a:p>
          <a:p>
            <a:endParaRPr lang="fr-FR" sz="1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48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88" y="404664"/>
            <a:ext cx="8208912" cy="1022350"/>
          </a:xfrm>
        </p:spPr>
        <p:txBody>
          <a:bodyPr/>
          <a:lstStyle/>
          <a:p>
            <a:r>
              <a:rPr lang="fr-FR" sz="2400" b="1" dirty="0" err="1">
                <a:solidFill>
                  <a:srgbClr val="0070C0"/>
                </a:solidFill>
              </a:rPr>
              <a:t>Step</a:t>
            </a:r>
            <a:r>
              <a:rPr lang="fr-FR" sz="2400" b="1" dirty="0">
                <a:solidFill>
                  <a:srgbClr val="0070C0"/>
                </a:solidFill>
              </a:rPr>
              <a:t> 1</a:t>
            </a:r>
            <a:r>
              <a:rPr lang="fr-FR" sz="2400" dirty="0"/>
              <a:t>:</a:t>
            </a:r>
            <a:r>
              <a:rPr lang="fr-FR" sz="1800" dirty="0"/>
              <a:t> </a:t>
            </a:r>
            <a:r>
              <a:rPr lang="fr-FR" sz="2400" dirty="0" err="1" smtClean="0"/>
              <a:t>adopting</a:t>
            </a:r>
            <a:r>
              <a:rPr lang="fr-FR" sz="2400" dirty="0" smtClean="0"/>
              <a:t> a </a:t>
            </a:r>
            <a:r>
              <a:rPr lang="fr-FR" sz="2400" b="1" dirty="0" err="1" smtClean="0"/>
              <a:t>comprehensive</a:t>
            </a:r>
            <a:r>
              <a:rPr lang="fr-FR" sz="2400" b="1" dirty="0" smtClean="0"/>
              <a:t> </a:t>
            </a:r>
            <a:r>
              <a:rPr lang="fr-FR" sz="2400" b="1" dirty="0"/>
              <a:t>long-</a:t>
            </a:r>
            <a:r>
              <a:rPr lang="fr-FR" sz="2400" b="1" dirty="0" err="1"/>
              <a:t>term</a:t>
            </a:r>
            <a:r>
              <a:rPr lang="fr-FR" sz="2400" b="1" dirty="0"/>
              <a:t> vision </a:t>
            </a:r>
            <a:r>
              <a:rPr lang="fr-FR" sz="2400" dirty="0"/>
              <a:t>and </a:t>
            </a:r>
            <a:r>
              <a:rPr lang="fr-FR" sz="2400" b="1" dirty="0" err="1"/>
              <a:t>implementation</a:t>
            </a:r>
            <a:r>
              <a:rPr lang="fr-FR" sz="2400" b="1" dirty="0"/>
              <a:t> </a:t>
            </a:r>
            <a:r>
              <a:rPr lang="fr-FR" sz="2400" b="1" dirty="0" err="1"/>
              <a:t>strategy</a:t>
            </a:r>
            <a:r>
              <a:rPr lang="fr-FR" sz="2400" b="1" dirty="0"/>
              <a:t> </a:t>
            </a:r>
            <a:r>
              <a:rPr lang="fr-FR" sz="2400" dirty="0"/>
              <a:t>to </a:t>
            </a:r>
            <a:r>
              <a:rPr lang="fr-FR" sz="2400" dirty="0" err="1"/>
              <a:t>build</a:t>
            </a:r>
            <a:r>
              <a:rPr lang="fr-FR" sz="2400" dirty="0"/>
              <a:t> </a:t>
            </a:r>
            <a:r>
              <a:rPr lang="fr-FR" sz="2400" dirty="0" err="1"/>
              <a:t>competitive</a:t>
            </a:r>
            <a:r>
              <a:rPr lang="fr-FR" sz="2400" dirty="0"/>
              <a:t> and </a:t>
            </a:r>
            <a:r>
              <a:rPr lang="fr-FR" sz="2400" dirty="0" err="1"/>
              <a:t>diversified</a:t>
            </a:r>
            <a:r>
              <a:rPr lang="fr-FR" sz="2400" dirty="0"/>
              <a:t> </a:t>
            </a:r>
            <a:r>
              <a:rPr lang="fr-FR" sz="2400" dirty="0" err="1"/>
              <a:t>economies</a:t>
            </a:r>
            <a:r>
              <a:rPr lang="fr-FR" sz="2400" dirty="0"/>
              <a:t> and </a:t>
            </a:r>
            <a:r>
              <a:rPr lang="fr-FR" sz="2400" dirty="0" err="1"/>
              <a:t>create</a:t>
            </a:r>
            <a:r>
              <a:rPr lang="fr-FR" sz="2400" dirty="0"/>
              <a:t> in-country </a:t>
            </a:r>
            <a:r>
              <a:rPr lang="fr-FR" sz="2400" dirty="0" err="1"/>
              <a:t>shared</a:t>
            </a:r>
            <a:r>
              <a:rPr lang="fr-FR" sz="2400" dirty="0"/>
              <a:t> value out of </a:t>
            </a:r>
            <a:r>
              <a:rPr lang="fr-FR" sz="2400" dirty="0" err="1"/>
              <a:t>natural</a:t>
            </a:r>
            <a:r>
              <a:rPr lang="fr-FR" sz="2400" dirty="0"/>
              <a:t> </a:t>
            </a:r>
            <a:r>
              <a:rPr lang="fr-FR" sz="2400" dirty="0" err="1"/>
              <a:t>resources</a:t>
            </a:r>
            <a:endParaRPr lang="fr-F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18487" cy="5069160"/>
          </a:xfrm>
        </p:spPr>
        <p:txBody>
          <a:bodyPr/>
          <a:lstStyle/>
          <a:p>
            <a:pPr marL="0" lvl="0" indent="0">
              <a:buNone/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400" dirty="0">
              <a:solidFill>
                <a:schemeClr val="accent1"/>
              </a:solidFill>
            </a:endParaRPr>
          </a:p>
          <a:p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9573-BA48-48B3-9890-DAC37ADCC18B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076356"/>
              </p:ext>
            </p:extLst>
          </p:nvPr>
        </p:nvGraphicFramePr>
        <p:xfrm>
          <a:off x="395536" y="2060848"/>
          <a:ext cx="8208912" cy="4541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04456"/>
                <a:gridCol w="4104456"/>
              </a:tblGrid>
              <a:tr h="601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Host </a:t>
                      </a:r>
                      <a:r>
                        <a:rPr lang="fr-FR" dirty="0" err="1" smtClean="0"/>
                        <a:t>governments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Extractive industries 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38425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Look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beyond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project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-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sector-specific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opportunities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avoid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dependence.</a:t>
                      </a:r>
                    </a:p>
                    <a:p>
                      <a:pPr marL="171450" lvl="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Work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to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enable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internal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alignment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, coordination, and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policy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coherence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.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Understand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production and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market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structures and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identify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potential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country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positioning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into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regional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and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GVCs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.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Manage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stakeholders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’ expectations.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Understand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local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dynamics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and power structures in local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communities</a:t>
                      </a:r>
                      <a:endParaRPr lang="en-GB" sz="1600" dirty="0" smtClean="0">
                        <a:solidFill>
                          <a:srgbClr val="4F81BD"/>
                        </a:solidFill>
                      </a:endParaRP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Take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a long-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term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approach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.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Identify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areas for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pre-competitive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collaboration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with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industry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peers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and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stakeholders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(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skills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requirements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and solutions to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common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environmental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challenges).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1600" dirty="0" smtClean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274121">
                <a:tc gridSpan="2"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Build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inclusive fora for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continuous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dialogue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where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consesnsus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can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be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built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.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Forecast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the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necessary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infrastructure and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capacity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that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should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be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in place to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achieve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extraction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Identify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opportunities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in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which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business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activities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can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make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a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significant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positive contribution</a:t>
                      </a:r>
                      <a:endParaRPr lang="fr-FR" sz="1600" dirty="0" smtClean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242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76864" cy="1022350"/>
          </a:xfrm>
        </p:spPr>
        <p:txBody>
          <a:bodyPr/>
          <a:lstStyle/>
          <a:p>
            <a:pPr marL="0" indent="0"/>
            <a:r>
              <a:rPr lang="fr-FR" sz="2400" b="1" dirty="0" err="1">
                <a:solidFill>
                  <a:srgbClr val="0070C0"/>
                </a:solidFill>
              </a:rPr>
              <a:t>Step</a:t>
            </a:r>
            <a:r>
              <a:rPr lang="fr-FR" sz="2400" b="1" dirty="0">
                <a:solidFill>
                  <a:srgbClr val="0070C0"/>
                </a:solidFill>
              </a:rPr>
              <a:t> 2:</a:t>
            </a:r>
            <a:r>
              <a:rPr lang="fr-FR" sz="1800" dirty="0"/>
              <a:t> </a:t>
            </a:r>
            <a:r>
              <a:rPr lang="fr-FR" sz="2400" dirty="0" err="1"/>
              <a:t>build</a:t>
            </a:r>
            <a:r>
              <a:rPr lang="fr-FR" sz="2400" dirty="0"/>
              <a:t> an </a:t>
            </a:r>
            <a:r>
              <a:rPr lang="fr-FR" sz="2400" b="1" dirty="0" err="1"/>
              <a:t>empirical</a:t>
            </a:r>
            <a:r>
              <a:rPr lang="fr-FR" sz="2400" b="1" dirty="0"/>
              <a:t> basis </a:t>
            </a:r>
            <a:r>
              <a:rPr lang="fr-FR" sz="2400" dirty="0"/>
              <a:t>to </a:t>
            </a:r>
            <a:r>
              <a:rPr lang="fr-FR" sz="2400" dirty="0" err="1"/>
              <a:t>inform</a:t>
            </a:r>
            <a:r>
              <a:rPr lang="fr-FR" sz="2400" dirty="0"/>
              <a:t> </a:t>
            </a:r>
            <a:r>
              <a:rPr lang="fr-FR" sz="2400" dirty="0" err="1"/>
              <a:t>decision-making</a:t>
            </a:r>
            <a:r>
              <a:rPr lang="fr-FR" sz="2400" dirty="0"/>
              <a:t> </a:t>
            </a:r>
            <a:r>
              <a:rPr lang="fr-FR" sz="2400" dirty="0" err="1"/>
              <a:t>through</a:t>
            </a:r>
            <a:r>
              <a:rPr lang="fr-FR" sz="2400" dirty="0"/>
              <a:t> an inclusive </a:t>
            </a:r>
            <a:r>
              <a:rPr lang="fr-FR" sz="2400" dirty="0" err="1"/>
              <a:t>participatory</a:t>
            </a:r>
            <a:r>
              <a:rPr lang="fr-FR" sz="2400" dirty="0"/>
              <a:t> </a:t>
            </a:r>
            <a:r>
              <a:rPr lang="fr-FR" sz="2400" dirty="0" err="1"/>
              <a:t>process</a:t>
            </a:r>
            <a:endParaRPr lang="fr-FR" sz="2400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18487" cy="5400600"/>
          </a:xfrm>
        </p:spPr>
        <p:txBody>
          <a:bodyPr/>
          <a:lstStyle/>
          <a:p>
            <a:pPr marL="0" indent="0">
              <a:buNone/>
            </a:pPr>
            <a:endParaRPr lang="fr-FR" sz="1600" dirty="0" smtClean="0">
              <a:solidFill>
                <a:srgbClr val="4F81BD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rgbClr val="4F81BD"/>
              </a:solidFill>
            </a:endParaRPr>
          </a:p>
          <a:p>
            <a:pPr marL="0" indent="0">
              <a:buNone/>
            </a:pPr>
            <a:endParaRPr lang="fr-FR" sz="1600" dirty="0" smtClean="0">
              <a:solidFill>
                <a:srgbClr val="4F81BD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rgbClr val="4F81BD"/>
              </a:solidFill>
            </a:endParaRPr>
          </a:p>
          <a:p>
            <a:pPr marL="0" indent="0">
              <a:buNone/>
            </a:pPr>
            <a:endParaRPr lang="fr-FR" sz="1600" dirty="0" smtClean="0">
              <a:solidFill>
                <a:srgbClr val="4F81BD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rgbClr val="4F81BD"/>
              </a:solidFill>
            </a:endParaRPr>
          </a:p>
          <a:p>
            <a:pPr marL="0" indent="0">
              <a:buNone/>
            </a:pPr>
            <a:endParaRPr lang="fr-FR" sz="1600" dirty="0" smtClean="0">
              <a:solidFill>
                <a:srgbClr val="4F81BD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rgbClr val="4F81BD"/>
              </a:solidFill>
            </a:endParaRPr>
          </a:p>
          <a:p>
            <a:pPr marL="0" lvl="0" indent="0">
              <a:buNone/>
            </a:pPr>
            <a:r>
              <a:rPr lang="fr-FR" sz="1400" b="1" dirty="0" err="1" smtClean="0">
                <a:solidFill>
                  <a:schemeClr val="accent1"/>
                </a:solidFill>
              </a:rPr>
              <a:t>Examples</a:t>
            </a:r>
            <a:r>
              <a:rPr lang="fr-FR" sz="1400" dirty="0">
                <a:solidFill>
                  <a:schemeClr val="accent1"/>
                </a:solidFill>
              </a:rPr>
              <a:t>: </a:t>
            </a:r>
          </a:p>
          <a:p>
            <a:pPr lvl="0"/>
            <a:r>
              <a:rPr lang="fr-FR" sz="1400" dirty="0" smtClean="0">
                <a:solidFill>
                  <a:srgbClr val="4F81BD"/>
                </a:solidFill>
              </a:rPr>
              <a:t> </a:t>
            </a:r>
            <a:r>
              <a:rPr lang="fr-FR" sz="1400" dirty="0" err="1">
                <a:solidFill>
                  <a:srgbClr val="4F81BD"/>
                </a:solidFill>
              </a:rPr>
              <a:t>Total’s</a:t>
            </a:r>
            <a:r>
              <a:rPr lang="fr-FR" sz="1400" dirty="0">
                <a:solidFill>
                  <a:srgbClr val="4F81BD"/>
                </a:solidFill>
              </a:rPr>
              <a:t> </a:t>
            </a:r>
            <a:r>
              <a:rPr lang="fr-FR" sz="1400" dirty="0" err="1">
                <a:solidFill>
                  <a:srgbClr val="4F81BD"/>
                </a:solidFill>
              </a:rPr>
              <a:t>baseline</a:t>
            </a:r>
            <a:r>
              <a:rPr lang="fr-FR" sz="1400" dirty="0">
                <a:solidFill>
                  <a:srgbClr val="4F81BD"/>
                </a:solidFill>
              </a:rPr>
              <a:t> </a:t>
            </a:r>
            <a:r>
              <a:rPr lang="fr-FR" sz="1400" dirty="0" err="1">
                <a:solidFill>
                  <a:srgbClr val="4F81BD"/>
                </a:solidFill>
              </a:rPr>
              <a:t>survey</a:t>
            </a:r>
            <a:r>
              <a:rPr lang="fr-FR" sz="1400" dirty="0">
                <a:solidFill>
                  <a:srgbClr val="4F81BD"/>
                </a:solidFill>
              </a:rPr>
              <a:t> in </a:t>
            </a:r>
            <a:r>
              <a:rPr lang="fr-FR" sz="1400" dirty="0" smtClean="0">
                <a:solidFill>
                  <a:srgbClr val="4F81BD"/>
                </a:solidFill>
              </a:rPr>
              <a:t>Uganda</a:t>
            </a:r>
          </a:p>
          <a:p>
            <a:r>
              <a:rPr lang="fr-FR" sz="1400" dirty="0" smtClean="0">
                <a:solidFill>
                  <a:srgbClr val="4F81BD"/>
                </a:solidFill>
              </a:rPr>
              <a:t>Nigeria/</a:t>
            </a:r>
            <a:r>
              <a:rPr lang="fr-FR" sz="1400" dirty="0" err="1" smtClean="0">
                <a:solidFill>
                  <a:srgbClr val="4F81BD"/>
                </a:solidFill>
              </a:rPr>
              <a:t>Norway</a:t>
            </a:r>
            <a:r>
              <a:rPr lang="fr-FR" sz="1400" dirty="0" smtClean="0">
                <a:solidFill>
                  <a:srgbClr val="4F81BD"/>
                </a:solidFill>
              </a:rPr>
              <a:t> </a:t>
            </a:r>
            <a:r>
              <a:rPr lang="fr-FR" sz="1400" dirty="0" err="1" smtClean="0">
                <a:solidFill>
                  <a:srgbClr val="4F81BD"/>
                </a:solidFill>
              </a:rPr>
              <a:t>cooperation</a:t>
            </a:r>
            <a:r>
              <a:rPr lang="fr-FR" sz="1400" dirty="0" smtClean="0">
                <a:solidFill>
                  <a:srgbClr val="4F81BD"/>
                </a:solidFill>
              </a:rPr>
              <a:t> to </a:t>
            </a:r>
            <a:r>
              <a:rPr lang="fr-FR" sz="1400" dirty="0" err="1" smtClean="0">
                <a:solidFill>
                  <a:srgbClr val="4F81BD"/>
                </a:solidFill>
              </a:rPr>
              <a:t>assess</a:t>
            </a:r>
            <a:r>
              <a:rPr lang="fr-FR" sz="1400" dirty="0" smtClean="0">
                <a:solidFill>
                  <a:srgbClr val="4F81BD"/>
                </a:solidFill>
              </a:rPr>
              <a:t> </a:t>
            </a:r>
            <a:r>
              <a:rPr lang="fr-FR" sz="1400" dirty="0" err="1" smtClean="0">
                <a:solidFill>
                  <a:srgbClr val="4F81BD"/>
                </a:solidFill>
              </a:rPr>
              <a:t>potential</a:t>
            </a:r>
            <a:r>
              <a:rPr lang="fr-FR" sz="1400" dirty="0" smtClean="0">
                <a:solidFill>
                  <a:srgbClr val="4F81BD"/>
                </a:solidFill>
              </a:rPr>
              <a:t> for value </a:t>
            </a:r>
            <a:r>
              <a:rPr lang="fr-FR" sz="1400" dirty="0" err="1" smtClean="0">
                <a:solidFill>
                  <a:srgbClr val="4F81BD"/>
                </a:solidFill>
              </a:rPr>
              <a:t>creation</a:t>
            </a:r>
            <a:r>
              <a:rPr lang="fr-FR" sz="1400" dirty="0" smtClean="0">
                <a:solidFill>
                  <a:srgbClr val="4F81BD"/>
                </a:solidFill>
              </a:rPr>
              <a:t> in Nigeria</a:t>
            </a:r>
          </a:p>
          <a:p>
            <a:r>
              <a:rPr lang="fr-FR" sz="1400" dirty="0" err="1">
                <a:solidFill>
                  <a:srgbClr val="4F81BD"/>
                </a:solidFill>
              </a:rPr>
              <a:t>Brazil’s</a:t>
            </a:r>
            <a:r>
              <a:rPr lang="fr-FR" sz="1400" dirty="0">
                <a:solidFill>
                  <a:srgbClr val="4F81BD"/>
                </a:solidFill>
              </a:rPr>
              <a:t> PROMINP </a:t>
            </a:r>
            <a:r>
              <a:rPr lang="en-GB" sz="1400" dirty="0">
                <a:solidFill>
                  <a:srgbClr val="4F81BD"/>
                </a:solidFill>
              </a:rPr>
              <a:t>national competitiveness diagnostic study </a:t>
            </a:r>
          </a:p>
          <a:p>
            <a:pPr lvl="0"/>
            <a:r>
              <a:rPr lang="fr-FR" sz="1400" dirty="0" err="1" smtClean="0">
                <a:solidFill>
                  <a:srgbClr val="4F81BD"/>
                </a:solidFill>
              </a:rPr>
              <a:t>WA’s</a:t>
            </a:r>
            <a:r>
              <a:rPr lang="fr-FR" sz="1400" dirty="0" smtClean="0">
                <a:solidFill>
                  <a:srgbClr val="4F81BD"/>
                </a:solidFill>
              </a:rPr>
              <a:t> model </a:t>
            </a:r>
            <a:r>
              <a:rPr lang="fr-FR" sz="1400" dirty="0">
                <a:solidFill>
                  <a:srgbClr val="4F81BD"/>
                </a:solidFill>
              </a:rPr>
              <a:t>of </a:t>
            </a:r>
            <a:r>
              <a:rPr lang="fr-FR" sz="1400" dirty="0" err="1">
                <a:solidFill>
                  <a:srgbClr val="4F81BD"/>
                </a:solidFill>
              </a:rPr>
              <a:t>integration</a:t>
            </a:r>
            <a:r>
              <a:rPr lang="fr-FR" sz="1400" dirty="0">
                <a:solidFill>
                  <a:srgbClr val="4F81BD"/>
                </a:solidFill>
              </a:rPr>
              <a:t> of </a:t>
            </a:r>
            <a:r>
              <a:rPr lang="fr-FR" sz="1400" dirty="0" err="1" smtClean="0">
                <a:solidFill>
                  <a:srgbClr val="4F81BD"/>
                </a:solidFill>
              </a:rPr>
              <a:t>aboriginals</a:t>
            </a:r>
            <a:r>
              <a:rPr lang="fr-FR" sz="1400" dirty="0" smtClean="0">
                <a:solidFill>
                  <a:srgbClr val="4F81BD"/>
                </a:solidFill>
              </a:rPr>
              <a:t> </a:t>
            </a:r>
            <a:r>
              <a:rPr lang="fr-FR" sz="1400" dirty="0" err="1">
                <a:solidFill>
                  <a:srgbClr val="4F81BD"/>
                </a:solidFill>
              </a:rPr>
              <a:t>into</a:t>
            </a:r>
            <a:r>
              <a:rPr lang="fr-FR" sz="1400" dirty="0">
                <a:solidFill>
                  <a:srgbClr val="4F81BD"/>
                </a:solidFill>
              </a:rPr>
              <a:t> the extractive value </a:t>
            </a:r>
            <a:r>
              <a:rPr lang="fr-FR" sz="1400" dirty="0" err="1">
                <a:solidFill>
                  <a:srgbClr val="4F81BD"/>
                </a:solidFill>
              </a:rPr>
              <a:t>chain</a:t>
            </a:r>
            <a:endParaRPr lang="en-GB" sz="1400" dirty="0">
              <a:solidFill>
                <a:srgbClr val="4F81BD"/>
              </a:solidFill>
            </a:endParaRPr>
          </a:p>
          <a:p>
            <a:endParaRPr lang="en-GB" sz="1600" dirty="0">
              <a:solidFill>
                <a:srgbClr val="4F81BD"/>
              </a:solidFill>
            </a:endParaRPr>
          </a:p>
          <a:p>
            <a:endParaRPr lang="fr-FR" sz="1600" dirty="0">
              <a:solidFill>
                <a:srgbClr val="4F81BD"/>
              </a:solidFill>
            </a:endParaRPr>
          </a:p>
          <a:p>
            <a:pPr marL="0" lvl="0" indent="0">
              <a:buNone/>
            </a:pPr>
            <a:endParaRPr lang="fr-FR" sz="16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b="1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9573-BA48-48B3-9890-DAC37ADCC18B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813508"/>
              </p:ext>
            </p:extLst>
          </p:nvPr>
        </p:nvGraphicFramePr>
        <p:xfrm>
          <a:off x="179512" y="1268760"/>
          <a:ext cx="8820472" cy="48422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10236"/>
                <a:gridCol w="4410236"/>
              </a:tblGrid>
              <a:tr h="658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Host </a:t>
                      </a:r>
                      <a:r>
                        <a:rPr lang="fr-FR" dirty="0" err="1" smtClean="0"/>
                        <a:t>governments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Extractive industries 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085742">
                <a:tc>
                  <a:txBody>
                    <a:bodyPr/>
                    <a:lstStyle/>
                    <a:p>
                      <a:pPr marL="285750" lvl="0" indent="-285750" fontAlgn="auto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Act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as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conveners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,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identify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and engage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stakeholders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–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build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information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platforms</a:t>
                      </a:r>
                      <a:endParaRPr lang="fr-FR" sz="1600" dirty="0" smtClean="0">
                        <a:solidFill>
                          <a:srgbClr val="4F81BD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Collect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data on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current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and future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needs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of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sector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and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its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stakeholders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, and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its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impacts (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e.g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.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environmental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)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Identify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segments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with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high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growth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potential</a:t>
                      </a:r>
                      <a:endParaRPr lang="fr-FR" sz="1600" baseline="0" dirty="0" smtClean="0">
                        <a:solidFill>
                          <a:srgbClr val="4F81BD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Identify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trade-offs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and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associated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costs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/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benefits</a:t>
                      </a:r>
                      <a:endParaRPr lang="fr-FR" sz="1600" dirty="0" smtClean="0">
                        <a:solidFill>
                          <a:srgbClr val="4F81BD"/>
                        </a:solidFill>
                      </a:endParaRPr>
                    </a:p>
                    <a:p>
                      <a:pPr marL="285750" lvl="0" indent="-285750" fontAlgn="auto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Map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economically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viable 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links to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domestic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economic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across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the value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chain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(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dynamic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Provide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disaggregated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data to </a:t>
                      </a:r>
                      <a:r>
                        <a:rPr lang="fr-FR" sz="1600" baseline="0" dirty="0" err="1" smtClean="0">
                          <a:solidFill>
                            <a:srgbClr val="4F81BD"/>
                          </a:solidFill>
                        </a:rPr>
                        <a:t>government</a:t>
                      </a:r>
                      <a:r>
                        <a:rPr lang="fr-FR" sz="1600" baseline="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on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workforce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demands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,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goods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, services, infrastructure technologies and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other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 inputs (land, water and </a:t>
                      </a:r>
                      <a:r>
                        <a:rPr lang="fr-FR" sz="1600" dirty="0" err="1" smtClean="0">
                          <a:solidFill>
                            <a:srgbClr val="4F81BD"/>
                          </a:solidFill>
                        </a:rPr>
                        <a:t>energy</a:t>
                      </a:r>
                      <a:r>
                        <a:rPr lang="fr-FR" sz="1600" dirty="0" smtClean="0">
                          <a:solidFill>
                            <a:srgbClr val="4F81BD"/>
                          </a:solidFill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Articulate criteria for participation in extractives value chains (price, delivery reliability, safety, quality)</a:t>
                      </a:r>
                      <a:r>
                        <a:rPr lang="en-GB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and conformity (labour, environment </a:t>
                      </a:r>
                      <a:r>
                        <a:rPr lang="en-GB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GB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600" kern="1200" dirty="0" smtClean="0">
                        <a:solidFill>
                          <a:srgbClr val="4F81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endParaRPr lang="en-GB" sz="160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097791">
                <a:tc gridSpan="2"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4F81BD"/>
                          </a:solidFill>
                        </a:rPr>
                        <a:t>Build information platforms to share knowledge/info</a:t>
                      </a:r>
                      <a:r>
                        <a:rPr lang="en-GB" sz="1600" baseline="0" dirty="0" smtClean="0">
                          <a:solidFill>
                            <a:srgbClr val="4F81BD"/>
                          </a:solidFill>
                        </a:rPr>
                        <a:t> and unlock potential multiplier effects.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4F81BD"/>
                          </a:solidFill>
                        </a:rPr>
                        <a:t>Map</a:t>
                      </a:r>
                      <a:r>
                        <a:rPr lang="en-GB" sz="1600" baseline="0" dirty="0" smtClean="0">
                          <a:solidFill>
                            <a:srgbClr val="4F81BD"/>
                          </a:solidFill>
                        </a:rPr>
                        <a:t> potential </a:t>
                      </a:r>
                      <a:r>
                        <a:rPr lang="en-GB" sz="1600" dirty="0" smtClean="0">
                          <a:solidFill>
                            <a:srgbClr val="4F81BD"/>
                          </a:solidFill>
                        </a:rPr>
                        <a:t>economic opportunities over the course of the project</a:t>
                      </a:r>
                      <a:r>
                        <a:rPr lang="en-GB" sz="1600" baseline="0" dirty="0" smtClean="0">
                          <a:solidFill>
                            <a:srgbClr val="4F81BD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4F81BD"/>
                          </a:solidFill>
                        </a:rPr>
                        <a:t>Identify barriers to entry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4F81BD"/>
                          </a:solidFill>
                        </a:rPr>
                        <a:t>Identify goods and services that are highly specialised or subject to strong competition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lvl="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endParaRPr lang="en-GB" sz="105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65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16800" cy="1022350"/>
          </a:xfrm>
        </p:spPr>
        <p:txBody>
          <a:bodyPr/>
          <a:lstStyle/>
          <a:p>
            <a:r>
              <a:rPr lang="fr-FR" sz="2000" b="1" i="1" dirty="0">
                <a:solidFill>
                  <a:schemeClr val="accent1"/>
                </a:solidFill>
              </a:rPr>
              <a:t>STEP </a:t>
            </a:r>
            <a:r>
              <a:rPr lang="fr-FR" sz="2000" b="1" i="1" dirty="0" smtClean="0">
                <a:solidFill>
                  <a:schemeClr val="accent1"/>
                </a:solidFill>
              </a:rPr>
              <a:t>3.1 </a:t>
            </a:r>
            <a:r>
              <a:rPr lang="fr-FR" sz="2000" b="1" i="1" dirty="0">
                <a:solidFill>
                  <a:schemeClr val="accent1"/>
                </a:solidFill>
              </a:rPr>
              <a:t>– </a:t>
            </a:r>
            <a:r>
              <a:rPr lang="fr-FR" sz="2000" dirty="0" err="1" smtClean="0">
                <a:solidFill>
                  <a:schemeClr val="accent1"/>
                </a:solidFill>
              </a:rPr>
              <a:t>Unlocking</a:t>
            </a:r>
            <a:r>
              <a:rPr lang="fr-FR" sz="2000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>
                <a:solidFill>
                  <a:schemeClr val="accent1"/>
                </a:solidFill>
              </a:rPr>
              <a:t>opportunities</a:t>
            </a:r>
            <a:r>
              <a:rPr lang="fr-FR" sz="2000" b="1" dirty="0">
                <a:solidFill>
                  <a:schemeClr val="accent1"/>
                </a:solidFill>
              </a:rPr>
              <a:t> for in-country </a:t>
            </a:r>
            <a:r>
              <a:rPr lang="fr-FR" sz="2000" b="1" dirty="0" err="1">
                <a:solidFill>
                  <a:schemeClr val="accent1"/>
                </a:solidFill>
              </a:rPr>
              <a:t>shared</a:t>
            </a:r>
            <a:r>
              <a:rPr lang="fr-FR" sz="2000" b="1" dirty="0">
                <a:solidFill>
                  <a:schemeClr val="accent1"/>
                </a:solidFill>
              </a:rPr>
              <a:t>-value </a:t>
            </a:r>
            <a:r>
              <a:rPr lang="fr-FR" sz="2000" b="1" dirty="0" err="1">
                <a:solidFill>
                  <a:schemeClr val="accent1"/>
                </a:solidFill>
              </a:rPr>
              <a:t>creation</a:t>
            </a:r>
            <a:r>
              <a:rPr lang="fr-FR" sz="2000" b="1" dirty="0">
                <a:solidFill>
                  <a:schemeClr val="accent1"/>
                </a:solidFill>
              </a:rPr>
              <a:t> </a:t>
            </a:r>
            <a:r>
              <a:rPr lang="fr-FR" sz="2000" dirty="0">
                <a:solidFill>
                  <a:schemeClr val="accent1"/>
                </a:solidFill>
              </a:rPr>
              <a:t>(local </a:t>
            </a:r>
            <a:r>
              <a:rPr lang="fr-FR" sz="2000" dirty="0" err="1">
                <a:solidFill>
                  <a:schemeClr val="accent1"/>
                </a:solidFill>
              </a:rPr>
              <a:t>workforce</a:t>
            </a:r>
            <a:r>
              <a:rPr lang="fr-FR" sz="2000" dirty="0">
                <a:solidFill>
                  <a:schemeClr val="accent1"/>
                </a:solidFill>
              </a:rPr>
              <a:t> and supplier </a:t>
            </a:r>
            <a:r>
              <a:rPr lang="fr-FR" sz="2000" dirty="0" err="1">
                <a:solidFill>
                  <a:schemeClr val="accent1"/>
                </a:solidFill>
              </a:rPr>
              <a:t>development</a:t>
            </a:r>
            <a:r>
              <a:rPr lang="fr-FR" sz="2000" dirty="0">
                <a:solidFill>
                  <a:schemeClr val="accent1"/>
                </a:solidFill>
              </a:rPr>
              <a:t>, </a:t>
            </a:r>
            <a:r>
              <a:rPr lang="fr-FR" sz="2000" dirty="0" err="1">
                <a:solidFill>
                  <a:schemeClr val="accent1"/>
                </a:solidFill>
              </a:rPr>
              <a:t>shared</a:t>
            </a:r>
            <a:r>
              <a:rPr lang="fr-FR" sz="2000" dirty="0">
                <a:solidFill>
                  <a:schemeClr val="accent1"/>
                </a:solidFill>
              </a:rPr>
              <a:t> infrastructure: water, power and </a:t>
            </a:r>
            <a:r>
              <a:rPr lang="fr-FR" sz="2000" dirty="0" err="1">
                <a:solidFill>
                  <a:schemeClr val="accent1"/>
                </a:solidFill>
              </a:rPr>
              <a:t>tranport</a:t>
            </a:r>
            <a:r>
              <a:rPr lang="fr-FR" sz="2000" dirty="0">
                <a:solidFill>
                  <a:schemeClr val="accent1"/>
                </a:solidFill>
              </a:rPr>
              <a:t>)</a:t>
            </a:r>
            <a:r>
              <a:rPr lang="fr-FR" sz="2000" dirty="0"/>
              <a:t/>
            </a:r>
            <a:br>
              <a:rPr lang="fr-FR" sz="2000" dirty="0"/>
            </a:b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18487" cy="5069160"/>
          </a:xfrm>
        </p:spPr>
        <p:txBody>
          <a:bodyPr/>
          <a:lstStyle/>
          <a:p>
            <a:pPr marL="0" indent="0">
              <a:buNone/>
            </a:pPr>
            <a:endParaRPr lang="fr-FR" sz="16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fr-FR" sz="16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fr-FR" sz="1600" b="1" dirty="0" err="1" smtClean="0">
                <a:solidFill>
                  <a:schemeClr val="accent1"/>
                </a:solidFill>
              </a:rPr>
              <a:t>Examples</a:t>
            </a:r>
            <a:r>
              <a:rPr lang="fr-FR" sz="1600" dirty="0" smtClean="0">
                <a:solidFill>
                  <a:schemeClr val="accent1"/>
                </a:solidFill>
              </a:rPr>
              <a:t>:</a:t>
            </a:r>
            <a:r>
              <a:rPr lang="fr-FR" sz="1600" dirty="0">
                <a:solidFill>
                  <a:srgbClr val="4F81BD"/>
                </a:solidFill>
              </a:rPr>
              <a:t> </a:t>
            </a:r>
            <a:r>
              <a:rPr lang="fr-FR" sz="1600" dirty="0" err="1">
                <a:solidFill>
                  <a:srgbClr val="4F81BD"/>
                </a:solidFill>
              </a:rPr>
              <a:t>Namibia’s</a:t>
            </a:r>
            <a:r>
              <a:rPr lang="fr-FR" sz="1600" dirty="0">
                <a:solidFill>
                  <a:srgbClr val="4F81BD"/>
                </a:solidFill>
              </a:rPr>
              <a:t> Petroleum Training and </a:t>
            </a:r>
            <a:r>
              <a:rPr lang="fr-FR" sz="1600" dirty="0" err="1">
                <a:solidFill>
                  <a:srgbClr val="4F81BD"/>
                </a:solidFill>
              </a:rPr>
              <a:t>Education</a:t>
            </a:r>
            <a:r>
              <a:rPr lang="fr-FR" sz="1600" dirty="0">
                <a:solidFill>
                  <a:srgbClr val="4F81BD"/>
                </a:solidFill>
              </a:rPr>
              <a:t> </a:t>
            </a:r>
            <a:r>
              <a:rPr lang="fr-FR" sz="1600" dirty="0" smtClean="0">
                <a:solidFill>
                  <a:srgbClr val="4F81BD"/>
                </a:solidFill>
              </a:rPr>
              <a:t>Fund, </a:t>
            </a:r>
            <a:r>
              <a:rPr lang="fr-FR" sz="1600" dirty="0" err="1" smtClean="0">
                <a:solidFill>
                  <a:srgbClr val="4F81BD"/>
                </a:solidFill>
              </a:rPr>
              <a:t>forward</a:t>
            </a:r>
            <a:r>
              <a:rPr lang="fr-FR" sz="1600" dirty="0" smtClean="0">
                <a:solidFill>
                  <a:srgbClr val="4F81BD"/>
                </a:solidFill>
              </a:rPr>
              <a:t> </a:t>
            </a:r>
            <a:r>
              <a:rPr lang="fr-FR" sz="1600" dirty="0" err="1" smtClean="0">
                <a:solidFill>
                  <a:srgbClr val="4F81BD"/>
                </a:solidFill>
              </a:rPr>
              <a:t>purchase</a:t>
            </a:r>
            <a:r>
              <a:rPr lang="fr-FR" sz="1600" dirty="0" smtClean="0">
                <a:solidFill>
                  <a:srgbClr val="4F81BD"/>
                </a:solidFill>
              </a:rPr>
              <a:t> </a:t>
            </a:r>
            <a:r>
              <a:rPr lang="fr-FR" sz="1600" dirty="0" err="1" smtClean="0">
                <a:solidFill>
                  <a:srgbClr val="4F81BD"/>
                </a:solidFill>
              </a:rPr>
              <a:t>agreements</a:t>
            </a:r>
            <a:r>
              <a:rPr lang="fr-FR" sz="1600" dirty="0" smtClean="0">
                <a:solidFill>
                  <a:srgbClr val="4F81BD"/>
                </a:solidFill>
              </a:rPr>
              <a:t> in </a:t>
            </a:r>
            <a:r>
              <a:rPr lang="fr-FR" sz="1600" dirty="0" err="1" smtClean="0">
                <a:solidFill>
                  <a:srgbClr val="4F81BD"/>
                </a:solidFill>
              </a:rPr>
              <a:t>Zambia</a:t>
            </a:r>
            <a:r>
              <a:rPr lang="fr-FR" sz="1600" dirty="0" smtClean="0">
                <a:solidFill>
                  <a:srgbClr val="4F81BD"/>
                </a:solidFill>
              </a:rPr>
              <a:t>, </a:t>
            </a:r>
            <a:r>
              <a:rPr lang="fr-FR" sz="1600" dirty="0" err="1" smtClean="0">
                <a:solidFill>
                  <a:srgbClr val="4F81BD"/>
                </a:solidFill>
              </a:rPr>
              <a:t>partnership</a:t>
            </a:r>
            <a:r>
              <a:rPr lang="fr-FR" sz="1600" dirty="0" smtClean="0">
                <a:solidFill>
                  <a:srgbClr val="4F81BD"/>
                </a:solidFill>
              </a:rPr>
              <a:t> </a:t>
            </a:r>
            <a:r>
              <a:rPr lang="fr-FR" sz="1600" dirty="0" err="1">
                <a:solidFill>
                  <a:srgbClr val="4F81BD"/>
                </a:solidFill>
              </a:rPr>
              <a:t>between</a:t>
            </a:r>
            <a:r>
              <a:rPr lang="fr-FR" sz="1600" dirty="0">
                <a:solidFill>
                  <a:srgbClr val="4F81BD"/>
                </a:solidFill>
              </a:rPr>
              <a:t> 5 </a:t>
            </a:r>
            <a:r>
              <a:rPr lang="fr-FR" sz="1600" dirty="0" err="1">
                <a:solidFill>
                  <a:srgbClr val="4F81BD"/>
                </a:solidFill>
              </a:rPr>
              <a:t>banks</a:t>
            </a:r>
            <a:r>
              <a:rPr lang="fr-FR" sz="1600" dirty="0">
                <a:solidFill>
                  <a:srgbClr val="4F81BD"/>
                </a:solidFill>
              </a:rPr>
              <a:t> in Nigeria  to </a:t>
            </a:r>
            <a:r>
              <a:rPr lang="fr-FR" sz="1600" dirty="0" err="1">
                <a:solidFill>
                  <a:srgbClr val="4F81BD"/>
                </a:solidFill>
              </a:rPr>
              <a:t>facilitate</a:t>
            </a:r>
            <a:r>
              <a:rPr lang="fr-FR" sz="1600" dirty="0">
                <a:solidFill>
                  <a:srgbClr val="4F81BD"/>
                </a:solidFill>
              </a:rPr>
              <a:t> </a:t>
            </a:r>
            <a:r>
              <a:rPr lang="fr-FR" sz="1600" dirty="0" err="1">
                <a:solidFill>
                  <a:srgbClr val="4F81BD"/>
                </a:solidFill>
              </a:rPr>
              <a:t>SMEs</a:t>
            </a:r>
            <a:r>
              <a:rPr lang="fr-FR" sz="1600" dirty="0">
                <a:solidFill>
                  <a:srgbClr val="4F81BD"/>
                </a:solidFill>
              </a:rPr>
              <a:t> </a:t>
            </a:r>
            <a:r>
              <a:rPr lang="fr-FR" sz="1600" dirty="0" err="1">
                <a:solidFill>
                  <a:srgbClr val="4F81BD"/>
                </a:solidFill>
              </a:rPr>
              <a:t>access</a:t>
            </a:r>
            <a:r>
              <a:rPr lang="fr-FR" sz="1600" dirty="0">
                <a:solidFill>
                  <a:srgbClr val="4F81BD"/>
                </a:solidFill>
              </a:rPr>
              <a:t> to </a:t>
            </a:r>
            <a:r>
              <a:rPr lang="fr-FR" sz="1600" dirty="0" err="1">
                <a:solidFill>
                  <a:srgbClr val="4F81BD"/>
                </a:solidFill>
              </a:rPr>
              <a:t>credit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9573-BA48-48B3-9890-DAC37ADCC18B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523863"/>
              </p:ext>
            </p:extLst>
          </p:nvPr>
        </p:nvGraphicFramePr>
        <p:xfrm>
          <a:off x="395536" y="1196752"/>
          <a:ext cx="8208912" cy="55535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04456"/>
                <a:gridCol w="4104456"/>
              </a:tblGrid>
              <a:tr h="728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Host </a:t>
                      </a:r>
                      <a:r>
                        <a:rPr lang="fr-FR" dirty="0" err="1" smtClean="0"/>
                        <a:t>governments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Extractive industries 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79775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Focus on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/ collaborative efforts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rather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than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targets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and penalties (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e.g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Australia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, Canada, Oman).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Match training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opportunities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industry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demand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in areas </a:t>
                      </a: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high </a:t>
                      </a: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growth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potential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Establish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training </a:t>
                      </a: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funds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workforce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and supplier </a:t>
                      </a: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which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extractive </a:t>
                      </a: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contribute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600" kern="1200" dirty="0" smtClean="0">
                        <a:solidFill>
                          <a:srgbClr val="4F81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200" kern="1200" dirty="0" smtClean="0">
                        <a:solidFill>
                          <a:srgbClr val="4F81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Develop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implement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plans for progressive local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workforce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and supplier participation </a:t>
                      </a:r>
                    </a:p>
                    <a:p>
                      <a:pPr marL="171450" lvl="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Evaluate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the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potential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unbundle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contracts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600" kern="1200" baseline="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lang="fr-FR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forward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purchase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agreements</a:t>
                      </a:r>
                      <a:r>
                        <a:rPr lang="fr-FR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60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873930">
                <a:tc gridSpan="2">
                  <a:txBody>
                    <a:bodyPr/>
                    <a:lstStyle/>
                    <a:p>
                      <a:pPr marL="171450" lvl="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Collectively assess the capabilities of the available local workforce</a:t>
                      </a:r>
                      <a:r>
                        <a:rPr lang="en-GB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 and supply base</a:t>
                      </a:r>
                    </a:p>
                    <a:p>
                      <a:pPr marL="171450" lvl="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baseline="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Collectively undertake a gap analysis assessing national education and training systems against current and future needs, with a view to align government plans and industry needs.</a:t>
                      </a:r>
                    </a:p>
                    <a:p>
                      <a:pPr marL="171450" lvl="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Evaluate the time and resources needed to close any identified technological, infrastructure, capabilities, and financing gaps. </a:t>
                      </a:r>
                    </a:p>
                    <a:p>
                      <a:pPr marL="171450" lvl="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rgbClr val="4F81BD"/>
                          </a:solidFill>
                          <a:latin typeface="+mn-lt"/>
                          <a:ea typeface="+mn-ea"/>
                          <a:cs typeface="+mn-cs"/>
                        </a:rPr>
                        <a:t>Identify and prioritise quick wins. 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lvl="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endParaRPr lang="en-GB" sz="1050" dirty="0">
                        <a:solidFill>
                          <a:srgbClr val="4F81BD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988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cd_50A_Eng_white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ECD_English_white">
  <a:themeElements>
    <a:clrScheme name="OCDE_Office_FR 1">
      <a:dk1>
        <a:sysClr val="windowText" lastClr="000000"/>
      </a:dk1>
      <a:lt1>
        <a:sysClr val="window" lastClr="FFFFFF"/>
      </a:lt1>
      <a:dk2>
        <a:srgbClr val="000000"/>
      </a:dk2>
      <a:lt2>
        <a:srgbClr val="7F7F7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opic xmlns="5c2d6b75-a3bc-4a6a-a775-3159af3d09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3EA28803D23F4F97CF40898064EC7F" ma:contentTypeVersion="12" ma:contentTypeDescription="Create a new document." ma:contentTypeScope="" ma:versionID="cc5d96f45902573e079073efde4d278f">
  <xsd:schema xmlns:xsd="http://www.w3.org/2001/XMLSchema" xmlns:p="http://schemas.microsoft.com/office/2006/metadata/properties" xmlns:ns2="5c2d6b75-a3bc-4a6a-a775-3159af3d09e5" targetNamespace="http://schemas.microsoft.com/office/2006/metadata/properties" ma:root="true" ma:fieldsID="d9da0fa0d4c59d364dca9ef97984e072" ns2:_="">
    <xsd:import namespace="5c2d6b75-a3bc-4a6a-a775-3159af3d09e5"/>
    <xsd:element name="properties">
      <xsd:complexType>
        <xsd:sequence>
          <xsd:element name="documentManagement">
            <xsd:complexType>
              <xsd:all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c2d6b75-a3bc-4a6a-a775-3159af3d09e5" elementFormDefault="qualified">
    <xsd:import namespace="http://schemas.microsoft.com/office/2006/documentManagement/types"/>
    <xsd:element name="Topic" ma:index="8" nillable="true" ma:displayName="Topic" ma:internalName="Topic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6F51787-2D7C-4C7F-9416-A033EA187809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5c2d6b75-a3bc-4a6a-a775-3159af3d09e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630584-CCBB-428B-A430-872B8426C8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EE95F8-FC70-43C1-9F86-6DF5F636FF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d6b75-a3bc-4a6a-a775-3159af3d09e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17344</TotalTime>
  <Words>1423</Words>
  <Application>Microsoft Office PowerPoint</Application>
  <PresentationFormat>On-screen Show (4:3)</PresentationFormat>
  <Paragraphs>227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oecd_50A_Eng_white</vt:lpstr>
      <vt:lpstr>OECD_English_white</vt:lpstr>
      <vt:lpstr>            collaborative strategies for in-country shared value creation     </vt:lpstr>
      <vt:lpstr>Policy Dialogue on Natural Resource-based Development</vt:lpstr>
      <vt:lpstr>Maximising benefits of extractives</vt:lpstr>
      <vt:lpstr>Framework on Collaborative Strategies for In-Country Shared Value Creation</vt:lpstr>
      <vt:lpstr>Strategic Partnerships and Dialogue for Creating and Sharing Value</vt:lpstr>
      <vt:lpstr>The Five-Step Framework</vt:lpstr>
      <vt:lpstr>Step 1: adopting a comprehensive long-term vision and implementation strategy to build competitive and diversified economies and create in-country shared value out of natural resources</vt:lpstr>
      <vt:lpstr>Step 2: build an empirical basis to inform decision-making through an inclusive participatory process</vt:lpstr>
      <vt:lpstr>STEP 3.1 – Unlocking opportunities for in-country shared-value creation (local workforce and supplier development, shared infrastructure: water, power and tranport) </vt:lpstr>
      <vt:lpstr>STEP 3.2 – Shared use of infrastructure: roads, railways, ports, access to power and water</vt:lpstr>
      <vt:lpstr>Step 4 Innovation: Support and contribute to innovation leading to new products and services – Ref: Chile Solar</vt:lpstr>
      <vt:lpstr>STEP 5 – Monitoring and evaluation and regular review: </vt:lpstr>
      <vt:lpstr>Next Steps</vt:lpstr>
      <vt:lpstr>More information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OECD  Better policies for  better lives</dc:title>
  <dc:creator>tarver_j</dc:creator>
  <cp:lastModifiedBy>ANDERSON Catherine</cp:lastModifiedBy>
  <cp:revision>609</cp:revision>
  <cp:lastPrinted>2014-06-17T08:48:40Z</cp:lastPrinted>
  <dcterms:created xsi:type="dcterms:W3CDTF">2012-11-25T22:22:14Z</dcterms:created>
  <dcterms:modified xsi:type="dcterms:W3CDTF">2016-09-22T14:10:15Z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0x0101001B3EA28803D23F4F97CF40898064EC7F</vt:lpwstr>
  </property>
</Properties>
</file>